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36"/>
  </p:notesMasterIdLst>
  <p:handoutMasterIdLst>
    <p:handoutMasterId r:id="rId37"/>
  </p:handoutMasterIdLst>
  <p:sldIdLst>
    <p:sldId id="577" r:id="rId5"/>
    <p:sldId id="774" r:id="rId6"/>
    <p:sldId id="550" r:id="rId7"/>
    <p:sldId id="785" r:id="rId8"/>
    <p:sldId id="767" r:id="rId9"/>
    <p:sldId id="731" r:id="rId10"/>
    <p:sldId id="790" r:id="rId11"/>
    <p:sldId id="791" r:id="rId12"/>
    <p:sldId id="773" r:id="rId13"/>
    <p:sldId id="786" r:id="rId14"/>
    <p:sldId id="787" r:id="rId15"/>
    <p:sldId id="788" r:id="rId16"/>
    <p:sldId id="789" r:id="rId17"/>
    <p:sldId id="701" r:id="rId18"/>
    <p:sldId id="670" r:id="rId19"/>
    <p:sldId id="792" r:id="rId20"/>
    <p:sldId id="758" r:id="rId21"/>
    <p:sldId id="779" r:id="rId22"/>
    <p:sldId id="762" r:id="rId23"/>
    <p:sldId id="799" r:id="rId24"/>
    <p:sldId id="798" r:id="rId25"/>
    <p:sldId id="795" r:id="rId26"/>
    <p:sldId id="796" r:id="rId27"/>
    <p:sldId id="797" r:id="rId28"/>
    <p:sldId id="738" r:id="rId29"/>
    <p:sldId id="740" r:id="rId30"/>
    <p:sldId id="793" r:id="rId31"/>
    <p:sldId id="794" r:id="rId32"/>
    <p:sldId id="743" r:id="rId33"/>
    <p:sldId id="746" r:id="rId34"/>
    <p:sldId id="749" r:id="rId35"/>
  </p:sldIdLst>
  <p:sldSz cx="15122525" cy="10693400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823784" indent="-119779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650013" indent="-242003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2476241" indent="-364226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3302469" indent="-486449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3520025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4224030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4928036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5632040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BBB"/>
    <a:srgbClr val="FA4CFA"/>
    <a:srgbClr val="F353C9"/>
    <a:srgbClr val="254367"/>
    <a:srgbClr val="17375E"/>
    <a:srgbClr val="3269AB"/>
    <a:srgbClr val="3B7BC8"/>
    <a:srgbClr val="FF9999"/>
    <a:srgbClr val="FF5050"/>
    <a:srgbClr val="B4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7AEDAA-FB9B-4613-911B-233FF0B96CD7}" v="70" dt="2022-01-31T08:19:02.553"/>
  </p1510:revLst>
</p1510:revInfo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71609" autoAdjust="0"/>
  </p:normalViewPr>
  <p:slideViewPr>
    <p:cSldViewPr snapToGrid="0">
      <p:cViewPr varScale="1">
        <p:scale>
          <a:sx n="75" d="100"/>
          <a:sy n="75" d="100"/>
        </p:scale>
        <p:origin x="1530" y="60"/>
      </p:cViewPr>
      <p:guideLst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6219823" cy="496889"/>
          </a:xfrm>
          <a:prstGeom prst="rect">
            <a:avLst/>
          </a:prstGeom>
        </p:spPr>
        <p:txBody>
          <a:bodyPr vert="horz" lIns="132045" tIns="66023" rIns="132045" bIns="66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7" y="6"/>
            <a:ext cx="6219823" cy="496889"/>
          </a:xfrm>
          <a:prstGeom prst="rect">
            <a:avLst/>
          </a:prstGeom>
        </p:spPr>
        <p:txBody>
          <a:bodyPr vert="horz" lIns="132045" tIns="66023" rIns="132045" bIns="66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166"/>
            <a:ext cx="6219823" cy="496887"/>
          </a:xfrm>
          <a:prstGeom prst="rect">
            <a:avLst/>
          </a:prstGeom>
        </p:spPr>
        <p:txBody>
          <a:bodyPr vert="horz" lIns="132045" tIns="66023" rIns="132045" bIns="66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7" y="9428166"/>
            <a:ext cx="6219823" cy="496887"/>
          </a:xfrm>
          <a:prstGeom prst="rect">
            <a:avLst/>
          </a:prstGeom>
        </p:spPr>
        <p:txBody>
          <a:bodyPr vert="horz" lIns="132045" tIns="66023" rIns="132045" bIns="66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6219823" cy="4968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2045" tIns="66023" rIns="132045" bIns="660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7" y="6"/>
            <a:ext cx="6219823" cy="4968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2045" tIns="66023" rIns="132045" bIns="660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6600" y="746125"/>
            <a:ext cx="525938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91" y="4714881"/>
            <a:ext cx="1148080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2045" tIns="66023" rIns="132045" bIns="6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6"/>
            <a:ext cx="621982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2045" tIns="66023" rIns="132045" bIns="660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7" y="9428166"/>
            <a:ext cx="621982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2045" tIns="66023" rIns="132045" bIns="660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823784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650013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2476241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3302469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4129615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55538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81459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07384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0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3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6600" y="746125"/>
            <a:ext cx="5259388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3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90"/>
            <a:ext cx="12854146" cy="229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7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0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2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5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8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0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28234"/>
            <a:ext cx="3402568" cy="912404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428234"/>
            <a:ext cx="9955662" cy="91240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6" y="6871505"/>
            <a:ext cx="12854146" cy="2123828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6" y="4532321"/>
            <a:ext cx="12854146" cy="2339178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59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5184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777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3036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1296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9555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781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6073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126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87284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2393641"/>
            <a:ext cx="6681741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5924" indent="0">
              <a:buNone/>
              <a:defRPr sz="3600" b="1"/>
            </a:lvl2pPr>
            <a:lvl3pPr marL="165184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691" indent="0">
              <a:buNone/>
              <a:defRPr sz="2900" b="1"/>
            </a:lvl5pPr>
            <a:lvl6pPr marL="4129615" indent="0">
              <a:buNone/>
              <a:defRPr sz="2900" b="1"/>
            </a:lvl6pPr>
            <a:lvl7pPr marL="4955538" indent="0">
              <a:buNone/>
              <a:defRPr sz="2900" b="1"/>
            </a:lvl7pPr>
            <a:lvl8pPr marL="5781459" indent="0">
              <a:buNone/>
              <a:defRPr sz="2900" b="1"/>
            </a:lvl8pPr>
            <a:lvl9pPr marL="6607384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127" y="3391195"/>
            <a:ext cx="6681741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5" y="2393641"/>
            <a:ext cx="6684367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5924" indent="0">
              <a:buNone/>
              <a:defRPr sz="3600" b="1"/>
            </a:lvl2pPr>
            <a:lvl3pPr marL="165184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691" indent="0">
              <a:buNone/>
              <a:defRPr sz="2900" b="1"/>
            </a:lvl5pPr>
            <a:lvl6pPr marL="4129615" indent="0">
              <a:buNone/>
              <a:defRPr sz="2900" b="1"/>
            </a:lvl6pPr>
            <a:lvl7pPr marL="4955538" indent="0">
              <a:buNone/>
              <a:defRPr sz="2900" b="1"/>
            </a:lvl7pPr>
            <a:lvl8pPr marL="5781459" indent="0">
              <a:buNone/>
              <a:defRPr sz="2900" b="1"/>
            </a:lvl8pPr>
            <a:lvl9pPr marL="6607384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82035" y="3391195"/>
            <a:ext cx="6684367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8" y="425758"/>
            <a:ext cx="4975207" cy="18119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488" y="425759"/>
            <a:ext cx="8453912" cy="9126523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8" y="2237698"/>
            <a:ext cx="4975207" cy="7314583"/>
          </a:xfrm>
        </p:spPr>
        <p:txBody>
          <a:bodyPr/>
          <a:lstStyle>
            <a:lvl1pPr marL="0" indent="0">
              <a:buNone/>
              <a:defRPr sz="2400"/>
            </a:lvl1pPr>
            <a:lvl2pPr marL="825924" indent="0">
              <a:buNone/>
              <a:defRPr sz="2200"/>
            </a:lvl2pPr>
            <a:lvl3pPr marL="1651845" indent="0">
              <a:buNone/>
              <a:defRPr sz="1800"/>
            </a:lvl3pPr>
            <a:lvl4pPr marL="2477770" indent="0">
              <a:buNone/>
              <a:defRPr sz="1500"/>
            </a:lvl4pPr>
            <a:lvl5pPr marL="3303691" indent="0">
              <a:buNone/>
              <a:defRPr sz="1500"/>
            </a:lvl5pPr>
            <a:lvl6pPr marL="4129615" indent="0">
              <a:buNone/>
              <a:defRPr sz="1500"/>
            </a:lvl6pPr>
            <a:lvl7pPr marL="4955538" indent="0">
              <a:buNone/>
              <a:defRPr sz="1500"/>
            </a:lvl7pPr>
            <a:lvl8pPr marL="5781459" indent="0">
              <a:buNone/>
              <a:defRPr sz="1500"/>
            </a:lvl8pPr>
            <a:lvl9pPr marL="6607384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7485382"/>
            <a:ext cx="9073515" cy="88369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 rtlCol="0">
            <a:normAutofit/>
          </a:bodyPr>
          <a:lstStyle>
            <a:lvl1pPr marL="0" indent="0">
              <a:buNone/>
              <a:defRPr sz="5600"/>
            </a:lvl1pPr>
            <a:lvl2pPr marL="825924" indent="0">
              <a:buNone/>
              <a:defRPr sz="5100"/>
            </a:lvl2pPr>
            <a:lvl3pPr marL="1651845" indent="0">
              <a:buNone/>
              <a:defRPr sz="4300"/>
            </a:lvl3pPr>
            <a:lvl4pPr marL="2477770" indent="0">
              <a:buNone/>
              <a:defRPr sz="3600"/>
            </a:lvl4pPr>
            <a:lvl5pPr marL="3303691" indent="0">
              <a:buNone/>
              <a:defRPr sz="3600"/>
            </a:lvl5pPr>
            <a:lvl6pPr marL="4129615" indent="0">
              <a:buNone/>
              <a:defRPr sz="3600"/>
            </a:lvl6pPr>
            <a:lvl7pPr marL="4955538" indent="0">
              <a:buNone/>
              <a:defRPr sz="3600"/>
            </a:lvl7pPr>
            <a:lvl8pPr marL="5781459" indent="0">
              <a:buNone/>
              <a:defRPr sz="3600"/>
            </a:lvl8pPr>
            <a:lvl9pPr marL="6607384" indent="0">
              <a:buNone/>
              <a:defRPr sz="36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8369072"/>
            <a:ext cx="9073515" cy="1254990"/>
          </a:xfrm>
        </p:spPr>
        <p:txBody>
          <a:bodyPr/>
          <a:lstStyle>
            <a:lvl1pPr marL="0" indent="0">
              <a:buNone/>
              <a:defRPr sz="2400"/>
            </a:lvl1pPr>
            <a:lvl2pPr marL="825924" indent="0">
              <a:buNone/>
              <a:defRPr sz="2200"/>
            </a:lvl2pPr>
            <a:lvl3pPr marL="1651845" indent="0">
              <a:buNone/>
              <a:defRPr sz="1800"/>
            </a:lvl3pPr>
            <a:lvl4pPr marL="2477770" indent="0">
              <a:buNone/>
              <a:defRPr sz="1500"/>
            </a:lvl4pPr>
            <a:lvl5pPr marL="3303691" indent="0">
              <a:buNone/>
              <a:defRPr sz="1500"/>
            </a:lvl5pPr>
            <a:lvl6pPr marL="4129615" indent="0">
              <a:buNone/>
              <a:defRPr sz="1500"/>
            </a:lvl6pPr>
            <a:lvl7pPr marL="4955538" indent="0">
              <a:buNone/>
              <a:defRPr sz="1500"/>
            </a:lvl7pPr>
            <a:lvl8pPr marL="5781459" indent="0">
              <a:buNone/>
              <a:defRPr sz="1500"/>
            </a:lvl8pPr>
            <a:lvl9pPr marL="6607384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56126" y="428232"/>
            <a:ext cx="13610273" cy="17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5185" tIns="82592" rIns="165185" bIns="82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56126" y="2495128"/>
            <a:ext cx="13610273" cy="70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5185" tIns="82592" rIns="165185" bIns="82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 smtClean="0"/>
              <a:pPr>
                <a:defRPr/>
              </a:pPr>
              <a:t>03.03.2022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5pPr>
      <a:lvl6pPr marL="825924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6pPr>
      <a:lvl7pPr marL="1651845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7pPr>
      <a:lvl8pPr marL="247777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8pPr>
      <a:lvl9pPr marL="3303691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9pPr>
    </p:titleStyle>
    <p:bodyStyle>
      <a:lvl1pPr marL="618450" indent="-61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42010" indent="-5157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63126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9354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15582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42577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68499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94421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20345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5924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51845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77770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03691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29615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55538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81459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607384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499" y="8554688"/>
            <a:ext cx="7819422" cy="187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81" y="1336676"/>
            <a:ext cx="13692671" cy="2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654340" y="2849099"/>
            <a:ext cx="14288848" cy="951627"/>
          </a:xfrm>
          <a:prstGeom prst="rect">
            <a:avLst/>
          </a:prstGeom>
          <a:noFill/>
          <a:ln>
            <a:noFill/>
          </a:ln>
        </p:spPr>
        <p:txBody>
          <a:bodyPr lIns="165185" tIns="82592" rIns="165185" bIns="8259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51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59" y="594078"/>
            <a:ext cx="1071179" cy="15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96902" y="2845368"/>
            <a:ext cx="13390544" cy="4444431"/>
          </a:xfrm>
          <a:prstGeom prst="rect">
            <a:avLst/>
          </a:prstGeom>
        </p:spPr>
        <p:txBody>
          <a:bodyPr lIns="140801" tIns="70401" rIns="140801" bIns="70401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 И ПРОЕКТ МЕЖЕВАНИЯ ТЕРРИТОРИИ КВАРТАЛА, ОГРАНИЧЕННОГО УЛИЦАМИ КИРОВА, ПОДВОДНИКА РОДИОНОВА, РЕВОЛЮЦИОННОЙ, ВЛАДИВОСТОКСКОЙ И ПРОСПЕКТА САЛАВАТА ЮЛАЕВА В СОВЕТСКОМ РАЙОНЕ ГОРОДСКОГО ОКРУГА </a:t>
            </a:r>
            <a:endParaRPr lang="ru-RU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ГОРОД УФА РЕСПУБЛИКИ БАШКОРТОСТАН</a:t>
            </a:r>
            <a:endParaRPr lang="ru-RU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83" y="8689935"/>
            <a:ext cx="812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54367"/>
                </a:solidFill>
              </a:rPr>
              <a:t>Заказчик: ООО «Служба Технического Заказчика»</a:t>
            </a: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rgbClr val="254367"/>
                </a:solidFill>
              </a:rPr>
              <a:t>Исполнитель: ООО «ПТБ»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71653"/>
              </p:ext>
            </p:extLst>
          </p:nvPr>
        </p:nvGraphicFramePr>
        <p:xfrm>
          <a:off x="8506351" y="8515052"/>
          <a:ext cx="5917280" cy="1907831"/>
        </p:xfrm>
        <a:graphic>
          <a:graphicData uri="http://schemas.openxmlformats.org/drawingml/2006/table">
            <a:tbl>
              <a:tblPr/>
              <a:tblGrid>
                <a:gridCol w="3342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0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7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Исполняющий обязанности начальника </a:t>
                      </a:r>
                      <a:r>
                        <a:rPr lang="ru-RU" sz="117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17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Администрации ГО г. Уфа</a:t>
                      </a:r>
                      <a:r>
                        <a:rPr lang="ru-RU" sz="117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7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РБ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И.М. Хабибуллин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1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9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О.З.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45" y="1038758"/>
            <a:ext cx="13076155" cy="9374733"/>
          </a:xfrm>
          <a:prstGeom prst="rect">
            <a:avLst/>
          </a:prstGeom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182600" y="8368176"/>
            <a:ext cx="248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11518"/>
              </p:ext>
            </p:extLst>
          </p:nvPr>
        </p:nvGraphicFramePr>
        <p:xfrm>
          <a:off x="8586500" y="8824718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50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481" y="1346200"/>
            <a:ext cx="12869376" cy="8389252"/>
          </a:xfrm>
          <a:prstGeom prst="rect">
            <a:avLst/>
          </a:prstGeom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 (Лист 1)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34256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182600" y="8368176"/>
            <a:ext cx="248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82575"/>
              </p:ext>
            </p:extLst>
          </p:nvPr>
        </p:nvGraphicFramePr>
        <p:xfrm>
          <a:off x="8586500" y="8824718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05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70" y="1026239"/>
            <a:ext cx="11475530" cy="9391830"/>
          </a:xfrm>
          <a:prstGeom prst="rect">
            <a:avLst/>
          </a:prstGeom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 (Лист 2)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182600" y="8368176"/>
            <a:ext cx="248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39009"/>
              </p:ext>
            </p:extLst>
          </p:nvPr>
        </p:nvGraphicFramePr>
        <p:xfrm>
          <a:off x="8586500" y="8824718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26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80" y="1088679"/>
            <a:ext cx="12358220" cy="9303990"/>
          </a:xfrm>
          <a:prstGeom prst="rect">
            <a:avLst/>
          </a:prstGeom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 (Лист 3)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182600" y="8368176"/>
            <a:ext cx="248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1:1500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86307"/>
              </p:ext>
            </p:extLst>
          </p:nvPr>
        </p:nvGraphicFramePr>
        <p:xfrm>
          <a:off x="8586500" y="8824718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02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94" y="1093732"/>
            <a:ext cx="7729728" cy="8756904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 планировки (начало)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978956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640456" y="7552134"/>
            <a:ext cx="5172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 - Окончательные параметры объектов капитального строительства могут определяться проектной документацией на объекты капитального строительства при условии, что отклонения от параметров, утвержденных в документации по планировке территории, не превышают 10%.</a:t>
            </a:r>
          </a:p>
        </p:txBody>
      </p:sp>
    </p:spTree>
    <p:extLst>
      <p:ext uri="{BB962C8B-B14F-4D97-AF65-F5344CB8AC3E}">
        <p14:creationId xmlns:p14="http://schemas.microsoft.com/office/powerpoint/2010/main" val="407496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20" y="1139443"/>
            <a:ext cx="7699248" cy="8238744"/>
          </a:xfrm>
          <a:prstGeom prst="rect">
            <a:avLst/>
          </a:prstGeom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 планировки (продолжение)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39331" y="9735452"/>
            <a:ext cx="661387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955959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 планировки (окончание)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39331" y="9735452"/>
            <a:ext cx="661387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40704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06D798-274E-48EA-A4A3-6A6785E31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25" y="1077564"/>
            <a:ext cx="7746049" cy="87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650" y="1218295"/>
            <a:ext cx="12798950" cy="9194963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3850" y="1106701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191069"/>
            <a:ext cx="13959254" cy="10073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движения транспорта и пешеходов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15610" y="839131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6182"/>
              </p:ext>
            </p:extLst>
          </p:nvPr>
        </p:nvGraphicFramePr>
        <p:xfrm>
          <a:off x="8572852" y="8824717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11" y="832248"/>
            <a:ext cx="13419864" cy="9587960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3850" y="774192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59325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населения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05118" y="8410288"/>
            <a:ext cx="259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1:4000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01914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8032" y="70770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06547" y="232012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 - экономические показатели по проекту планировки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03198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97102"/>
              </p:ext>
            </p:extLst>
          </p:nvPr>
        </p:nvGraphicFramePr>
        <p:xfrm>
          <a:off x="2265523" y="928046"/>
          <a:ext cx="10645258" cy="6854942"/>
        </p:xfrm>
        <a:graphic>
          <a:graphicData uri="http://schemas.openxmlformats.org/drawingml/2006/table">
            <a:tbl>
              <a:tblPr/>
              <a:tblGrid>
                <a:gridCol w="131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15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15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показателей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измерения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Расчетный показатель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Территория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территории в </a:t>
                      </a:r>
                      <a:r>
                        <a:rPr lang="ru-RU" sz="1150" u="sng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границах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проектирования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21,1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90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проектируемой территории в</a:t>
                      </a:r>
                      <a:r>
                        <a:rPr lang="ru-RU" sz="1150" u="sng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красных линиях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из них: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15,59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-территория жилой застройки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3,1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-территория объектов социального назначения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0,93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-территория объектов общественно-административных зданий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7,38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-территория объектов физкультурного назначения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0,49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-территория общего пользования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1,69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5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-территория объектов транспортной инфраструктуры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га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1,73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558207"/>
                  </a:ext>
                </a:extLst>
              </a:tr>
              <a:tr h="2055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-территория объектов коммунального обслуживания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га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0,14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044496"/>
                  </a:ext>
                </a:extLst>
              </a:tr>
              <a:tr h="2055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-территория объектов торговли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га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0,13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129052"/>
                  </a:ext>
                </a:extLst>
              </a:tr>
              <a:tr h="254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общего пользования (за пределами красных линий)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5,51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застройки по проекту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47,42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застройки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плотности застройки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1,13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Население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населения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115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1 769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Плотность населения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чел/га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113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85700"/>
                  </a:ext>
                </a:extLst>
              </a:tr>
              <a:tr h="2055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3.Транспортная инфраструктура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5460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улично-дорожной сети</a:t>
                      </a:r>
                      <a:r>
                        <a:rPr lang="ru-RU" sz="115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в том числе: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1,77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54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-магистральные дороги общегородского значения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0,26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54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-улицы районного значения</a:t>
                      </a:r>
                    </a:p>
                  </a:txBody>
                  <a:tcPr marL="27219" marR="27219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км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0,38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099975"/>
                  </a:ext>
                </a:extLst>
              </a:tr>
              <a:tr h="20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-улицы и проезды местного значения в жилой застройке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1,13</a:t>
                      </a: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 парковок, в том числе: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м/м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1 329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340167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-открытых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м/м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872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185061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-закрытых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м/м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379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39615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том числе: - подземных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м/м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305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368817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-гостевых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м/м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78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523854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5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-для МГН</a:t>
                      </a:r>
                    </a:p>
                  </a:txBody>
                  <a:tcPr marL="27219" marR="272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м/м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133</a:t>
                      </a:r>
                    </a:p>
                  </a:txBody>
                  <a:tcPr marL="27219" marR="27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26229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65523" y="9087212"/>
            <a:ext cx="5172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Окончательные параметры объектов капитального строительства могут определяться проектной документацией на объекты капитального строительства при условии, что отклонения от параметров, утвержденных в документации по планировке территории, не превышают 10%.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353784" y="939306"/>
            <a:ext cx="6973011" cy="82176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823784" indent="-119779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650013" indent="-242003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476241" indent="-364226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3302469" indent="-486449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520025" algn="l" defTabSz="1408010" rtl="0" eaLnBrk="1" latinLnBrk="0" hangingPunct="1"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4224030" algn="l" defTabSz="1408010" rtl="0" eaLnBrk="1" latinLnBrk="0" hangingPunct="1"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928036" algn="l" defTabSz="1408010" rtl="0" eaLnBrk="1" latinLnBrk="0" hangingPunct="1"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5632040" algn="l" defTabSz="1408010" rtl="0" eaLnBrk="1" latinLnBrk="0" hangingPunct="1"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строительства детского сада на 150 мест в северной части проектируемого квартала (Литер 2) и встроенного центра дошкольного образования на 50 мест в Литере 1. </a:t>
            </a:r>
          </a:p>
          <a:p>
            <a:pPr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Обеспечение мест в общеобразовательных учреждениях планируется за счет реконструкции МБОУ Лицея №107 с доведением проектной мощности до 1650 мест, предусмотренной проектом планировки и межевания территории смежного квартала, ограниченного улицами </a:t>
            </a:r>
            <a:r>
              <a:rPr lang="ru-RU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Айской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8 Марта, Владивостокской , Революционной в Советском районе городского округа город Уфа Республики Башкортостан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Население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 проекту планировки составляет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1769 человек.</a:t>
            </a:r>
          </a:p>
          <a:p>
            <a:pPr algn="just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Население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проектируемой застройке –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494 человек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Общая площадь жилищного фонда – 60 247,35 м</a:t>
            </a:r>
            <a:r>
              <a:rPr lang="ru-RU" sz="12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жилищного фонда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ранее запроектированной застройке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40 497,35 м</a:t>
            </a:r>
            <a:r>
              <a:rPr lang="ru-RU" sz="12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жилищного фонда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проектируемой застройки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19 750, 0 м</a:t>
            </a:r>
            <a:r>
              <a:rPr lang="ru-RU" sz="12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80975" algn="just"/>
            <a:r>
              <a:rPr lang="ru-RU" sz="1200" dirty="0">
                <a:solidFill>
                  <a:schemeClr val="tx2"/>
                </a:solidFill>
                <a:latin typeface="Arial"/>
                <a:cs typeface="Arial"/>
              </a:rPr>
              <a:t>Для обеспечения стояночными местами проектируемых объектов в проекте предусмотрено использование наземных стоянок. Парковочные места для общественных зданий размещаются вблизи объектов. Размещение парковочных мест для жилой застройки предполагается на участках жилых домов.</a:t>
            </a:r>
          </a:p>
          <a:p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Количество парковочных мест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согласно расчету - 1628 м/м мест. </a:t>
            </a:r>
          </a:p>
          <a:p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Общее количество парковочных мест по проекту- 1329 м/м мест:</a:t>
            </a:r>
          </a:p>
          <a:p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них – открытых – 872 м/м места;</a:t>
            </a:r>
          </a:p>
          <a:p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- закрытых – 379 м/м мест;</a:t>
            </a:r>
          </a:p>
          <a:p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- подземных – 305 м/м мест;</a:t>
            </a:r>
          </a:p>
          <a:p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- гостевых – 78 м/м мест.</a:t>
            </a:r>
          </a:p>
          <a:p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открытых автостоянок временного хранения автомобилей предусмотрено двойное их использование в дневное время - для предприятий обслуживания, в вечернее и ночное время – для жителей квартала.</a:t>
            </a:r>
          </a:p>
          <a:p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Дефицит парковочных мест покрывается за счет открытых автостоянок на участках П:22, П:24, П:25, П:30,  подземной парковки Литер 4, а так же за счет многоуровневых гаражей, расположенных в радиусе нормативной доступности на смежной территории. </a:t>
            </a:r>
          </a:p>
          <a:p>
            <a:pPr indent="180975" algn="just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очередь строительства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многоквартирный жилой дом (Литер 1) с подземным паркингом на 90 м/м (Литер 1А), БКТП (Литер 1Б), организация проездов и площадок для сбора ТКО.</a:t>
            </a:r>
          </a:p>
          <a:p>
            <a:pPr indent="180975" algn="just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очередь строительства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детское дошкольное образовательное учреждение (Литер 2), физкультурно-оздоровительный комплекс со встроенной подземной автостоянкой на 80 м/м (Литер 4), культурно-досуговый центр (Литер 5).</a:t>
            </a:r>
          </a:p>
          <a:p>
            <a:pPr indent="180975" algn="just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очередь строительства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административные здания (Литер 3, Литер 6), магазин </a:t>
            </a:r>
          </a:p>
          <a:p>
            <a:pPr indent="180975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(Литер 7)</a:t>
            </a:r>
          </a:p>
          <a:p>
            <a:pPr indent="180975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МЕЖЕВАНИЯ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Площадь территории межевания в пределах границ проектирования составляет </a:t>
            </a:r>
            <a:r>
              <a:rPr lang="ru-RU" sz="1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21,1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га.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проекту межевания территория проектирования разделена на </a:t>
            </a:r>
            <a:r>
              <a:rPr lang="ru-RU" sz="1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земельных участков различного назначения. Среди этих участков 1 является сохраняемым, 15 – измененными участками, а 39 – образуемыми.</a:t>
            </a:r>
          </a:p>
          <a:p>
            <a:pPr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Окончательные параметры объектов капитального строительства могут определяться проектной документацией на объекты капитального строительства при условии, что отклонения от параметров, утвержденных в документации по планировке территории, не превышают 10%.</a:t>
            </a:r>
          </a:p>
        </p:txBody>
      </p:sp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0644" y="778688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22745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Краткая пояснительная записка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12226"/>
              </p:ext>
            </p:extLst>
          </p:nvPr>
        </p:nvGraphicFramePr>
        <p:xfrm>
          <a:off x="8629136" y="8845455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О.З. 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29870" y="973776"/>
            <a:ext cx="66666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200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1200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163" y="966610"/>
            <a:ext cx="6648727" cy="98796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823784" indent="-119779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650013" indent="-242003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476241" indent="-364226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3302469" indent="-486449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520025" algn="l" defTabSz="1408010" rtl="0" eaLnBrk="1" latinLnBrk="0" hangingPunct="1"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4224030" algn="l" defTabSz="1408010" rtl="0" eaLnBrk="1" latinLnBrk="0" hangingPunct="1"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928036" algn="l" defTabSz="1408010" rtl="0" eaLnBrk="1" latinLnBrk="0" hangingPunct="1"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5632040" algn="l" defTabSz="1408010" rtl="0" eaLnBrk="1" latinLnBrk="0" hangingPunct="1">
              <a:defRPr sz="36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sz="1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ОСНОВАНИЕ ДЛЯ РАЗРАБОТКИ</a:t>
            </a:r>
          </a:p>
          <a:p>
            <a:pPr marL="228600" lvl="0" indent="-228600" algn="just" hangingPunct="0">
              <a:buFont typeface="+mj-lt"/>
              <a:buAutoNum type="arabicPeriod"/>
            </a:pP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Постановление Администрации 	ГО г. Уфа РБ № 1235 от 28.09.2020 г.</a:t>
            </a:r>
          </a:p>
          <a:p>
            <a:pPr marL="228600" lvl="0" indent="-228600" algn="just" hangingPunct="0">
              <a:buFont typeface="+mj-lt"/>
              <a:buAutoNum type="arabicPeriod"/>
            </a:pP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Градостроительное задание № 1235 от 28.09.2020 г., выданное Главным управлением архитектуры и градостроительства Администрации городского округа город Уфа Республики Башкортостан. </a:t>
            </a:r>
          </a:p>
          <a:p>
            <a:pPr marL="228600" lvl="0" indent="-228600" algn="just" hangingPunct="0">
              <a:buFont typeface="+mj-lt"/>
              <a:buAutoNum type="arabicPeriod"/>
            </a:pP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Задание ООО «Служба технического заказчика» на разработку проектной документации по планировке и межеванию территории.</a:t>
            </a:r>
          </a:p>
          <a:p>
            <a:pPr indent="179705" algn="just" hangingPunct="0"/>
            <a:r>
              <a:rPr lang="ru-RU" sz="1200" dirty="0">
                <a:solidFill>
                  <a:schemeClr val="tx2"/>
                </a:solidFill>
                <a:latin typeface="Arial"/>
                <a:cs typeface="Arial"/>
              </a:rPr>
              <a:t>Проект планировки и проект межевания территории квартала, ограниченного улицами Кирова, Подводника Родионова, Революционной, Владивостокской и проспектом Салавата Юлаева в Советском районе городского округа город Уфа Республики Башкортостан разработан ООО «ПТБ» г. Уфы по заказу ООО «Служба Технического Заказчика» с целью обеспечения устойчивого развития территории, выделения элементов планировочной структуры (кварталов, микрорайонов, иных элементов), установления границ земельных участков, размещения на территории жилого многоэтажного многоквартирного дома, ДДО на 150 мест, физкультурно-оздоровительного комплекса и размещение линейных объектов.</a:t>
            </a:r>
            <a:r>
              <a:rPr lang="ru-RU" sz="1200" kern="150" dirty="0">
                <a:latin typeface="Times New Roman"/>
                <a:cs typeface="Arial"/>
              </a:rPr>
              <a:t> </a:t>
            </a:r>
            <a:endParaRPr lang="ru-RU" sz="12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180000" algn="just" hangingPunct="0"/>
            <a:r>
              <a:rPr lang="ru-RU" sz="1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</a:t>
            </a:r>
          </a:p>
          <a:p>
            <a:pPr marL="228600" lvl="0" indent="-228600" hangingPunct="0"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Современное использование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Проектируемая территория расположена в Советском районе городского округа  город Уфа Республики Башкортостан. Планировочная зона: Центр. Площадь территории в границах проектирования по постановлению составляет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21,1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га.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границах территории проектирования действуют красные линии на основании ранее принятых. Красные линии ограничивают квартал в границах территории проектирования. Площадь квартала в красных линиях составляет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15,59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га.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территории проектирования в настоящее время располагаются 1-2 этажные нежилые здания производственного назначения, административные, коммунально-бытовые здания, многоквартирные жилые дома, постоянные или временные гаражи. </a:t>
            </a:r>
          </a:p>
          <a:p>
            <a:pPr marL="228600" indent="-228600" algn="just">
              <a:buAutoNum type="arabicPeriod" startAt="2"/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Планировочная организация территории</a:t>
            </a:r>
          </a:p>
          <a:p>
            <a:pPr indent="180000" algn="just"/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проекту </a:t>
            </a:r>
            <a:r>
              <a:rPr lang="ru-RU" sz="12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планировки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предлагается сдвиг красных линий по ул. Владивостокской.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Проектом предлагается снос неиспользуемых складских коммунально-бытовых и производственных зданий и сооружений, металлических гаражей. Снос объектов необходим для организации улично-дорожной сети, а также для размещения новых объектов капитального строительства. 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проекту планировки в границах проектирования предусмотрено размещение вдоль ул. Владивостокской многоквартирного 27-ми </a:t>
            </a:r>
            <a:r>
              <a:rPr lang="ru-RU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жилого дома со встроенными помещениями, центром дошкольного образования и встроенно-пристроенной подземной автостоянкой на 90 м/мест.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Всего по проекту размещается на территории квартала: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 жилых домов, общий жилой фонд – 60 247,35 </a:t>
            </a:r>
            <a:r>
              <a:rPr lang="ru-RU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в т.ч. существующий сохраняемый жилищный фонд – 40 497,35 </a:t>
            </a:r>
            <a:r>
              <a:rPr lang="ru-RU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1 жилой дом по ул. Революционная 154 подлежит сносу (ветхое жилье).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северной части запроектирован детский сад на 150 мест с огороженной территорией. В центральной части квартала запроектирован культурно-досуговый центр. Вдоль ул. Революционной предполагается размещение физкультурно-оздоровительного комплекса с подземной парковкой на 80 м/мест. 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существующей и проектируемой жилой застройки с численностью – 1769 чел </a:t>
            </a:r>
          </a:p>
          <a:p>
            <a:pPr indent="180000"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требуется: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82 места в дошкольных учреждениях;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284 места в общеобразовательных школах.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Планируется обеспечение мест в детских дошкольных учреждениях за счет </a:t>
            </a:r>
          </a:p>
          <a:p>
            <a:pPr indent="180000" algn="just"/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8032" y="70770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06547" y="232012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Территориальные зоны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205118" y="8410288"/>
            <a:ext cx="259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1:3500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74" y="881452"/>
            <a:ext cx="6705600" cy="94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98" y="912846"/>
            <a:ext cx="12522126" cy="9510154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2" y="72337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91069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2120" y="8301144"/>
            <a:ext cx="248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4008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654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37" y="1080717"/>
            <a:ext cx="13531882" cy="8332399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2" y="72337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91069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(Лист 1)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2120" y="8301144"/>
            <a:ext cx="248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63751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66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9" y="963224"/>
            <a:ext cx="12981813" cy="9403370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2" y="72337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91069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(Лист 2)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2120" y="8301144"/>
            <a:ext cx="248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377120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205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91" y="878286"/>
            <a:ext cx="13170965" cy="9500734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2" y="72337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91069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(Лист 3)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2120" y="8301144"/>
            <a:ext cx="248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16818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365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3" y="75066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191069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 (начало)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7458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56352"/>
              </p:ext>
            </p:extLst>
          </p:nvPr>
        </p:nvGraphicFramePr>
        <p:xfrm>
          <a:off x="764276" y="955343"/>
          <a:ext cx="13647760" cy="7741740"/>
        </p:xfrm>
        <a:graphic>
          <a:graphicData uri="http://schemas.openxmlformats.org/drawingml/2006/table">
            <a:tbl>
              <a:tblPr/>
              <a:tblGrid>
                <a:gridCol w="152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 на плане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Назначение участка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разрешенного использования земельного участка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участка, кв.м.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МКД, литер 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Многоэтажная жилая застройка (высотная застройка)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3324,7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МКД, литер 9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Многоэтажная жилая застройка (высотная застройка)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4942,12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детского сада на 150 мест, литер 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Дошкольное, начальное и среднее общее образование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7871,92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административного здания, литер 13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1104,66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зеленых насаждений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территории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849,17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П:6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головных сооружений инженерных сетей, литер 40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услуг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94,42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МКД со встроенными помещениями общественного назначения, литер 10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Многоэтажная жилая застройка</a:t>
                      </a:r>
                    </a:p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(высотная застройка)</a:t>
                      </a:r>
                    </a:p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Хранение автотранспорта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4894,20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головных сооружений инженерных сетей, литер 41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услуг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142,25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МКД, литер 17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Среднеэтажная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жилая застройка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1699,23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научно-исследовательского института ЗАО «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УфаНИПнефть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литер 18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научных исследований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2015,62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административного здания бизнес-центра «Альянс», литер 20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4923,17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административного здания, литер 19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960,42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культурно-досугового центра, литер 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Объекты культурно-досуговой деятельности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1470,99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станции технического обслуживания автотранспорта «Галс-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Квадро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 литер 22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автомобилей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1637,46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станции технического обслуживания автотранспорта, литер 21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Ремонт автомобилей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4246,5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3" y="75066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04717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 (продолжение)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25684" y="9735452"/>
            <a:ext cx="67503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42813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73327"/>
              </p:ext>
            </p:extLst>
          </p:nvPr>
        </p:nvGraphicFramePr>
        <p:xfrm>
          <a:off x="732564" y="1590354"/>
          <a:ext cx="13647760" cy="6553328"/>
        </p:xfrm>
        <a:graphic>
          <a:graphicData uri="http://schemas.openxmlformats.org/drawingml/2006/table">
            <a:tbl>
              <a:tblPr/>
              <a:tblGrid>
                <a:gridCol w="152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гаража, Литер 39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Хранение автотранспорта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4 807,29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и эксплуатации проездов и проходов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сеть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1 116,71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физкультурно-оздоровительного комплекса с подземной автостоянкой, Литер 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занятий спортом в помещениях. Хранение автотранспорта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4 943,81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П:19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административного здания «Башинформсвязь», АТС 52, Литер 33, Литер 35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Административные здания организаций, обеспечивающих предоставление коммунальных услуг. Служебные гаражи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4 740,77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головных сооружений инженерных сетей, Литер 36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услуг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377,44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МКД с пристроенными помещениями общественного назначения, Литер 12, Литер 34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Многоэтажная жилая застройка (высотная застройка) Магазины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4 510,84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и эксплуатации проездов и проходов,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хранения автотранспорта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Улично-дорожная сеть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3 015,36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бизнес-центра, литер 32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4223,31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и эксплуатации проездов и проходов,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хранения автотранспорта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Улично-дорожная сеть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3682,94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хранения автотранспорта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Служебные гаражи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2304,55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бизнес-центра, литер 26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5616,78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административного здания, литер 23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5568,17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Для размещения предприятий обслуживания, литер 6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Бытовое обслуживание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4295,55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3" y="75066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04717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 (продолжение)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25684" y="9735452"/>
            <a:ext cx="67503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52148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35013"/>
              </p:ext>
            </p:extLst>
          </p:nvPr>
        </p:nvGraphicFramePr>
        <p:xfrm>
          <a:off x="732564" y="1590354"/>
          <a:ext cx="13647760" cy="6381746"/>
        </p:xfrm>
        <a:graphic>
          <a:graphicData uri="http://schemas.openxmlformats.org/drawingml/2006/table">
            <a:tbl>
              <a:tblPr/>
              <a:tblGrid>
                <a:gridCol w="152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П:29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и эксплуатации проездов и проходов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сеть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4300,57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и эксплуатации проездов и проходов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сеть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1352,28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хоз. площадок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жилой застройки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98,68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магазина, литер 7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Магазины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638,85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МКД со встроенной подземной автостоянкой на 84 м/места, литер 11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Многоэтажная жилая застройка (высотная застройка), хранение автотранспорта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4901,49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МКД со встроенными помещениями общественного назначения, литер 1, 1А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Многоэтажная жилая застройка (высотная застройка), хранение автотранспорта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5384,99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хозяйственного корпуса, литер 47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Бытовое обслуживание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1199,89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административного здания, литер 16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4050,65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головных сооружений инженерных сетей, литер 42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коммунальных услуг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200,9</a:t>
                      </a: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комплекса зданий военного комиссариата, литер 14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Обеспечение обороны и безопасности</a:t>
                      </a: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7143,76</a:t>
                      </a: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П:39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административного здания, литер 24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1527,20</a:t>
                      </a: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административных зданий, литер 3, литер 25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5352,39</a:t>
                      </a: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гаражей на 15 и 25 м/мест, литер 27, литер 28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Хранение автотранспорта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4339,7</a:t>
                      </a: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970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6433" y="75066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04717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 (окончание)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25684" y="9735452"/>
            <a:ext cx="67503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99893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03221"/>
              </p:ext>
            </p:extLst>
          </p:nvPr>
        </p:nvGraphicFramePr>
        <p:xfrm>
          <a:off x="732564" y="1590354"/>
          <a:ext cx="13647760" cy="6684389"/>
        </p:xfrm>
        <a:graphic>
          <a:graphicData uri="http://schemas.openxmlformats.org/drawingml/2006/table">
            <a:tbl>
              <a:tblPr/>
              <a:tblGrid>
                <a:gridCol w="152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административных зданий, литер 31. Для эксплуатации административного здания управления ФНС и гаража на 24 м/места, литер 29, литер 30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Деловое управление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Государственное управление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21053,43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и эксплуатации проездов и проходов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сеть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2554,70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проезжей части, элементов благоустройства и размещения инженерных сетей улицы Революционная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сеть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10588,56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проезжей части, элементов благоустройства и размещения инженерных сетей улицы Владивостокская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сеть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12009,84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проезжей части, элементов благоустройства и размещения инженерных сетей Проспекта     Салавата Юлаева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сеть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5989,53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проезжей части, элементов благоустройства и размещения инженерных сетей улицы Кирова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сеть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12757,25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П:49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организации проезжей части, элементов благоустройства и размещения инженерных сетей улицы       Подводника Родионова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Улично-дорожная сеть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13849,68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П:51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головных сооружений инженерных сетей, литер 37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услуг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102,14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П:52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головных сооружений инженерных сетей, литер 1Б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услуг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93,94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П:53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размещения хоз. площадок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Многоэтажная жилая застройка (высотная застройка)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34,14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П:54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размещения площадок для занятий спортом и физкультурой на открытом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воздухе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жилой застройки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1372,37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П:55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головных сооружений инженерных сетей, литер 45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услуг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163,26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П:56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головных сооружений инженерных сетей, литер 46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коммунальных услуг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45,26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8894"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П:57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эксплуатации магазина, литер 15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Магазины</a:t>
                      </a: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648,09</a:t>
                      </a: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Образуемый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0" marR="5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58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219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82" y="926509"/>
            <a:ext cx="13216011" cy="9452511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03726" y="709723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18365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67360" y="8346864"/>
            <a:ext cx="245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42753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70" y="965332"/>
            <a:ext cx="13662883" cy="8889360"/>
          </a:xfrm>
          <a:prstGeom prst="rect">
            <a:avLst/>
          </a:prstGeom>
        </p:spPr>
      </p:pic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31387" y="803643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90932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81842" y="8394466"/>
            <a:ext cx="157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96954"/>
              </p:ext>
            </p:extLst>
          </p:nvPr>
        </p:nvGraphicFramePr>
        <p:xfrm>
          <a:off x="8584728" y="8848628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" y="944566"/>
            <a:ext cx="13037485" cy="9471291"/>
          </a:xfrm>
          <a:prstGeom prst="rect">
            <a:avLst/>
          </a:prstGeom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52120" y="8366759"/>
            <a:ext cx="127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27343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75066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90645" y="259307"/>
            <a:ext cx="13959254" cy="5809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по проекту межевания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96877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49210"/>
              </p:ext>
            </p:extLst>
          </p:nvPr>
        </p:nvGraphicFramePr>
        <p:xfrm>
          <a:off x="2784144" y="1007013"/>
          <a:ext cx="10235821" cy="7742872"/>
        </p:xfrm>
        <a:graphic>
          <a:graphicData uri="http://schemas.openxmlformats.org/drawingml/2006/table">
            <a:tbl>
              <a:tblPr/>
              <a:tblGrid>
                <a:gridCol w="83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Ед.изм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Расчетный показатель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в границах проекта межевания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21,1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территории в красных линиях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15,59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земельных участков, 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для жилой застройки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для хранения автотранспорта и предприятий по обслуживанию автомобилей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для объектов обеспечения обороны и безопасности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для коммунальной инженерной инфраструктуры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для объектов образования 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для объектов культурно-досуговой деятельности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057">
                <a:tc>
                  <a:txBody>
                    <a:bodyPr/>
                    <a:lstStyle/>
                    <a:p>
                      <a:pPr marL="0" marR="0" indent="0" algn="ctr" defTabSz="16518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для объектов общественного использования объектов капитального строительства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833515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для спортивных объектов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322859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для магазинов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253574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2.10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Земельные участки территорий общего пользования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421936"/>
                  </a:ext>
                </a:extLst>
              </a:tr>
              <a:tr h="360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2.11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изъятия земельных участков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0,25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7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2.12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перераспределения земельных участков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12,92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2.13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присоединения городских территорий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2,19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2.14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границ зон действия публичных сервитутов</a:t>
                      </a:r>
                    </a:p>
                  </a:txBody>
                  <a:tcPr marL="48047" marR="4804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5,92</a:t>
                      </a:r>
                    </a:p>
                  </a:txBody>
                  <a:tcPr marL="48047" marR="48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94" y="917584"/>
            <a:ext cx="12728403" cy="9494458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127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39089" y="244514"/>
            <a:ext cx="13959254" cy="853422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 территории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1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84069" y="8197884"/>
            <a:ext cx="217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09828"/>
              </p:ext>
            </p:extLst>
          </p:nvPr>
        </p:nvGraphicFramePr>
        <p:xfrm>
          <a:off x="8592993" y="8837856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485632" y="8616919"/>
            <a:ext cx="6232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Объекты культурного наследия народов РФ И РБ на территории проектирования отсутствуют.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38" y="891405"/>
            <a:ext cx="12379262" cy="9470443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51023" y="767639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254098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с особыми условиями использования территории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27008" y="84047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831972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 (начало)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85874"/>
              </p:ext>
            </p:extLst>
          </p:nvPr>
        </p:nvGraphicFramePr>
        <p:xfrm>
          <a:off x="8572853" y="8821295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Начальник отдела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A0ED47-E3BE-4027-8773-0FA2330DA7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83" y="1075764"/>
            <a:ext cx="8075053" cy="73181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 (продолжение)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10895"/>
              </p:ext>
            </p:extLst>
          </p:nvPr>
        </p:nvGraphicFramePr>
        <p:xfrm>
          <a:off x="8572853" y="8821295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Начальник отдела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0037E9-0D87-400A-9935-12FC5D8D3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00" y="1023093"/>
            <a:ext cx="7868253" cy="77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 (окончание)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48896"/>
              </p:ext>
            </p:extLst>
          </p:nvPr>
        </p:nvGraphicFramePr>
        <p:xfrm>
          <a:off x="8572853" y="8821295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Начальник отдела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69B112-87B9-44BA-98F2-FB182BBA01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99" y="1010320"/>
            <a:ext cx="7717538" cy="92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01" y="1422289"/>
            <a:ext cx="12478450" cy="8956731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232029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07520" y="245659"/>
            <a:ext cx="13959254" cy="10073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28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планируемого размещения объектов капитального строительства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50415"/>
              </p:ext>
            </p:extLst>
          </p:nvPr>
        </p:nvGraphicFramePr>
        <p:xfrm>
          <a:off x="8572852" y="8811069"/>
          <a:ext cx="5838902" cy="1567951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Должность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ФИО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Arial Cyr"/>
                        </a:rPr>
                        <a:t>Подпись </a:t>
                      </a:r>
                    </a:p>
                  </a:txBody>
                  <a:tcPr marL="14541" marR="14541" marT="14852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начальника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Байназарова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ачальник отдела ОПРГ </a:t>
                      </a:r>
                      <a:r>
                        <a:rPr lang="ru-RU" sz="1200" b="0" i="0" u="none" strike="noStrike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Главархитектуры</a:t>
                      </a:r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 Администрации ГО г. Уфа РБ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Е.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В.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Мадьянова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Главный архитектор проекта 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А.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А. </a:t>
                      </a:r>
                      <a:r>
                        <a:rPr lang="ru-RU" sz="1200" b="0" i="0" u="none" strike="noStrike" baseline="0" dirty="0" err="1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Сарварова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Исполнитель</a:t>
                      </a: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О. З.</a:t>
                      </a:r>
                      <a:r>
                        <a:rPr lang="ru-RU" sz="1200" b="0" i="0" u="none" strike="noStrike" baseline="0" dirty="0">
                          <a:solidFill>
                            <a:srgbClr val="1F497D"/>
                          </a:solidFill>
                          <a:latin typeface="Arial" pitchFamily="34" charset="0"/>
                          <a:cs typeface="Arial" pitchFamily="34" charset="0"/>
                        </a:rPr>
                        <a:t> Ямалетдинова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541" marR="14541" marT="14852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167077" y="840472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 1:2500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30C84-86F5-4E37-ADCD-26843E24EBF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25260</TotalTime>
  <Words>3241</Words>
  <Application>Microsoft Office PowerPoint</Application>
  <PresentationFormat>Произвольный</PresentationFormat>
  <Paragraphs>1033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Microsoft YaHei</vt:lpstr>
      <vt:lpstr>Arial</vt:lpstr>
      <vt:lpstr>Arial Cyr</vt:lpstr>
      <vt:lpstr>Calibri</vt:lpstr>
      <vt:lpstr>Times New Roman</vt:lpstr>
      <vt:lpstr>Verdana</vt:lpstr>
      <vt:lpstr>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Ольга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ПП и ПМ </dc:subject>
  <dc:creator>Ямалетдинова Ольга Зуфаровна</dc:creator>
  <cp:lastModifiedBy>Ямалетдинова Ольга Зуфаровна</cp:lastModifiedBy>
  <cp:revision>2086</cp:revision>
  <cp:lastPrinted>2011-09-23T09:38:03Z</cp:lastPrinted>
  <dcterms:created xsi:type="dcterms:W3CDTF">2014-06-03T04:33:56Z</dcterms:created>
  <dcterms:modified xsi:type="dcterms:W3CDTF">2022-03-03T11:44:40Z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