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77" r:id="rId2"/>
    <p:sldId id="550" r:id="rId3"/>
    <p:sldId id="780" r:id="rId4"/>
    <p:sldId id="783" r:id="rId5"/>
    <p:sldId id="779" r:id="rId6"/>
    <p:sldId id="553" r:id="rId7"/>
    <p:sldId id="754" r:id="rId8"/>
    <p:sldId id="784" r:id="rId9"/>
    <p:sldId id="786" r:id="rId10"/>
    <p:sldId id="785" r:id="rId11"/>
    <p:sldId id="787" r:id="rId12"/>
    <p:sldId id="788" r:id="rId13"/>
    <p:sldId id="767" r:id="rId14"/>
    <p:sldId id="769" r:id="rId15"/>
    <p:sldId id="768" r:id="rId16"/>
    <p:sldId id="770" r:id="rId17"/>
    <p:sldId id="773" r:id="rId18"/>
    <p:sldId id="771" r:id="rId19"/>
    <p:sldId id="789" r:id="rId20"/>
    <p:sldId id="772" r:id="rId21"/>
    <p:sldId id="651" r:id="rId22"/>
    <p:sldId id="581" r:id="rId23"/>
    <p:sldId id="732" r:id="rId24"/>
    <p:sldId id="733" r:id="rId25"/>
    <p:sldId id="734" r:id="rId26"/>
    <p:sldId id="735" r:id="rId27"/>
    <p:sldId id="736" r:id="rId28"/>
    <p:sldId id="670" r:id="rId29"/>
    <p:sldId id="701" r:id="rId30"/>
    <p:sldId id="758" r:id="rId31"/>
    <p:sldId id="756" r:id="rId32"/>
    <p:sldId id="757" r:id="rId33"/>
    <p:sldId id="762" r:id="rId34"/>
    <p:sldId id="737" r:id="rId35"/>
    <p:sldId id="761" r:id="rId36"/>
    <p:sldId id="760" r:id="rId37"/>
    <p:sldId id="759" r:id="rId38"/>
    <p:sldId id="790" r:id="rId39"/>
    <p:sldId id="740" r:id="rId40"/>
    <p:sldId id="742" r:id="rId41"/>
    <p:sldId id="743" r:id="rId42"/>
    <p:sldId id="744" r:id="rId43"/>
    <p:sldId id="745" r:id="rId44"/>
    <p:sldId id="746" r:id="rId45"/>
    <p:sldId id="791" r:id="rId46"/>
    <p:sldId id="781" r:id="rId47"/>
    <p:sldId id="782" r:id="rId48"/>
  </p:sldIdLst>
  <p:sldSz cx="15122525" cy="10693400"/>
  <p:notesSz cx="14357350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823595" indent="-120015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1649730" indent="-241935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2476500" indent="-364490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3302635" indent="-486410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3519805" algn="l" defTabSz="1407795" rtl="0" eaLnBrk="1" latinLnBrk="0" hangingPunct="1"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4224020" algn="l" defTabSz="1407795" rtl="0" eaLnBrk="1" latinLnBrk="0" hangingPunct="1"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4928235" algn="l" defTabSz="1407795" rtl="0" eaLnBrk="1" latinLnBrk="0" hangingPunct="1"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5631815" algn="l" defTabSz="1407795" rtl="0" eaLnBrk="1" latinLnBrk="0" hangingPunct="1">
      <a:defRPr sz="36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4367"/>
    <a:srgbClr val="17375E"/>
    <a:srgbClr val="3269AB"/>
    <a:srgbClr val="3B7BC8"/>
    <a:srgbClr val="FF9999"/>
    <a:srgbClr val="FF5050"/>
    <a:srgbClr val="B45608"/>
    <a:srgbClr val="DA97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9540" autoAdjust="0"/>
  </p:normalViewPr>
  <p:slideViewPr>
    <p:cSldViewPr snapToGrid="0">
      <p:cViewPr>
        <p:scale>
          <a:sx n="66" d="100"/>
          <a:sy n="66" d="100"/>
        </p:scale>
        <p:origin x="228" y="-168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8"/>
            <a:ext cx="6221887" cy="496968"/>
          </a:xfrm>
          <a:prstGeom prst="rect">
            <a:avLst/>
          </a:prstGeom>
        </p:spPr>
        <p:txBody>
          <a:bodyPr vert="horz" lIns="131947" tIns="65974" rIns="131947" bIns="659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3875" y="18"/>
            <a:ext cx="6221887" cy="496968"/>
          </a:xfrm>
          <a:prstGeom prst="rect">
            <a:avLst/>
          </a:prstGeom>
        </p:spPr>
        <p:txBody>
          <a:bodyPr vert="horz" lIns="131947" tIns="65974" rIns="131947" bIns="659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9675"/>
            <a:ext cx="6221887" cy="496967"/>
          </a:xfrm>
          <a:prstGeom prst="rect">
            <a:avLst/>
          </a:prstGeom>
        </p:spPr>
        <p:txBody>
          <a:bodyPr vert="horz" lIns="131947" tIns="65974" rIns="131947" bIns="659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3875" y="9429675"/>
            <a:ext cx="6221887" cy="496967"/>
          </a:xfrm>
          <a:prstGeom prst="rect">
            <a:avLst/>
          </a:prstGeom>
        </p:spPr>
        <p:txBody>
          <a:bodyPr vert="horz" lIns="131947" tIns="65974" rIns="131947" bIns="659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8"/>
            <a:ext cx="6221887" cy="4969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947" tIns="65974" rIns="131947" bIns="65974" numCol="1" anchor="t" anchorCtr="0" compatLnSpc="1"/>
          <a:lstStyle>
            <a:lvl1pPr eaLnBrk="0" hangingPunct="0">
              <a:defRPr sz="17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3875" y="18"/>
            <a:ext cx="6221887" cy="4969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947" tIns="65974" rIns="131947" bIns="65974" numCol="1" anchor="t" anchorCtr="0" compatLnSpc="1"/>
          <a:lstStyle>
            <a:lvl1pPr algn="r" eaLnBrk="0" hangingPunct="0">
              <a:defRPr sz="17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8188" y="746125"/>
            <a:ext cx="52609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7178" y="4715645"/>
            <a:ext cx="11484609" cy="4467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947" tIns="65974" rIns="131947" bIns="65974" numCol="1" anchor="t" anchorCtr="0" compatLnSpc="1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675"/>
            <a:ext cx="6221887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947" tIns="65974" rIns="131947" bIns="65974" numCol="1" anchor="b" anchorCtr="0" compatLnSpc="1"/>
          <a:lstStyle>
            <a:lvl1pPr eaLnBrk="0" hangingPunct="0">
              <a:defRPr sz="17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3875" y="9429675"/>
            <a:ext cx="6221887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1947" tIns="65974" rIns="131947" bIns="65974" numCol="1" anchor="b" anchorCtr="0" compatLnSpc="1"/>
          <a:lstStyle>
            <a:lvl1pPr algn="r" eaLnBrk="0" hangingPunct="0">
              <a:defRPr sz="17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823595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649730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476500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302635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4129405" algn="l" defTabSz="16516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55540" algn="l" defTabSz="16516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81675" algn="l" defTabSz="16516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07175" algn="l" defTabSz="16516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8188" y="746125"/>
            <a:ext cx="5260975" cy="3721100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90"/>
            <a:ext cx="12854146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5"/>
            <a:ext cx="12854146" cy="212382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78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61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5163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3039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1294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9555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781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607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1"/>
            <a:ext cx="668174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6135" indent="0">
              <a:buNone/>
              <a:defRPr sz="3600" b="1"/>
            </a:lvl2pPr>
            <a:lvl3pPr marL="165163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905" indent="0">
              <a:buNone/>
              <a:defRPr sz="2900" b="1"/>
            </a:lvl5pPr>
            <a:lvl6pPr marL="4129405" indent="0">
              <a:buNone/>
              <a:defRPr sz="2900" b="1"/>
            </a:lvl6pPr>
            <a:lvl7pPr marL="4955540" indent="0">
              <a:buNone/>
              <a:defRPr sz="2900" b="1"/>
            </a:lvl7pPr>
            <a:lvl8pPr marL="5781675" indent="0">
              <a:buNone/>
              <a:defRPr sz="2900" b="1"/>
            </a:lvl8pPr>
            <a:lvl9pPr marL="660717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6135" indent="0">
              <a:buNone/>
              <a:defRPr sz="3600" b="1"/>
            </a:lvl2pPr>
            <a:lvl3pPr marL="165163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905" indent="0">
              <a:buNone/>
              <a:defRPr sz="2900" b="1"/>
            </a:lvl5pPr>
            <a:lvl6pPr marL="4129405" indent="0">
              <a:buNone/>
              <a:defRPr sz="2900" b="1"/>
            </a:lvl6pPr>
            <a:lvl7pPr marL="4955540" indent="0">
              <a:buNone/>
              <a:defRPr sz="2900" b="1"/>
            </a:lvl7pPr>
            <a:lvl8pPr marL="5781675" indent="0">
              <a:buNone/>
              <a:defRPr sz="2900" b="1"/>
            </a:lvl8pPr>
            <a:lvl9pPr marL="660717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8"/>
            <a:ext cx="4975207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8" y="425759"/>
            <a:ext cx="8453912" cy="9126523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8"/>
            <a:ext cx="4975207" cy="7314583"/>
          </a:xfrm>
        </p:spPr>
        <p:txBody>
          <a:bodyPr/>
          <a:lstStyle>
            <a:lvl1pPr marL="0" indent="0">
              <a:buNone/>
              <a:defRPr sz="2400"/>
            </a:lvl1pPr>
            <a:lvl2pPr marL="826135" indent="0">
              <a:buNone/>
              <a:defRPr sz="2200"/>
            </a:lvl2pPr>
            <a:lvl3pPr marL="1651635" indent="0">
              <a:buNone/>
              <a:defRPr sz="1800"/>
            </a:lvl3pPr>
            <a:lvl4pPr marL="2477770" indent="0">
              <a:buNone/>
              <a:defRPr sz="1500"/>
            </a:lvl4pPr>
            <a:lvl5pPr marL="3303905" indent="0">
              <a:buNone/>
              <a:defRPr sz="1500"/>
            </a:lvl5pPr>
            <a:lvl6pPr marL="4129405" indent="0">
              <a:buNone/>
              <a:defRPr sz="1500"/>
            </a:lvl6pPr>
            <a:lvl7pPr marL="4955540" indent="0">
              <a:buNone/>
              <a:defRPr sz="1500"/>
            </a:lvl7pPr>
            <a:lvl8pPr marL="5781675" indent="0">
              <a:buNone/>
              <a:defRPr sz="1500"/>
            </a:lvl8pPr>
            <a:lvl9pPr marL="6607175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2"/>
            <a:ext cx="9073515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 rtlCol="0">
            <a:normAutofit/>
          </a:bodyPr>
          <a:lstStyle>
            <a:lvl1pPr marL="0" indent="0">
              <a:buNone/>
              <a:defRPr sz="5600"/>
            </a:lvl1pPr>
            <a:lvl2pPr marL="826135" indent="0">
              <a:buNone/>
              <a:defRPr sz="5100"/>
            </a:lvl2pPr>
            <a:lvl3pPr marL="1651635" indent="0">
              <a:buNone/>
              <a:defRPr sz="4300"/>
            </a:lvl3pPr>
            <a:lvl4pPr marL="2477770" indent="0">
              <a:buNone/>
              <a:defRPr sz="3600"/>
            </a:lvl4pPr>
            <a:lvl5pPr marL="3303905" indent="0">
              <a:buNone/>
              <a:defRPr sz="3600"/>
            </a:lvl5pPr>
            <a:lvl6pPr marL="4129405" indent="0">
              <a:buNone/>
              <a:defRPr sz="3600"/>
            </a:lvl6pPr>
            <a:lvl7pPr marL="4955540" indent="0">
              <a:buNone/>
              <a:defRPr sz="3600"/>
            </a:lvl7pPr>
            <a:lvl8pPr marL="5781675" indent="0">
              <a:buNone/>
              <a:defRPr sz="3600"/>
            </a:lvl8pPr>
            <a:lvl9pPr marL="6607175" indent="0">
              <a:buNone/>
              <a:defRPr sz="36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90"/>
          </a:xfrm>
        </p:spPr>
        <p:txBody>
          <a:bodyPr/>
          <a:lstStyle>
            <a:lvl1pPr marL="0" indent="0">
              <a:buNone/>
              <a:defRPr sz="2400"/>
            </a:lvl1pPr>
            <a:lvl2pPr marL="826135" indent="0">
              <a:buNone/>
              <a:defRPr sz="2200"/>
            </a:lvl2pPr>
            <a:lvl3pPr marL="1651635" indent="0">
              <a:buNone/>
              <a:defRPr sz="1800"/>
            </a:lvl3pPr>
            <a:lvl4pPr marL="2477770" indent="0">
              <a:buNone/>
              <a:defRPr sz="1500"/>
            </a:lvl4pPr>
            <a:lvl5pPr marL="3303905" indent="0">
              <a:buNone/>
              <a:defRPr sz="1500"/>
            </a:lvl5pPr>
            <a:lvl6pPr marL="4129405" indent="0">
              <a:buNone/>
              <a:defRPr sz="1500"/>
            </a:lvl6pPr>
            <a:lvl7pPr marL="4955540" indent="0">
              <a:buNone/>
              <a:defRPr sz="1500"/>
            </a:lvl7pPr>
            <a:lvl8pPr marL="5781675" indent="0">
              <a:buNone/>
              <a:defRPr sz="1500"/>
            </a:lvl8pPr>
            <a:lvl9pPr marL="6607175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6126" y="428232"/>
            <a:ext cx="13610273" cy="1782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65185" tIns="82592" rIns="165185" bIns="82592" numCol="1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6126" y="2495128"/>
            <a:ext cx="13610273" cy="70571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65185" tIns="82592" rIns="165185" bIns="82592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5pPr>
      <a:lvl6pPr marL="82613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6pPr>
      <a:lvl7pPr marL="165163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7pPr>
      <a:lvl8pPr marL="247777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8pPr>
      <a:lvl9pPr marL="330390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18490" indent="-6184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41755" indent="-5156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3115" indent="-4108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9250" indent="-4108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5385" indent="-4108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79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29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5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560" indent="-412750" algn="l" defTabSz="165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613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63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90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40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40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67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175" algn="l" defTabSz="165163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8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7.jpeg"/><Relationship Id="rId3" Type="http://schemas.openxmlformats.org/officeDocument/2006/relationships/image" Target="../media/image30.jpeg"/><Relationship Id="rId7" Type="http://schemas.openxmlformats.org/officeDocument/2006/relationships/image" Target="../media/image14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11.jpeg"/><Relationship Id="rId10" Type="http://schemas.openxmlformats.org/officeDocument/2006/relationships/image" Target="../media/image34.jpeg"/><Relationship Id="rId4" Type="http://schemas.openxmlformats.org/officeDocument/2006/relationships/image" Target="../media/image6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2.jpeg"/><Relationship Id="rId4" Type="http://schemas.openxmlformats.org/officeDocument/2006/relationships/image" Target="../media/image11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3.jpeg"/><Relationship Id="rId7" Type="http://schemas.openxmlformats.org/officeDocument/2006/relationships/image" Target="../media/image38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6.jpeg"/><Relationship Id="rId5" Type="http://schemas.openxmlformats.org/officeDocument/2006/relationships/image" Target="../media/image11.jpeg"/><Relationship Id="rId10" Type="http://schemas.openxmlformats.org/officeDocument/2006/relationships/image" Target="../media/image45.jpeg"/><Relationship Id="rId4" Type="http://schemas.openxmlformats.org/officeDocument/2006/relationships/image" Target="../media/image6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7.jpeg"/><Relationship Id="rId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8.jpeg"/><Relationship Id="rId7" Type="http://schemas.openxmlformats.org/officeDocument/2006/relationships/image" Target="../media/image38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46.jpeg"/><Relationship Id="rId5" Type="http://schemas.openxmlformats.org/officeDocument/2006/relationships/image" Target="../media/image11.jpeg"/><Relationship Id="rId10" Type="http://schemas.openxmlformats.org/officeDocument/2006/relationships/image" Target="../media/image45.jpeg"/><Relationship Id="rId4" Type="http://schemas.openxmlformats.org/officeDocument/2006/relationships/image" Target="../media/image6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jpeg"/><Relationship Id="rId7" Type="http://schemas.openxmlformats.org/officeDocument/2006/relationships/image" Target="../media/image39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52.jpeg"/><Relationship Id="rId5" Type="http://schemas.openxmlformats.org/officeDocument/2006/relationships/image" Target="../media/image50.jpeg"/><Relationship Id="rId10" Type="http://schemas.openxmlformats.org/officeDocument/2006/relationships/image" Target="../media/image51.jpeg"/><Relationship Id="rId4" Type="http://schemas.openxmlformats.org/officeDocument/2006/relationships/image" Target="../media/image11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3.jpeg"/><Relationship Id="rId7" Type="http://schemas.openxmlformats.org/officeDocument/2006/relationships/image" Target="../media/image38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1.jpeg"/><Relationship Id="rId5" Type="http://schemas.openxmlformats.org/officeDocument/2006/relationships/image" Target="../media/image11.jpeg"/><Relationship Id="rId10" Type="http://schemas.openxmlformats.org/officeDocument/2006/relationships/image" Target="../media/image45.jpeg"/><Relationship Id="rId4" Type="http://schemas.openxmlformats.org/officeDocument/2006/relationships/image" Target="../media/image6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5.jpeg"/><Relationship Id="rId7" Type="http://schemas.openxmlformats.org/officeDocument/2006/relationships/image" Target="../media/image31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42.jpeg"/><Relationship Id="rId5" Type="http://schemas.openxmlformats.org/officeDocument/2006/relationships/image" Target="../media/image11.jpeg"/><Relationship Id="rId10" Type="http://schemas.openxmlformats.org/officeDocument/2006/relationships/image" Target="../media/image40.jpeg"/><Relationship Id="rId4" Type="http://schemas.openxmlformats.org/officeDocument/2006/relationships/image" Target="../media/image6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7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40.jpeg"/><Relationship Id="rId5" Type="http://schemas.openxmlformats.org/officeDocument/2006/relationships/image" Target="../media/image6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5.jpeg"/><Relationship Id="rId7" Type="http://schemas.openxmlformats.org/officeDocument/2006/relationships/image" Target="../media/image63.jpeg"/><Relationship Id="rId12" Type="http://schemas.openxmlformats.org/officeDocument/2006/relationships/image" Target="../media/image7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0.jpeg"/><Relationship Id="rId5" Type="http://schemas.openxmlformats.org/officeDocument/2006/relationships/image" Target="../media/image11.jpeg"/><Relationship Id="rId10" Type="http://schemas.openxmlformats.org/officeDocument/2006/relationships/image" Target="../media/image69.jpeg"/><Relationship Id="rId4" Type="http://schemas.openxmlformats.org/officeDocument/2006/relationships/image" Target="../media/image6.jpeg"/><Relationship Id="rId9" Type="http://schemas.openxmlformats.org/officeDocument/2006/relationships/image" Target="../media/image68.jpeg"/><Relationship Id="rId1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4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3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6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6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image" Target="../media/image85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11.jpeg"/><Relationship Id="rId15" Type="http://schemas.openxmlformats.org/officeDocument/2006/relationships/image" Target="../media/image84.jpeg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66.jpeg"/><Relationship Id="rId3" Type="http://schemas.openxmlformats.org/officeDocument/2006/relationships/image" Target="../media/image97.jpeg"/><Relationship Id="rId7" Type="http://schemas.openxmlformats.org/officeDocument/2006/relationships/image" Target="../media/image98.jpeg"/><Relationship Id="rId12" Type="http://schemas.openxmlformats.org/officeDocument/2006/relationships/image" Target="../media/image64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99.jpeg"/><Relationship Id="rId5" Type="http://schemas.openxmlformats.org/officeDocument/2006/relationships/image" Target="../media/image11.jpeg"/><Relationship Id="rId15" Type="http://schemas.openxmlformats.org/officeDocument/2006/relationships/image" Target="../media/image7.jpeg"/><Relationship Id="rId10" Type="http://schemas.openxmlformats.org/officeDocument/2006/relationships/image" Target="../media/image70.jpeg"/><Relationship Id="rId4" Type="http://schemas.openxmlformats.org/officeDocument/2006/relationships/image" Target="../media/image6.jpeg"/><Relationship Id="rId9" Type="http://schemas.openxmlformats.org/officeDocument/2006/relationships/image" Target="../media/image69.jpeg"/><Relationship Id="rId14" Type="http://schemas.openxmlformats.org/officeDocument/2006/relationships/image" Target="../media/image10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100.jpeg"/><Relationship Id="rId3" Type="http://schemas.openxmlformats.org/officeDocument/2006/relationships/image" Target="../media/image11.jpeg"/><Relationship Id="rId7" Type="http://schemas.openxmlformats.org/officeDocument/2006/relationships/image" Target="../media/image98.jpeg"/><Relationship Id="rId12" Type="http://schemas.openxmlformats.org/officeDocument/2006/relationships/image" Target="../media/image70.jpeg"/><Relationship Id="rId17" Type="http://schemas.openxmlformats.org/officeDocument/2006/relationships/image" Target="../media/image7.jpeg"/><Relationship Id="rId2" Type="http://schemas.openxmlformats.org/officeDocument/2006/relationships/image" Target="../media/image101.jpeg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104.jpeg"/><Relationship Id="rId5" Type="http://schemas.openxmlformats.org/officeDocument/2006/relationships/image" Target="../media/image102.jpeg"/><Relationship Id="rId15" Type="http://schemas.openxmlformats.org/officeDocument/2006/relationships/image" Target="../media/image106.jpeg"/><Relationship Id="rId10" Type="http://schemas.openxmlformats.org/officeDocument/2006/relationships/image" Target="../media/image64.jpeg"/><Relationship Id="rId4" Type="http://schemas.openxmlformats.org/officeDocument/2006/relationships/image" Target="../media/image6.jpeg"/><Relationship Id="rId9" Type="http://schemas.openxmlformats.org/officeDocument/2006/relationships/image" Target="../media/image103.jpeg"/><Relationship Id="rId1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0.jpeg"/><Relationship Id="rId3" Type="http://schemas.openxmlformats.org/officeDocument/2006/relationships/image" Target="../media/image6.jpeg"/><Relationship Id="rId7" Type="http://schemas.openxmlformats.org/officeDocument/2006/relationships/image" Target="../media/image63.jpeg"/><Relationship Id="rId12" Type="http://schemas.openxmlformats.org/officeDocument/2006/relationships/image" Target="../media/image104.jpeg"/><Relationship Id="rId17" Type="http://schemas.openxmlformats.org/officeDocument/2006/relationships/image" Target="../media/image7.jpeg"/><Relationship Id="rId2" Type="http://schemas.openxmlformats.org/officeDocument/2006/relationships/image" Target="../media/image108.jpeg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64.jpeg"/><Relationship Id="rId5" Type="http://schemas.openxmlformats.org/officeDocument/2006/relationships/image" Target="../media/image109.jpeg"/><Relationship Id="rId15" Type="http://schemas.openxmlformats.org/officeDocument/2006/relationships/image" Target="../media/image106.jpeg"/><Relationship Id="rId10" Type="http://schemas.openxmlformats.org/officeDocument/2006/relationships/image" Target="../media/image103.jpeg"/><Relationship Id="rId4" Type="http://schemas.openxmlformats.org/officeDocument/2006/relationships/image" Target="../media/image11.jpeg"/><Relationship Id="rId9" Type="http://schemas.openxmlformats.org/officeDocument/2006/relationships/image" Target="../media/image68.jpeg"/><Relationship Id="rId14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0.jpeg"/><Relationship Id="rId3" Type="http://schemas.openxmlformats.org/officeDocument/2006/relationships/image" Target="../media/image6.jpeg"/><Relationship Id="rId7" Type="http://schemas.openxmlformats.org/officeDocument/2006/relationships/image" Target="../media/image63.jpeg"/><Relationship Id="rId12" Type="http://schemas.openxmlformats.org/officeDocument/2006/relationships/image" Target="../media/image66.jpeg"/><Relationship Id="rId2" Type="http://schemas.openxmlformats.org/officeDocument/2006/relationships/image" Target="../media/image111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64.jpeg"/><Relationship Id="rId5" Type="http://schemas.openxmlformats.org/officeDocument/2006/relationships/image" Target="../media/image112.jpeg"/><Relationship Id="rId15" Type="http://schemas.openxmlformats.org/officeDocument/2006/relationships/image" Target="../media/image106.jpeg"/><Relationship Id="rId10" Type="http://schemas.openxmlformats.org/officeDocument/2006/relationships/image" Target="../media/image103.jpeg"/><Relationship Id="rId4" Type="http://schemas.openxmlformats.org/officeDocument/2006/relationships/image" Target="../media/image11.jpeg"/><Relationship Id="rId9" Type="http://schemas.openxmlformats.org/officeDocument/2006/relationships/image" Target="../media/image68.jpeg"/><Relationship Id="rId1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0.jpeg"/><Relationship Id="rId3" Type="http://schemas.openxmlformats.org/officeDocument/2006/relationships/image" Target="../media/image6.jpeg"/><Relationship Id="rId7" Type="http://schemas.openxmlformats.org/officeDocument/2006/relationships/image" Target="../media/image63.jpeg"/><Relationship Id="rId12" Type="http://schemas.openxmlformats.org/officeDocument/2006/relationships/image" Target="../media/image66.jpeg"/><Relationship Id="rId2" Type="http://schemas.openxmlformats.org/officeDocument/2006/relationships/image" Target="../media/image114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openxmlformats.org/officeDocument/2006/relationships/image" Target="../media/image64.jpeg"/><Relationship Id="rId5" Type="http://schemas.openxmlformats.org/officeDocument/2006/relationships/image" Target="../media/image115.jpeg"/><Relationship Id="rId15" Type="http://schemas.openxmlformats.org/officeDocument/2006/relationships/image" Target="../media/image106.jpeg"/><Relationship Id="rId10" Type="http://schemas.openxmlformats.org/officeDocument/2006/relationships/image" Target="../media/image103.jpeg"/><Relationship Id="rId4" Type="http://schemas.openxmlformats.org/officeDocument/2006/relationships/image" Target="../media/image11.jpeg"/><Relationship Id="rId9" Type="http://schemas.openxmlformats.org/officeDocument/2006/relationships/image" Target="../media/image68.jpeg"/><Relationship Id="rId1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1.jpeg"/><Relationship Id="rId7" Type="http://schemas.openxmlformats.org/officeDocument/2006/relationships/image" Target="../media/image98.jpeg"/><Relationship Id="rId12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106.jpeg"/><Relationship Id="rId5" Type="http://schemas.openxmlformats.org/officeDocument/2006/relationships/image" Target="../media/image118.jpeg"/><Relationship Id="rId10" Type="http://schemas.openxmlformats.org/officeDocument/2006/relationships/image" Target="../media/image66.jpeg"/><Relationship Id="rId4" Type="http://schemas.openxmlformats.org/officeDocument/2006/relationships/image" Target="../media/image117.jpe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19.jpeg"/><Relationship Id="rId7" Type="http://schemas.openxmlformats.org/officeDocument/2006/relationships/image" Target="../media/image9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7.jpeg"/><Relationship Id="rId5" Type="http://schemas.openxmlformats.org/officeDocument/2006/relationships/image" Target="../media/image120.jpeg"/><Relationship Id="rId10" Type="http://schemas.openxmlformats.org/officeDocument/2006/relationships/image" Target="../media/image66.jpeg"/><Relationship Id="rId4" Type="http://schemas.openxmlformats.org/officeDocument/2006/relationships/image" Target="../media/image6.jpeg"/><Relationship Id="rId9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98.jpeg"/><Relationship Id="rId12" Type="http://schemas.openxmlformats.org/officeDocument/2006/relationships/image" Target="../media/image124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123.jpeg"/><Relationship Id="rId5" Type="http://schemas.openxmlformats.org/officeDocument/2006/relationships/image" Target="../media/image122.jpeg"/><Relationship Id="rId10" Type="http://schemas.openxmlformats.org/officeDocument/2006/relationships/image" Target="../media/image66.jpeg"/><Relationship Id="rId4" Type="http://schemas.openxmlformats.org/officeDocument/2006/relationships/image" Target="../media/image11.jpeg"/><Relationship Id="rId9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6.jpeg"/><Relationship Id="rId9" Type="http://schemas.openxmlformats.org/officeDocument/2006/relationships/image" Target="../media/image13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39.jpeg"/><Relationship Id="rId3" Type="http://schemas.openxmlformats.org/officeDocument/2006/relationships/image" Target="../media/image6.jpeg"/><Relationship Id="rId7" Type="http://schemas.openxmlformats.org/officeDocument/2006/relationships/image" Target="../media/image128.jpeg"/><Relationship Id="rId12" Type="http://schemas.openxmlformats.org/officeDocument/2006/relationships/image" Target="../media/image138.jpeg"/><Relationship Id="rId2" Type="http://schemas.openxmlformats.org/officeDocument/2006/relationships/image" Target="../media/image134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7.jpeg"/><Relationship Id="rId5" Type="http://schemas.openxmlformats.org/officeDocument/2006/relationships/image" Target="../media/image135.jpeg"/><Relationship Id="rId15" Type="http://schemas.openxmlformats.org/officeDocument/2006/relationships/image" Target="../media/image140.jpeg"/><Relationship Id="rId10" Type="http://schemas.openxmlformats.org/officeDocument/2006/relationships/image" Target="../media/image136.jpeg"/><Relationship Id="rId4" Type="http://schemas.openxmlformats.org/officeDocument/2006/relationships/image" Target="../media/image11.jpeg"/><Relationship Id="rId9" Type="http://schemas.openxmlformats.org/officeDocument/2006/relationships/image" Target="../media/image130.jpeg"/><Relationship Id="rId14" Type="http://schemas.openxmlformats.org/officeDocument/2006/relationships/image" Target="../media/image13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6.jpeg"/><Relationship Id="rId3" Type="http://schemas.openxmlformats.org/officeDocument/2006/relationships/image" Target="../media/image11.jpeg"/><Relationship Id="rId7" Type="http://schemas.openxmlformats.org/officeDocument/2006/relationships/image" Target="../media/image127.jpeg"/><Relationship Id="rId12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2.jpeg"/><Relationship Id="rId5" Type="http://schemas.openxmlformats.org/officeDocument/2006/relationships/image" Target="../media/image21.jpeg"/><Relationship Id="rId10" Type="http://schemas.openxmlformats.org/officeDocument/2006/relationships/image" Target="../media/image130.jpeg"/><Relationship Id="rId4" Type="http://schemas.openxmlformats.org/officeDocument/2006/relationships/image" Target="../media/image6.jpeg"/><Relationship Id="rId9" Type="http://schemas.openxmlformats.org/officeDocument/2006/relationships/image" Target="../media/image129.jpeg"/><Relationship Id="rId1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6.jpeg"/><Relationship Id="rId3" Type="http://schemas.openxmlformats.org/officeDocument/2006/relationships/image" Target="../media/image11.jpeg"/><Relationship Id="rId7" Type="http://schemas.openxmlformats.org/officeDocument/2006/relationships/image" Target="../media/image145.jpeg"/><Relationship Id="rId12" Type="http://schemas.openxmlformats.org/officeDocument/2006/relationships/image" Target="../media/image146.jpeg"/><Relationship Id="rId2" Type="http://schemas.openxmlformats.org/officeDocument/2006/relationships/image" Target="../media/image6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2.jpeg"/><Relationship Id="rId5" Type="http://schemas.openxmlformats.org/officeDocument/2006/relationships/image" Target="../media/image144.jpeg"/><Relationship Id="rId15" Type="http://schemas.openxmlformats.org/officeDocument/2006/relationships/image" Target="../media/image148.jpeg"/><Relationship Id="rId10" Type="http://schemas.openxmlformats.org/officeDocument/2006/relationships/image" Target="../media/image130.jpeg"/><Relationship Id="rId4" Type="http://schemas.openxmlformats.org/officeDocument/2006/relationships/image" Target="../media/image143.jpeg"/><Relationship Id="rId9" Type="http://schemas.openxmlformats.org/officeDocument/2006/relationships/image" Target="../media/image129.jpeg"/><Relationship Id="rId14" Type="http://schemas.openxmlformats.org/officeDocument/2006/relationships/image" Target="../media/image14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48.jpeg"/><Relationship Id="rId3" Type="http://schemas.openxmlformats.org/officeDocument/2006/relationships/image" Target="../media/image11.jpeg"/><Relationship Id="rId7" Type="http://schemas.openxmlformats.org/officeDocument/2006/relationships/image" Target="../media/image128.jpeg"/><Relationship Id="rId12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51.jpeg"/><Relationship Id="rId5" Type="http://schemas.openxmlformats.org/officeDocument/2006/relationships/image" Target="../media/image150.jpeg"/><Relationship Id="rId10" Type="http://schemas.openxmlformats.org/officeDocument/2006/relationships/image" Target="../media/image132.jpeg"/><Relationship Id="rId4" Type="http://schemas.openxmlformats.org/officeDocument/2006/relationships/image" Target="../media/image149.jpeg"/><Relationship Id="rId9" Type="http://schemas.openxmlformats.org/officeDocument/2006/relationships/image" Target="../media/image130.jpeg"/><Relationship Id="rId1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48.jpeg"/><Relationship Id="rId3" Type="http://schemas.openxmlformats.org/officeDocument/2006/relationships/image" Target="../media/image11.jpeg"/><Relationship Id="rId7" Type="http://schemas.openxmlformats.org/officeDocument/2006/relationships/image" Target="../media/image128.jpeg"/><Relationship Id="rId12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51.jpeg"/><Relationship Id="rId5" Type="http://schemas.openxmlformats.org/officeDocument/2006/relationships/image" Target="../media/image154.jpeg"/><Relationship Id="rId10" Type="http://schemas.openxmlformats.org/officeDocument/2006/relationships/image" Target="../media/image132.jpeg"/><Relationship Id="rId4" Type="http://schemas.openxmlformats.org/officeDocument/2006/relationships/image" Target="../media/image153.jpeg"/><Relationship Id="rId9" Type="http://schemas.openxmlformats.org/officeDocument/2006/relationships/image" Target="../media/image130.jpeg"/><Relationship Id="rId1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57.jpeg"/><Relationship Id="rId3" Type="http://schemas.openxmlformats.org/officeDocument/2006/relationships/image" Target="../media/image6.jpeg"/><Relationship Id="rId7" Type="http://schemas.openxmlformats.org/officeDocument/2006/relationships/image" Target="../media/image156.jpeg"/><Relationship Id="rId12" Type="http://schemas.openxmlformats.org/officeDocument/2006/relationships/image" Target="../media/image15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30.jpeg"/><Relationship Id="rId5" Type="http://schemas.openxmlformats.org/officeDocument/2006/relationships/image" Target="../media/image11.jpeg"/><Relationship Id="rId10" Type="http://schemas.openxmlformats.org/officeDocument/2006/relationships/image" Target="../media/image129.jpeg"/><Relationship Id="rId4" Type="http://schemas.openxmlformats.org/officeDocument/2006/relationships/image" Target="../media/image155.jpeg"/><Relationship Id="rId9" Type="http://schemas.openxmlformats.org/officeDocument/2006/relationships/image" Target="../media/image128.jpeg"/><Relationship Id="rId1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1.jpeg"/><Relationship Id="rId7" Type="http://schemas.openxmlformats.org/officeDocument/2006/relationships/image" Target="../media/image126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11" Type="http://schemas.openxmlformats.org/officeDocument/2006/relationships/image" Target="../media/image7.jpeg"/><Relationship Id="rId5" Type="http://schemas.openxmlformats.org/officeDocument/2006/relationships/image" Target="../media/image159.jpeg"/><Relationship Id="rId10" Type="http://schemas.openxmlformats.org/officeDocument/2006/relationships/image" Target="../media/image130.jpeg"/><Relationship Id="rId4" Type="http://schemas.openxmlformats.org/officeDocument/2006/relationships/image" Target="../media/image6.jpeg"/><Relationship Id="rId9" Type="http://schemas.openxmlformats.org/officeDocument/2006/relationships/image" Target="../media/image1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60.jpeg"/><Relationship Id="rId7" Type="http://schemas.openxmlformats.org/officeDocument/2006/relationships/image" Target="../media/image1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jpeg"/><Relationship Id="rId11" Type="http://schemas.openxmlformats.org/officeDocument/2006/relationships/image" Target="../media/image7.jpeg"/><Relationship Id="rId5" Type="http://schemas.openxmlformats.org/officeDocument/2006/relationships/image" Target="../media/image161.jpeg"/><Relationship Id="rId10" Type="http://schemas.openxmlformats.org/officeDocument/2006/relationships/image" Target="../media/image130.jpeg"/><Relationship Id="rId4" Type="http://schemas.openxmlformats.org/officeDocument/2006/relationships/image" Target="../media/image6.jpeg"/><Relationship Id="rId9" Type="http://schemas.openxmlformats.org/officeDocument/2006/relationships/image" Target="../media/image12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6.jpeg"/><Relationship Id="rId7" Type="http://schemas.openxmlformats.org/officeDocument/2006/relationships/image" Target="../media/image126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jpeg"/><Relationship Id="rId11" Type="http://schemas.openxmlformats.org/officeDocument/2006/relationships/image" Target="../media/image7.jpeg"/><Relationship Id="rId5" Type="http://schemas.openxmlformats.org/officeDocument/2006/relationships/image" Target="../media/image163.jpeg"/><Relationship Id="rId10" Type="http://schemas.openxmlformats.org/officeDocument/2006/relationships/image" Target="../media/image130.jpeg"/><Relationship Id="rId4" Type="http://schemas.openxmlformats.org/officeDocument/2006/relationships/image" Target="../media/image11.jpeg"/><Relationship Id="rId9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6.jpeg"/><Relationship Id="rId7" Type="http://schemas.openxmlformats.org/officeDocument/2006/relationships/image" Target="../media/image12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jpeg"/><Relationship Id="rId11" Type="http://schemas.openxmlformats.org/officeDocument/2006/relationships/image" Target="../media/image7.jpeg"/><Relationship Id="rId5" Type="http://schemas.openxmlformats.org/officeDocument/2006/relationships/image" Target="../media/image166.jpeg"/><Relationship Id="rId10" Type="http://schemas.openxmlformats.org/officeDocument/2006/relationships/image" Target="../media/image130.jpeg"/><Relationship Id="rId4" Type="http://schemas.openxmlformats.org/officeDocument/2006/relationships/image" Target="../media/image11.jpeg"/><Relationship Id="rId9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6.jpeg"/><Relationship Id="rId7" Type="http://schemas.openxmlformats.org/officeDocument/2006/relationships/image" Target="../media/image126.jpeg"/><Relationship Id="rId12" Type="http://schemas.openxmlformats.org/officeDocument/2006/relationships/image" Target="../media/image7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jpeg"/><Relationship Id="rId11" Type="http://schemas.openxmlformats.org/officeDocument/2006/relationships/image" Target="../media/image170.jpeg"/><Relationship Id="rId5" Type="http://schemas.openxmlformats.org/officeDocument/2006/relationships/image" Target="../media/image168.jpeg"/><Relationship Id="rId10" Type="http://schemas.openxmlformats.org/officeDocument/2006/relationships/image" Target="../media/image130.jpeg"/><Relationship Id="rId4" Type="http://schemas.openxmlformats.org/officeDocument/2006/relationships/image" Target="../media/image11.jpeg"/><Relationship Id="rId9" Type="http://schemas.openxmlformats.org/officeDocument/2006/relationships/image" Target="../media/image12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6.jpeg"/><Relationship Id="rId7" Type="http://schemas.openxmlformats.org/officeDocument/2006/relationships/image" Target="../media/image126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jpeg"/><Relationship Id="rId11" Type="http://schemas.openxmlformats.org/officeDocument/2006/relationships/image" Target="../media/image7.jpeg"/><Relationship Id="rId5" Type="http://schemas.openxmlformats.org/officeDocument/2006/relationships/image" Target="../media/image172.jpeg"/><Relationship Id="rId10" Type="http://schemas.openxmlformats.org/officeDocument/2006/relationships/image" Target="../media/image130.jpeg"/><Relationship Id="rId4" Type="http://schemas.openxmlformats.org/officeDocument/2006/relationships/image" Target="../media/image11.jpeg"/><Relationship Id="rId9" Type="http://schemas.openxmlformats.org/officeDocument/2006/relationships/image" Target="../media/image12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26.jpeg"/><Relationship Id="rId12" Type="http://schemas.openxmlformats.org/officeDocument/2006/relationships/image" Target="../media/image31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jpeg"/><Relationship Id="rId11" Type="http://schemas.openxmlformats.org/officeDocument/2006/relationships/image" Target="../media/image131.jpeg"/><Relationship Id="rId5" Type="http://schemas.openxmlformats.org/officeDocument/2006/relationships/image" Target="../media/image174.jpeg"/><Relationship Id="rId10" Type="http://schemas.openxmlformats.org/officeDocument/2006/relationships/image" Target="../media/image130.jpeg"/><Relationship Id="rId4" Type="http://schemas.openxmlformats.org/officeDocument/2006/relationships/image" Target="../media/image11.jpeg"/><Relationship Id="rId9" Type="http://schemas.openxmlformats.org/officeDocument/2006/relationships/image" Target="../media/image1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7" Type="http://schemas.openxmlformats.org/officeDocument/2006/relationships/image" Target="../media/image7.jpe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8.jpeg"/><Relationship Id="rId4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2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499" y="8554688"/>
            <a:ext cx="7559614" cy="18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0081" y="1336676"/>
            <a:ext cx="13692671" cy="2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654340" y="2849099"/>
            <a:ext cx="14288848" cy="951627"/>
          </a:xfrm>
          <a:prstGeom prst="rect">
            <a:avLst/>
          </a:prstGeom>
          <a:noFill/>
          <a:ln>
            <a:noFill/>
          </a:ln>
        </p:spPr>
        <p:txBody>
          <a:bodyPr lIns="165185" tIns="82592" rIns="165185" bIns="8259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5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945159" y="594078"/>
            <a:ext cx="1071179" cy="15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/>
          <p:nvPr/>
        </p:nvSpPr>
        <p:spPr>
          <a:xfrm>
            <a:off x="896902" y="2740405"/>
            <a:ext cx="13390544" cy="4463022"/>
          </a:xfrm>
          <a:prstGeom prst="rect">
            <a:avLst/>
          </a:prstGeom>
        </p:spPr>
        <p:txBody>
          <a:bodyPr lIns="140801" tIns="70401" rIns="140801" bIns="70401"/>
          <a:lstStyle/>
          <a:p>
            <a:pPr algn="ctr"/>
            <a:r>
              <a:rPr lang="ru-RU" sz="3700" b="1" dirty="0">
                <a:solidFill>
                  <a:schemeClr val="tx2"/>
                </a:solidFill>
                <a:latin typeface="Arial" panose="020B0604020202020204" pitchFamily="34" charset="0"/>
              </a:rPr>
              <a:t>ПРОЕКТ ПЛАНИРОВКИ И ПРОЕКТ МЕЖЕВАНИЯ ТЕРРИТОРИИ, </a:t>
            </a: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предназначенной</a:t>
            </a:r>
            <a:b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для размещения линейного объекта:</a:t>
            </a:r>
            <a:b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«Строительство ПС 110 </a:t>
            </a:r>
            <a:r>
              <a:rPr lang="ru-RU" sz="3700" b="1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кВ</a:t>
            </a: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700" b="1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Инорс</a:t>
            </a: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и ЛЭП на ПС 110 </a:t>
            </a:r>
            <a:r>
              <a:rPr lang="ru-RU" sz="3700" b="1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кВ</a:t>
            </a: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700" b="1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Инорс</a:t>
            </a: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  <a:b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в Калининском районе городского</a:t>
            </a:r>
            <a:b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3700" b="1" cap="all" dirty="0">
                <a:solidFill>
                  <a:schemeClr val="tx2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751" y="9226447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254367"/>
                </a:solidFill>
              </a:rPr>
              <a:t>Заказчик:</a:t>
            </a:r>
            <a:r>
              <a:rPr lang="en-US" sz="2200" dirty="0">
                <a:solidFill>
                  <a:srgbClr val="254367"/>
                </a:solidFill>
              </a:rPr>
              <a:t> </a:t>
            </a:r>
            <a:r>
              <a:rPr lang="ru-RU" sz="2200" dirty="0">
                <a:solidFill>
                  <a:srgbClr val="254367"/>
                </a:solidFill>
              </a:rPr>
              <a:t>ООО «Башкирэнерго»</a:t>
            </a:r>
            <a:endParaRPr lang="en-US" sz="2200" dirty="0">
              <a:solidFill>
                <a:srgbClr val="254367"/>
              </a:solidFill>
            </a:endParaRPr>
          </a:p>
          <a:p>
            <a:endParaRPr lang="ru-RU" sz="2200" dirty="0">
              <a:solidFill>
                <a:srgbClr val="254367"/>
              </a:solidFill>
            </a:endParaRPr>
          </a:p>
          <a:p>
            <a:r>
              <a:rPr lang="ru-RU" sz="2200" dirty="0">
                <a:solidFill>
                  <a:srgbClr val="254367"/>
                </a:solidFill>
              </a:rPr>
              <a:t>Исполнитель: ООО «ГЕО ПРОЕКТ ИНЖИНИРИНГ»</a:t>
            </a:r>
          </a:p>
        </p:txBody>
      </p:sp>
      <p:pic>
        <p:nvPicPr>
          <p:cNvPr id="1026" name="Picture 2" descr="\\SHREK\Garbage\ИТО\Линейные объекты\ПП и ПМ по размещению линейных объектов\ППиПМ 2021\Башкирэнерго\Материалы в Совет\30.11.2021\Штамп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45450" y="7691755"/>
            <a:ext cx="6426200" cy="2753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89352" y="5723742"/>
            <a:ext cx="3098824" cy="2622605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16915" y="9750303"/>
            <a:ext cx="686223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4)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5" name="Рисунок 54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2280" y="1372696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836494" y="184494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36494" y="2016123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36494" y="2186307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27463" y="2580120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27463" y="290208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7461" y="314571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27461" y="340242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27460" y="3717790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34496" y="4001528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27460" y="4284241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27460" y="4559517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5214" y="1801084"/>
            <a:ext cx="1231901" cy="58811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0500" y="2576146"/>
            <a:ext cx="1231901" cy="167200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1366" y="4287306"/>
            <a:ext cx="1231901" cy="53699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9426317" y="5673251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61181" y="1237748"/>
            <a:ext cx="3606875" cy="9141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225863" y="5861812"/>
            <a:ext cx="3056557" cy="25822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5)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5" name="Рисунок 54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2280" y="1372696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836494" y="184494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36494" y="2016123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36494" y="2186307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27463" y="2580120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27463" y="290208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7461" y="314571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27461" y="340242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27460" y="3717790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34496" y="4001528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27460" y="4284241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27460" y="4559517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5214" y="1801084"/>
            <a:ext cx="1231901" cy="5881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0500" y="2576146"/>
            <a:ext cx="1231901" cy="167200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1366" y="4287306"/>
            <a:ext cx="1231901" cy="53699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9426317" y="5673251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1831" y="1237748"/>
            <a:ext cx="3993603" cy="9141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76540" y="5632769"/>
            <a:ext cx="3351795" cy="2775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16915" y="9750303"/>
            <a:ext cx="686223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6)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5335" y="1337599"/>
            <a:ext cx="4052349" cy="20588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908917" y="5673251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32280" y="1372696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36494" y="184494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36494" y="2016123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36494" y="2186307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27463" y="2580120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27463" y="290208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27461" y="314571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27461" y="340242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834496" y="3684386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5214" y="1801084"/>
            <a:ext cx="1231901" cy="58811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0500" y="2576146"/>
            <a:ext cx="1231901" cy="105605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8402" y="3674751"/>
            <a:ext cx="1231901" cy="25929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834496" y="432096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0499" y="4281125"/>
            <a:ext cx="1231901" cy="3568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827459" y="4002808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77016" y="3974273"/>
            <a:ext cx="1231901" cy="266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2855" y="1562975"/>
            <a:ext cx="5622234" cy="87745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4179" y="1531410"/>
            <a:ext cx="7196917" cy="6710890"/>
          </a:xfrm>
          <a:prstGeom prst="rect">
            <a:avLst/>
          </a:prstGeom>
        </p:spPr>
      </p:pic>
      <p:pic>
        <p:nvPicPr>
          <p:cNvPr id="25" name="Рисунок 24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</a:t>
            </a:r>
            <a:b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</a:br>
            <a:r>
              <a:rPr lang="en-US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совмещения листов)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744010" y="1298252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623204" y="5133725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1329" y="5764401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01329" y="5936549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1325" y="630691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326" y="676956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01326" y="697455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2826" y="7284238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12076" y="654873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9469" y="754615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газоснабжения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09469" y="782783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9469" y="810210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теплоснабжения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13959" y="836833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эл.</a:t>
            </a: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и кабелей связи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99333" y="1789906"/>
            <a:ext cx="2299097" cy="1595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498430" y="1789529"/>
            <a:ext cx="2318316" cy="1595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816746" y="1789529"/>
            <a:ext cx="2299097" cy="1595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816746" y="3384967"/>
            <a:ext cx="2299097" cy="1595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16746" y="4980405"/>
            <a:ext cx="2299097" cy="1595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816746" y="6575843"/>
            <a:ext cx="2299097" cy="158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0629" y="6275103"/>
            <a:ext cx="1612901" cy="3195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14507" y="5711933"/>
            <a:ext cx="1612901" cy="4858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9176" y="6801765"/>
            <a:ext cx="1162556" cy="36103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42430" y="7220076"/>
            <a:ext cx="1132148" cy="14170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385203" y="5492309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43082" y="5452716"/>
            <a:ext cx="1231901" cy="252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03" y="1681220"/>
            <a:ext cx="13264896" cy="31455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1" name="Рисунок 50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046003" y="4826756"/>
            <a:ext cx="13028217" cy="9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545766" y="5561118"/>
            <a:ext cx="2775397" cy="239639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652971" y="6041251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83471" y="6500477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83471" y="6672625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83467" y="704298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83468" y="750563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83468" y="771062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04968" y="802031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94218" y="728481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1611" y="829721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91611" y="857147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теплоснабжения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96101" y="883771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эл.</a:t>
            </a: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и кабелей связи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12771" y="7011179"/>
            <a:ext cx="1612901" cy="31959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6649" y="6448009"/>
            <a:ext cx="1612901" cy="48583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81318" y="7537841"/>
            <a:ext cx="1162556" cy="36103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4572" y="7956152"/>
            <a:ext cx="1132148" cy="30202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4572" y="8258175"/>
            <a:ext cx="1132148" cy="8493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86737" y="2041530"/>
            <a:ext cx="13630178" cy="25538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2)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858895" y="4449452"/>
            <a:ext cx="133425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52971" y="5662841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3471" y="6122067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3471" y="6294215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3467" y="666457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3468" y="712722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3468" y="733221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4968" y="764190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4218" y="690640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91611" y="790382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газоснабжения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1611" y="818550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91611" y="845976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теплоснабжения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96101" y="872600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эл.</a:t>
            </a: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и кабелей связи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12771" y="6632769"/>
            <a:ext cx="1612901" cy="3195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6649" y="6069599"/>
            <a:ext cx="1612901" cy="4858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81318" y="7159431"/>
            <a:ext cx="1162556" cy="36103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24572" y="7577742"/>
            <a:ext cx="1132148" cy="14170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780468" y="5464339"/>
            <a:ext cx="2555978" cy="25807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59717" y="5282033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1903" y="2193016"/>
            <a:ext cx="7177843" cy="7874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846200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3)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0" name="Рисунок 59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381572"/>
            <a:ext cx="657245" cy="64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90480" y="2299032"/>
            <a:ext cx="6820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8010991" y="2299032"/>
            <a:ext cx="10750" cy="75842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1228786" y="4915198"/>
            <a:ext cx="2935023" cy="306884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464589" y="147130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95089" y="1930532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95089" y="2102680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195085" y="247304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195086" y="29356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195086" y="31406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216586" y="345036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205836" y="27148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03229" y="3727266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203229" y="400153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теплоснабжения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207719" y="426776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эл.</a:t>
            </a: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и кабелей связи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24389" y="2441234"/>
            <a:ext cx="1612901" cy="31959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8267" y="1878064"/>
            <a:ext cx="1612901" cy="48583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92936" y="2967896"/>
            <a:ext cx="1162556" cy="36103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386207"/>
            <a:ext cx="1132148" cy="30202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688230"/>
            <a:ext cx="1132148" cy="8493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4)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1" name="Рисунок 60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41990" y="5035264"/>
            <a:ext cx="3266423" cy="2873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464589" y="147130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95089" y="1930532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195089" y="2102680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95085" y="247304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95086" y="29356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195086" y="31406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97536" y="345036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205836" y="27148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203229" y="3727266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24389" y="2441234"/>
            <a:ext cx="1612901" cy="31959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8267" y="1878064"/>
            <a:ext cx="1612901" cy="48583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92936" y="2967896"/>
            <a:ext cx="1162556" cy="36103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386207"/>
            <a:ext cx="1132148" cy="30202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688230"/>
            <a:ext cx="1132148" cy="283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96102" y="1050508"/>
            <a:ext cx="3773390" cy="9356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89277" y="1070126"/>
            <a:ext cx="3612742" cy="9364251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5)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7" name="Рисунок 56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684542" y="1270124"/>
            <a:ext cx="1" cy="90074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968821" y="5078880"/>
            <a:ext cx="3399285" cy="282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64589" y="147130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5089" y="1930532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95089" y="2102680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5085" y="247304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95086" y="29356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95086" y="31406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97536" y="345036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водопроводных сетей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05836" y="27148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03229" y="3727266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и обозначение технического коридора сетей канализации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24389" y="2441234"/>
            <a:ext cx="1612901" cy="31959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8267" y="1878064"/>
            <a:ext cx="1612901" cy="48583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92936" y="2967896"/>
            <a:ext cx="1162556" cy="36103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386207"/>
            <a:ext cx="1132148" cy="30202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36190" y="3688230"/>
            <a:ext cx="1132148" cy="283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96326" y="1644650"/>
            <a:ext cx="5601950" cy="8670040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границ зон с особыми условиями использования территории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6)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7" name="Рисунок 56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075838" y="9210259"/>
            <a:ext cx="0" cy="9229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22969" y="9316248"/>
            <a:ext cx="0" cy="6976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161636" y="5038130"/>
            <a:ext cx="3107432" cy="27840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5335" y="1377355"/>
            <a:ext cx="4052349" cy="2058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464589" y="147130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95089" y="2133732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5089" y="2318580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95085" y="268894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95086" y="31515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95086" y="33565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05836" y="29307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</a:t>
            </a:r>
            <a:r>
              <a:rPr lang="ru-RU" sz="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24389" y="2657134"/>
            <a:ext cx="1612901" cy="31959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8267" y="2093964"/>
            <a:ext cx="1612901" cy="48583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92936" y="3183796"/>
            <a:ext cx="1162556" cy="36103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195085" y="1920727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24389" y="1881134"/>
            <a:ext cx="1231901" cy="2525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704091" y="813737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14732"/>
            <a:ext cx="13959254" cy="627276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8975" algn="l"/>
                <a:tab pos="1380490" algn="l"/>
                <a:tab pos="2072640" algn="l"/>
                <a:tab pos="2764155" algn="l"/>
                <a:tab pos="3456305" algn="l"/>
                <a:tab pos="4147820" algn="l"/>
                <a:tab pos="4839970" algn="l"/>
                <a:tab pos="5531485" algn="l"/>
                <a:tab pos="6223000" algn="l"/>
                <a:tab pos="6915150" algn="l"/>
                <a:tab pos="7606665" algn="l"/>
                <a:tab pos="8298815" algn="l"/>
                <a:tab pos="8990330" algn="l"/>
                <a:tab pos="9682480" algn="l"/>
                <a:tab pos="10373995" algn="l"/>
                <a:tab pos="11065510" algn="l"/>
                <a:tab pos="11757660" algn="l"/>
                <a:tab pos="12449175" algn="l"/>
                <a:tab pos="13141325" algn="l"/>
                <a:tab pos="13832840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Краткая пояснительная записка</a:t>
            </a:r>
            <a:r>
              <a:rPr lang="en-US" altLang="ru-RU" sz="3100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endParaRPr lang="ru-RU" altLang="ru-RU" sz="3100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65624" y="1228298"/>
            <a:ext cx="1146411" cy="110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5672" y="1118922"/>
            <a:ext cx="6731000" cy="9344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40801" tIns="70401" rIns="140801" bIns="70401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ПЛАНИРОВКИ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планировки и проект межевания территории разработан на основании приказа ООО «Башкирэнерго» от 10.02.2021 г. № БЭ/П-27 «О принятии решения по подготовке документации по планировке территории» для размещения линейного объекта «Строительство ПС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ЛЭП на ПС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Калининском районе городского округа город Уфа республики Башкортостан  и Градостроительного задания №12 от 22.03.2021 г. Главархитектуры Администрации ГО г. Уфа РБ.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Цель строительства КЛ110кВ и ПС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- повышение надежности электроснабжения и обеспечение электроэнергией для устойчивого развития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микрорайона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в Калининском районе ГО г.Уфа РБ.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Протяженность проектируемого линейного объекта составляет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3004,0 м.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проектирования составляет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 га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проектировании использованы материалы топографической съемки и инженерно-геологических изысканий, выполненные ООО «ГЕО ПРОЕКТ ИНЖИНИРИНГ» по заказу ООО «Башкирэнерго» в феврале 2021 г.</a:t>
            </a:r>
          </a:p>
          <a:p>
            <a:pPr indent="360680" algn="just"/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spcAft>
                <a:spcPts val="600"/>
              </a:spcAft>
            </a:pPr>
            <a:r>
              <a:rPr lang="ru-RU" sz="1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положение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проекта планировки расположен в Калининском районе г. Уфы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Планировочная зона: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Лихачевская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Промзона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Территориальная зона: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Ж-3 (жилая зона, многоэтажная застройка);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КП-3 (коммерческо-производственная зона);</a:t>
            </a:r>
          </a:p>
          <a:p>
            <a:pPr indent="360680"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П-2 (производственная зона);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Р-1 (рекреационная зона).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На территории, применительно к которой подготовлен проект межевания территории отсутствуют границы особо охраняемых природных территорий; границы территорий объектов культурного наследия, включенных в единый государственный реестр объектов культурного наследия; границы лесничеств, участковых лесничеств, лесных кварталов, лесотаксационных выделов.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Проект планировки расположен в границах красных линий территории общего пользования ул. Сельской Богородской от территории Уфимской ТЭЦ-2 до улицы  Валерия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Лесунова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и улицы Валерия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Лесунова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от перекрестка с улицы Сельской Богородской до территории проектируемой ПС 110 кВ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. В рамках проекта планировки изменение, корректировка действующих красных линий и других линий регулирования застройки, а также параметров улично-дорожной сети и их элементов не предусмотрено.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В составе проекта представлена «Схема конструктивных и планировочных решений» на которой обозначены существующие инженерные сети и участок строительства кабельной линии с обозначением технического коридора и конструктивных сечений. В проекте так же обозначены территории уличной сети попадающая в границы проекта планировки. Технические коридоры существующих инженерных сетей представлены на «Схеме границ зон с особыми условиями использования территории».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68401" y="1032503"/>
            <a:ext cx="6352160" cy="55205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40801" tIns="70401" rIns="140801" bIns="70401">
            <a:spAutoFit/>
          </a:bodyPr>
          <a:lstStyle/>
          <a:p>
            <a:pPr indent="355600" algn="ctr">
              <a:lnSpc>
                <a:spcPct val="150000"/>
              </a:lnSpc>
              <a:spcAft>
                <a:spcPts val="600"/>
              </a:spcAft>
            </a:pPr>
            <a:r>
              <a:rPr lang="ru-RU" sz="1300" b="1" u="sng" dirty="0">
                <a:solidFill>
                  <a:srgbClr val="002060"/>
                </a:solidFill>
                <a:latin typeface="Arial" panose="020B0604020202020204" pitchFamily="34" charset="0"/>
              </a:rPr>
              <a:t>ПРОЕКТНЫЕ РЕШЕНИЯ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Проектом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предусмотрено строительство и возведение следующих сооружений:</a:t>
            </a:r>
          </a:p>
          <a:p>
            <a:pPr indent="360363" algn="just">
              <a:tabLst>
                <a:tab pos="450850" algn="l"/>
              </a:tabLst>
            </a:pP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	строительство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двухцепной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кабельной линии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, совместно с которой прокладываются кабель ВОЛС емкостью 24 волокна.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- строительство ПС 110 кВ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Под размещение ПС 110 кВ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сформированы и поставлены на кадастровый учет два  земельных участка с кадастровыми номерами 02:55:020412:4451 и 02:55:020412:4459.Заключены договора аренды на</a:t>
            </a:r>
            <a:b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3 года. Общая площадь земельных участков составляет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6720,0 м. 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Для обеспечения сохранности кабельной линии проектом предусматривается охранная зона вдоль трассы ограниченной условными линиями.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Ширина технических коридоров установлены из расчета 1,0 м от крайних кабелей. 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Размер охранной зоны : 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- для 2КЛ-110 кВ предусмотренной открытым способом в траншее в трубах, протяженностью 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1469,0 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, составит 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5,0 м;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- для 2КЛ-110 кВ предусмотренной открытым способом в траншеи в лотках, протяженностью 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42,0 м,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составит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4,5 м;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- для 2КЛ-110 кВ, предусмотренной  методом ГНБ, протяженностью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1493,0 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, составит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5,5 м.</a:t>
            </a:r>
          </a:p>
          <a:p>
            <a:pPr indent="360363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Максимальная передаваемая мощность линейного объекта КЛ-110кВ составляет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56 МВА. </a:t>
            </a:r>
          </a:p>
          <a:p>
            <a:pPr indent="360363" algn="just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На период строительства перекрытие проезжих частей не предусмотрено.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49194" y="1534301"/>
            <a:ext cx="6983641" cy="66857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156273" y="7848464"/>
            <a:ext cx="4935650" cy="25203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</a:t>
            </a:r>
          </a:p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en-US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совмещения листов)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710080" y="127026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еве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557069">
            <a:off x="975808" y="1562233"/>
            <a:ext cx="657245" cy="617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5138" y="1849543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667213" y="1847439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028424" y="1845335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390499" y="1843231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751710" y="1843231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751709" y="2745714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751709" y="3648197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751708" y="4550680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2751707" y="5453163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751706" y="6355646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751705" y="7264533"/>
            <a:ext cx="1362075" cy="90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1515761" y="2775114"/>
            <a:ext cx="3644130" cy="259924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53578" y="2361956"/>
            <a:ext cx="45204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16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Поперечные разрезы кабельных линий</a:t>
            </a:r>
            <a:endParaRPr lang="en-US" sz="16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04226" y="5257677"/>
            <a:ext cx="4267201" cy="264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26636" y="4703521"/>
            <a:ext cx="1113184" cy="34577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13389" y="3020212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49167" y="3576319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49167" y="3748467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61863" y="404263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32358" y="4009962"/>
            <a:ext cx="1148757" cy="28305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61863" y="43490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61863" y="45540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00904" y="4380437"/>
            <a:ext cx="1162556" cy="36103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346015" y="3341446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41046" y="3321201"/>
            <a:ext cx="1231901" cy="58811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7371206" y="606934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7366669" y="635084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0396422-7235-437D-8CF7-048C54CC00AC}"/>
              </a:ext>
            </a:extLst>
          </p:cNvPr>
          <p:cNvSpPr txBox="1"/>
          <p:nvPr/>
        </p:nvSpPr>
        <p:spPr>
          <a:xfrm>
            <a:off x="7361867" y="662586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962DB1A-2D14-4E1C-B883-5B8B82975943}"/>
              </a:ext>
            </a:extLst>
          </p:cNvPr>
          <p:cNvSpPr txBox="1"/>
          <p:nvPr/>
        </p:nvSpPr>
        <p:spPr>
          <a:xfrm>
            <a:off x="7371206" y="6906912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9DD3DAE-376B-4896-803D-6DCF91C721E9}"/>
              </a:ext>
            </a:extLst>
          </p:cNvPr>
          <p:cNvSpPr txBox="1"/>
          <p:nvPr/>
        </p:nvSpPr>
        <p:spPr>
          <a:xfrm>
            <a:off x="7371206" y="506100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кабельных лотках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7374563" y="536883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7371206" y="573610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7371206" y="475370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2069" y="7570712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99018" y="7236412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404769" y="783056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Проектируемая проезжая часть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6315536" y="5478563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9607" y="8728069"/>
            <a:ext cx="1113184" cy="323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2742" y="991487"/>
            <a:ext cx="12758057" cy="625348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829020" y="1234741"/>
            <a:ext cx="657245" cy="64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537362" y="7024328"/>
            <a:ext cx="12035763" cy="73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501619" y="1204820"/>
            <a:ext cx="35744" cy="5826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501619" y="1190625"/>
            <a:ext cx="12071506" cy="283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8370" y="8320675"/>
            <a:ext cx="1113184" cy="3483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3233" y="697558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8297" y="7282681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9011" y="7478557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</a:t>
            </a:r>
            <a:b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подготовка проекта планировки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39011" y="776232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9506" y="7729661"/>
            <a:ext cx="1148757" cy="2830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51711" y="796868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1711" y="817367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4700" y="8001000"/>
            <a:ext cx="1078608" cy="3600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0890" y="7283675"/>
            <a:ext cx="1231901" cy="3557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1948297" y="9457496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0396422-7235-437D-8CF7-048C54CC00AC}"/>
              </a:ext>
            </a:extLst>
          </p:cNvPr>
          <p:cNvSpPr txBox="1"/>
          <p:nvPr/>
        </p:nvSpPr>
        <p:spPr>
          <a:xfrm>
            <a:off x="1955996" y="974857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1935597" y="876074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1935597" y="914819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1961054" y="841140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8470" y="9076494"/>
            <a:ext cx="1113184" cy="64782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30036" y="8868471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7813" y="9736936"/>
            <a:ext cx="1113184" cy="2996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8470" y="9997163"/>
            <a:ext cx="1113184" cy="3683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962791" y="10022563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4818691" y="6807500"/>
            <a:ext cx="3389679" cy="35096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4863" y="1185713"/>
            <a:ext cx="13527314" cy="37798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086795" y="5855118"/>
            <a:ext cx="2356994" cy="23104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2)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3049" y="7933404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230542" y="1147081"/>
            <a:ext cx="128587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29524" y="4927600"/>
            <a:ext cx="13020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329211" y="5629470"/>
            <a:ext cx="5985211" cy="4294842"/>
          </a:xfrm>
          <a:prstGeom prst="rect">
            <a:avLst/>
          </a:prstGeom>
        </p:spPr>
      </p:pic>
      <p:pic>
        <p:nvPicPr>
          <p:cNvPr id="63" name="Рисунок 62" descr="севе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557069">
            <a:off x="805100" y="1043984"/>
            <a:ext cx="657245" cy="64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572168" y="5034526"/>
            <a:ext cx="4315152" cy="2918426"/>
            <a:chOff x="7504905" y="5247166"/>
            <a:chExt cx="5000616" cy="3392686"/>
          </a:xfrm>
        </p:grpSpPr>
        <p:sp>
          <p:nvSpPr>
            <p:cNvPr id="15" name="TextBox 14"/>
            <p:cNvSpPr txBox="1"/>
            <p:nvPr/>
          </p:nvSpPr>
          <p:spPr>
            <a:xfrm>
              <a:off x="7998632" y="5247166"/>
              <a:ext cx="3359400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обозначения: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47771" y="5526678"/>
              <a:ext cx="262362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Проектируемый кабель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34408" y="5719695"/>
              <a:ext cx="3347508" cy="3577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Границы территории, в отношении которой осуществлена подготовка проекта планировки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34410" y="6033910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Границы зон планируемого размещения объекта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04905" y="6001242"/>
              <a:ext cx="1148757" cy="2830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747111" y="6202168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Красные линии установленные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47111" y="6394455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Ось улицы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70099" y="6272581"/>
              <a:ext cx="1078608" cy="30705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26289" y="5555256"/>
              <a:ext cx="1231901" cy="35573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54AB99D-FDB6-40DC-9557-0CD4DED015B1}"/>
                </a:ext>
              </a:extLst>
            </p:cNvPr>
            <p:cNvSpPr txBox="1"/>
            <p:nvPr/>
          </p:nvSpPr>
          <p:spPr>
            <a:xfrm>
              <a:off x="8721710" y="7717510"/>
              <a:ext cx="377111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общего пользования (улично-дорожная сеть)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0396422-7235-437D-8CF7-048C54CC00AC}"/>
                </a:ext>
              </a:extLst>
            </p:cNvPr>
            <p:cNvSpPr txBox="1"/>
            <p:nvPr/>
          </p:nvSpPr>
          <p:spPr>
            <a:xfrm>
              <a:off x="8734408" y="8042954"/>
              <a:ext cx="377111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объектов промышленного и коммунального назначения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C64E7FC-9FB8-4F68-9792-56E1773A6EA6}"/>
                </a:ext>
              </a:extLst>
            </p:cNvPr>
            <p:cNvSpPr txBox="1"/>
            <p:nvPr/>
          </p:nvSpPr>
          <p:spPr>
            <a:xfrm>
              <a:off x="8743753" y="7029576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КЛ-110кВ открытым способом в трубах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20CD261-7E44-44AB-AF1C-95305413AEC3}"/>
                </a:ext>
              </a:extLst>
            </p:cNvPr>
            <p:cNvSpPr txBox="1"/>
            <p:nvPr/>
          </p:nvSpPr>
          <p:spPr>
            <a:xfrm>
              <a:off x="8709010" y="7408210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КЛ-110кВ методом ГНБ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B2D09DD-EEA5-44A7-ACA3-89594210B106}"/>
                </a:ext>
              </a:extLst>
            </p:cNvPr>
            <p:cNvSpPr txBox="1"/>
            <p:nvPr/>
          </p:nvSpPr>
          <p:spPr>
            <a:xfrm>
              <a:off x="8756453" y="6606783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Ось планируемого линейного объекта с пикетаж</a:t>
              </a:r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</a:rPr>
                <a:t>е</a:t>
              </a:r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11883" y="7336508"/>
              <a:ext cx="1113184" cy="64782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21226" y="7996950"/>
              <a:ext cx="1113184" cy="299674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30825" y="8335052"/>
              <a:ext cx="1113184" cy="304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9A25604-2DF8-4DE5-81AB-697F74A46801}"/>
                </a:ext>
              </a:extLst>
            </p:cNvPr>
            <p:cNvSpPr txBox="1"/>
            <p:nvPr/>
          </p:nvSpPr>
          <p:spPr>
            <a:xfrm>
              <a:off x="8743753" y="8383711"/>
              <a:ext cx="2166502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жилой застройки</a:t>
              </a: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11883" y="6987114"/>
              <a:ext cx="1113184" cy="32384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90646" y="6579720"/>
              <a:ext cx="1113184" cy="348345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/>
            <p:cNvCxnSpPr/>
            <p:nvPr/>
          </p:nvCxnSpPr>
          <p:spPr>
            <a:xfrm>
              <a:off x="7692312" y="7127516"/>
              <a:ext cx="857250" cy="0"/>
            </a:xfrm>
            <a:prstGeom prst="line">
              <a:avLst/>
            </a:prstGeom>
            <a:ln w="539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65691" y="7980429"/>
            <a:ext cx="997172" cy="32991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625170" y="8056859"/>
            <a:ext cx="377111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36256" y="989553"/>
            <a:ext cx="13498286" cy="4445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788035" y="5533580"/>
            <a:ext cx="2617427" cy="26632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3)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6314" y="7972737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842955" y="1123920"/>
            <a:ext cx="657245" cy="648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137947" y="5505377"/>
            <a:ext cx="129825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257300" y="1079500"/>
            <a:ext cx="128632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500836" y="5934986"/>
            <a:ext cx="5641828" cy="4286219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13DDDF4B-8571-459A-89FE-F33E16F33B8B}"/>
              </a:ext>
            </a:extLst>
          </p:cNvPr>
          <p:cNvGrpSpPr/>
          <p:nvPr/>
        </p:nvGrpSpPr>
        <p:grpSpPr>
          <a:xfrm>
            <a:off x="7441430" y="5428409"/>
            <a:ext cx="4315152" cy="2752934"/>
            <a:chOff x="7504905" y="5247166"/>
            <a:chExt cx="5000616" cy="33926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C61F8BC-2D6E-4C0A-9117-D03ECE4A69BF}"/>
                </a:ext>
              </a:extLst>
            </p:cNvPr>
            <p:cNvSpPr txBox="1"/>
            <p:nvPr/>
          </p:nvSpPr>
          <p:spPr>
            <a:xfrm>
              <a:off x="7998632" y="5247166"/>
              <a:ext cx="3359400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обозначения: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3A9511E-D96C-4975-B8B5-48867569EE7D}"/>
                </a:ext>
              </a:extLst>
            </p:cNvPr>
            <p:cNvSpPr txBox="1"/>
            <p:nvPr/>
          </p:nvSpPr>
          <p:spPr>
            <a:xfrm>
              <a:off x="8747771" y="5526678"/>
              <a:ext cx="262362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Проектируемый кабель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DE09E9E-FB30-419A-819F-8C39F8DAF605}"/>
                </a:ext>
              </a:extLst>
            </p:cNvPr>
            <p:cNvSpPr txBox="1"/>
            <p:nvPr/>
          </p:nvSpPr>
          <p:spPr>
            <a:xfrm>
              <a:off x="8734408" y="5719695"/>
              <a:ext cx="3347508" cy="3577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Границы территории, в отношении которой осуществлена подготовка проекта планировки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4FDED95-CF20-4D6B-A15E-C85A05E3C1D2}"/>
                </a:ext>
              </a:extLst>
            </p:cNvPr>
            <p:cNvSpPr txBox="1"/>
            <p:nvPr/>
          </p:nvSpPr>
          <p:spPr>
            <a:xfrm>
              <a:off x="8734410" y="6033910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Границы зон планируемого размещения объекта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820E0485-89A5-4433-89A3-102C75B41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04905" y="6001242"/>
              <a:ext cx="1148757" cy="2830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84EAC21-C51E-48FE-8BA3-EA104F351F42}"/>
                </a:ext>
              </a:extLst>
            </p:cNvPr>
            <p:cNvSpPr txBox="1"/>
            <p:nvPr/>
          </p:nvSpPr>
          <p:spPr>
            <a:xfrm>
              <a:off x="8747111" y="6202168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Красные линии установленные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1A98852-13F5-4D9B-A9AF-F17BCD4706D6}"/>
                </a:ext>
              </a:extLst>
            </p:cNvPr>
            <p:cNvSpPr txBox="1"/>
            <p:nvPr/>
          </p:nvSpPr>
          <p:spPr>
            <a:xfrm>
              <a:off x="8747111" y="6394455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Ось улицы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CD0A4A54-7C72-45A1-BE72-4F1713319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70099" y="6272581"/>
              <a:ext cx="1078608" cy="307059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D5231B55-E8D4-414D-8724-B44E82DC1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26289" y="5555256"/>
              <a:ext cx="1231901" cy="35573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FFD24D1-B12E-466A-8CF3-2475767179BD}"/>
                </a:ext>
              </a:extLst>
            </p:cNvPr>
            <p:cNvSpPr txBox="1"/>
            <p:nvPr/>
          </p:nvSpPr>
          <p:spPr>
            <a:xfrm>
              <a:off x="8721710" y="7717510"/>
              <a:ext cx="377111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общего пользования (улично-дорожная сеть)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9344125-423F-4301-BF9D-7370ED6681D9}"/>
                </a:ext>
              </a:extLst>
            </p:cNvPr>
            <p:cNvSpPr txBox="1"/>
            <p:nvPr/>
          </p:nvSpPr>
          <p:spPr>
            <a:xfrm>
              <a:off x="8734408" y="8042954"/>
              <a:ext cx="3771113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объектов промышленного и коммунального назначения  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F41DEF6-67BB-4E74-A4F4-D589DD83B847}"/>
                </a:ext>
              </a:extLst>
            </p:cNvPr>
            <p:cNvSpPr txBox="1"/>
            <p:nvPr/>
          </p:nvSpPr>
          <p:spPr>
            <a:xfrm>
              <a:off x="8743753" y="7029576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КЛ-110кВ открытым способом в трубах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26B83B2-62EB-4B4E-BA58-7D5ED3A0D9F6}"/>
                </a:ext>
              </a:extLst>
            </p:cNvPr>
            <p:cNvSpPr txBox="1"/>
            <p:nvPr/>
          </p:nvSpPr>
          <p:spPr>
            <a:xfrm>
              <a:off x="8709010" y="7408210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КЛ-110кВ методом ГНБ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9C20717-5193-4532-BA43-969FA07DC1C2}"/>
                </a:ext>
              </a:extLst>
            </p:cNvPr>
            <p:cNvSpPr txBox="1"/>
            <p:nvPr/>
          </p:nvSpPr>
          <p:spPr>
            <a:xfrm>
              <a:off x="8756453" y="6606783"/>
              <a:ext cx="3128891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Ось планируемого линейного объекта с пикетаж</a:t>
              </a:r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</a:rPr>
                <a:t>е</a:t>
              </a:r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FF93700B-C82E-4538-9EDD-D4D7216FE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11883" y="7336508"/>
              <a:ext cx="1113184" cy="647826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BFBDC1AE-E8E9-4445-A538-7580D647E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21226" y="7996950"/>
              <a:ext cx="1113184" cy="299674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E30CA62C-F1AE-4D47-9556-41F29B813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30825" y="8335052"/>
              <a:ext cx="1113184" cy="30480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09CFA4A-518E-46F4-AFD0-404EE7D818CF}"/>
                </a:ext>
              </a:extLst>
            </p:cNvPr>
            <p:cNvSpPr txBox="1"/>
            <p:nvPr/>
          </p:nvSpPr>
          <p:spPr>
            <a:xfrm>
              <a:off x="8743753" y="8383711"/>
              <a:ext cx="2166502" cy="232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Территория жилой застройки</a:t>
              </a: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5A9A7CC4-453F-4D6D-BCDF-943529B13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11883" y="6987114"/>
              <a:ext cx="1113184" cy="323848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390FB9FB-0C7E-44AF-8DEC-E27BEABA6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590646" y="6579720"/>
              <a:ext cx="1113184" cy="348345"/>
            </a:xfrm>
            <a:prstGeom prst="rect">
              <a:avLst/>
            </a:prstGeom>
          </p:spPr>
        </p:pic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xmlns="" id="{B36DC6FB-CF4A-4A24-AFD9-4E36BBD88ABE}"/>
                </a:ext>
              </a:extLst>
            </p:cNvPr>
            <p:cNvCxnSpPr/>
            <p:nvPr/>
          </p:nvCxnSpPr>
          <p:spPr>
            <a:xfrm>
              <a:off x="7692312" y="7127516"/>
              <a:ext cx="857250" cy="0"/>
            </a:xfrm>
            <a:prstGeom prst="line">
              <a:avLst/>
            </a:prstGeom>
            <a:ln w="539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C0D48587-D73F-4D66-B810-29B4C387753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24249" y="8169245"/>
            <a:ext cx="997172" cy="32991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BF7F4E4-C0FA-4187-AA7E-6EBA554D98F3}"/>
              </a:ext>
            </a:extLst>
          </p:cNvPr>
          <p:cNvSpPr txBox="1"/>
          <p:nvPr/>
        </p:nvSpPr>
        <p:spPr>
          <a:xfrm>
            <a:off x="8521421" y="8212038"/>
            <a:ext cx="377111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7913" y="1168871"/>
            <a:ext cx="13556343" cy="41783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763824" y="5497907"/>
            <a:ext cx="3558683" cy="34743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4)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829020" y="1205616"/>
            <a:ext cx="657245" cy="6480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1157642" y="5347171"/>
            <a:ext cx="129965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66850" y="1105371"/>
            <a:ext cx="12687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6880" y="6604108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2658" y="6898763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658" y="7107079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2658" y="739085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33153" y="7358183"/>
            <a:ext cx="1148757" cy="2830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75358" y="755910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5358" y="775139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8347" y="7629522"/>
            <a:ext cx="1078608" cy="3070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54537" y="6912197"/>
            <a:ext cx="1231901" cy="3557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2546653" y="898806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396422-7235-437D-8CF7-048C54CC00AC}"/>
              </a:ext>
            </a:extLst>
          </p:cNvPr>
          <p:cNvSpPr txBox="1"/>
          <p:nvPr/>
        </p:nvSpPr>
        <p:spPr>
          <a:xfrm>
            <a:off x="2541652" y="930454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2562658" y="836322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2546653" y="867740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2572001" y="798912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36826" y="8631107"/>
            <a:ext cx="1113184" cy="6478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46169" y="9291549"/>
            <a:ext cx="1113184" cy="2996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49526" y="9640663"/>
            <a:ext cx="1113184" cy="317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62DB1A-2D14-4E1C-B883-5B8B82975943}"/>
              </a:ext>
            </a:extLst>
          </p:cNvPr>
          <p:cNvSpPr txBox="1"/>
          <p:nvPr/>
        </p:nvSpPr>
        <p:spPr>
          <a:xfrm>
            <a:off x="2518708" y="964089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36826" y="8302630"/>
            <a:ext cx="1113184" cy="323848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517255" y="8443032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52831" y="7929940"/>
            <a:ext cx="1113184" cy="3483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48338" y="9942403"/>
            <a:ext cx="1080309" cy="35742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18708" y="9978067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60041" y="1260288"/>
            <a:ext cx="10973686" cy="6790874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1651471" y="1240781"/>
            <a:ext cx="102523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797093" y="1016649"/>
            <a:ext cx="657245" cy="64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5)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1882324" y="1468476"/>
            <a:ext cx="0" cy="6322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303214" y="1063728"/>
            <a:ext cx="3045709" cy="302018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59285" y="7992945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30892" y="8345817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0892" y="8554133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0892" y="883790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432" y="8729367"/>
            <a:ext cx="1148757" cy="2830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943592" y="900616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43592" y="919845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6581" y="9076576"/>
            <a:ext cx="1078608" cy="30705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2771" y="8359251"/>
            <a:ext cx="1231901" cy="3557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5898640" y="8800451"/>
            <a:ext cx="2216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1930892" y="981027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1914887" y="1012446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5060" y="10078161"/>
            <a:ext cx="1113184" cy="34598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5060" y="9749684"/>
            <a:ext cx="1113184" cy="323848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885489" y="9890086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9469" y="8386810"/>
            <a:ext cx="1346405" cy="42132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0396422-7235-437D-8CF7-048C54CC00AC}"/>
              </a:ext>
            </a:extLst>
          </p:cNvPr>
          <p:cNvSpPr txBox="1"/>
          <p:nvPr/>
        </p:nvSpPr>
        <p:spPr>
          <a:xfrm>
            <a:off x="5919837" y="9174396"/>
            <a:ext cx="2166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52672" y="9219372"/>
            <a:ext cx="1113184" cy="29967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9528" y="9612922"/>
            <a:ext cx="1080309" cy="35742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898641" y="9676882"/>
            <a:ext cx="2079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52672" y="8821269"/>
            <a:ext cx="1113184" cy="33515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9528" y="10033425"/>
            <a:ext cx="1113184" cy="28986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5898640" y="10063219"/>
            <a:ext cx="2079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1341" y="9413398"/>
            <a:ext cx="1113184" cy="3048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9DD3DAE-376B-4896-803D-6DCF91C721E9}"/>
              </a:ext>
            </a:extLst>
          </p:cNvPr>
          <p:cNvSpPr txBox="1"/>
          <p:nvPr/>
        </p:nvSpPr>
        <p:spPr>
          <a:xfrm>
            <a:off x="1952287" y="9463246"/>
            <a:ext cx="29003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кабельных лотках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5898640" y="8464803"/>
            <a:ext cx="224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5492" y="1046902"/>
            <a:ext cx="7489372" cy="91294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6)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21450" y="3131652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829021" y="1119390"/>
            <a:ext cx="657245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153776" y="1108971"/>
            <a:ext cx="3263140" cy="33029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8185804" y="1901371"/>
            <a:ext cx="5410087" cy="39050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715585" y="5722873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87192" y="6075745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7192" y="6284061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7192" y="656783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52732" y="6459295"/>
            <a:ext cx="1148757" cy="28305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899892" y="673609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99892" y="692837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22881" y="6806504"/>
            <a:ext cx="1078608" cy="30705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79071" y="6089179"/>
            <a:ext cx="1231901" cy="35573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 rot="16571549">
            <a:off x="4215159" y="2358570"/>
            <a:ext cx="22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Валерия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Лесунова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7887192" y="754020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7871187" y="785439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61360" y="7808089"/>
            <a:ext cx="1113184" cy="3459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61360" y="7479612"/>
            <a:ext cx="1113184" cy="323848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6841789" y="7620014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35769" y="6116738"/>
            <a:ext cx="1346405" cy="4213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824739" y="6948634"/>
            <a:ext cx="1080309" cy="35742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1883852" y="7012594"/>
            <a:ext cx="2079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808972" y="6551197"/>
            <a:ext cx="1113184" cy="33515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824739" y="7369137"/>
            <a:ext cx="1113184" cy="28986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11883851" y="7398931"/>
            <a:ext cx="2079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47641" y="7143326"/>
            <a:ext cx="1113184" cy="3048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9DD3DAE-376B-4896-803D-6DCF91C721E9}"/>
              </a:ext>
            </a:extLst>
          </p:cNvPr>
          <p:cNvSpPr txBox="1"/>
          <p:nvPr/>
        </p:nvSpPr>
        <p:spPr>
          <a:xfrm>
            <a:off x="7908587" y="7193174"/>
            <a:ext cx="29003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кабельных лотках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11854940" y="6194731"/>
            <a:ext cx="224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7622318-A449-4D26-B88E-B4AC95DF1C28}"/>
              </a:ext>
            </a:extLst>
          </p:cNvPr>
          <p:cNvSpPr txBox="1"/>
          <p:nvPr/>
        </p:nvSpPr>
        <p:spPr>
          <a:xfrm>
            <a:off x="11854940" y="6573069"/>
            <a:ext cx="2216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5532" y="1068740"/>
            <a:ext cx="6720114" cy="92310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7)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74711" y="7957617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829020" y="1149682"/>
            <a:ext cx="657245" cy="64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892735" y="989258"/>
            <a:ext cx="3490508" cy="358185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143000" y="1934622"/>
            <a:ext cx="0" cy="82190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7439381" y="1818344"/>
            <a:ext cx="5644400" cy="4088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27856" y="5841814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9463" y="6194686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9463" y="6403002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9463" y="668677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65003" y="6578236"/>
            <a:ext cx="1148757" cy="2830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12163" y="685503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2163" y="704731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35152" y="6925445"/>
            <a:ext cx="1078608" cy="3070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91342" y="6208120"/>
            <a:ext cx="1231901" cy="3557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12060091" y="6122752"/>
            <a:ext cx="2216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</a:t>
            </a:r>
            <a:b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(улично-дорожная сеть)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8099463" y="765914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8083458" y="797333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8108806" y="728504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73631" y="7927030"/>
            <a:ext cx="1113184" cy="3459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73631" y="7598553"/>
            <a:ext cx="1113184" cy="323848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7054060" y="7738955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89636" y="7225863"/>
            <a:ext cx="1113184" cy="3483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00979" y="6935223"/>
            <a:ext cx="1080309" cy="3574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0092" y="6999183"/>
            <a:ext cx="2079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14123" y="6143570"/>
            <a:ext cx="1113184" cy="3351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00979" y="6589369"/>
            <a:ext cx="1113184" cy="28986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12060091" y="6619163"/>
            <a:ext cx="2079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 rot="16200000">
            <a:off x="1908620" y="7044311"/>
            <a:ext cx="22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Валерия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Лесунова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5713" y="1001486"/>
            <a:ext cx="6662058" cy="92310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8)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805276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829020" y="1207066"/>
            <a:ext cx="657245" cy="64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409700" y="1266825"/>
            <a:ext cx="0" cy="87508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821370" y="1008347"/>
            <a:ext cx="3599616" cy="3542096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57332" y="1846462"/>
            <a:ext cx="5644400" cy="4085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27856" y="5841814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9463" y="6194686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9463" y="6403002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9463" y="668677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65003" y="6578236"/>
            <a:ext cx="1148757" cy="2830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12163" y="685503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2163" y="704731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35152" y="6925445"/>
            <a:ext cx="1078608" cy="3070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91342" y="6208120"/>
            <a:ext cx="1231901" cy="3557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>
            <a:off x="12060091" y="6122752"/>
            <a:ext cx="2216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</a:t>
            </a:r>
            <a:b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(улично-дорожная сеть)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8099463" y="765914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0CD261-7E44-44AB-AF1C-95305413AEC3}"/>
              </a:ext>
            </a:extLst>
          </p:cNvPr>
          <p:cNvSpPr txBox="1"/>
          <p:nvPr/>
        </p:nvSpPr>
        <p:spPr>
          <a:xfrm>
            <a:off x="8083458" y="797333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методом ГНБ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8108806" y="728504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73631" y="7927030"/>
            <a:ext cx="1113184" cy="3459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73631" y="7598553"/>
            <a:ext cx="1113184" cy="323848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7054060" y="7738955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89636" y="7225863"/>
            <a:ext cx="1113184" cy="3483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00979" y="6935223"/>
            <a:ext cx="1080309" cy="3574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0092" y="6999183"/>
            <a:ext cx="2079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14123" y="6143570"/>
            <a:ext cx="1113184" cy="3351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000979" y="6589369"/>
            <a:ext cx="1113184" cy="28986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12060091" y="6619163"/>
            <a:ext cx="2079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 rot="16200000">
            <a:off x="1654620" y="2271264"/>
            <a:ext cx="22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Валерия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Лесунова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9)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17821" y="1207066"/>
            <a:ext cx="657245" cy="648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762125" y="1304925"/>
            <a:ext cx="0" cy="8712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816738" y="1052894"/>
            <a:ext cx="3521509" cy="3542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8916" y="1052894"/>
            <a:ext cx="6299200" cy="9187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14930" y="4456490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882" y="4923736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882" y="5084427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882" y="549202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67422" y="5440636"/>
            <a:ext cx="1148757" cy="2830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14582" y="569838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4582" y="58906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37571" y="5768795"/>
            <a:ext cx="1078608" cy="3070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93761" y="4937170"/>
            <a:ext cx="1231901" cy="3557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10001882" y="65024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10011225" y="612839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6050" y="6441903"/>
            <a:ext cx="1113184" cy="32384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8956479" y="6582305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2055" y="6069213"/>
            <a:ext cx="1113184" cy="3483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7518" y="6858942"/>
            <a:ext cx="1113184" cy="2898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A25604-2DF8-4DE5-81AB-697F74A46801}"/>
              </a:ext>
            </a:extLst>
          </p:cNvPr>
          <p:cNvSpPr txBox="1"/>
          <p:nvPr/>
        </p:nvSpPr>
        <p:spPr>
          <a:xfrm>
            <a:off x="9990172" y="6874222"/>
            <a:ext cx="2079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4AB99D-FDB6-40DC-9557-0CD4DED015B1}"/>
              </a:ext>
            </a:extLst>
          </p:cNvPr>
          <p:cNvSpPr txBox="1"/>
          <p:nvPr/>
        </p:nvSpPr>
        <p:spPr>
          <a:xfrm rot="16200000">
            <a:off x="1939429" y="3036252"/>
            <a:ext cx="22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Валерия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Лесунова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704091" y="813737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14732"/>
            <a:ext cx="13959254" cy="627276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8975" algn="l"/>
                <a:tab pos="1380490" algn="l"/>
                <a:tab pos="2072640" algn="l"/>
                <a:tab pos="2764155" algn="l"/>
                <a:tab pos="3456305" algn="l"/>
                <a:tab pos="4147820" algn="l"/>
                <a:tab pos="4839970" algn="l"/>
                <a:tab pos="5531485" algn="l"/>
                <a:tab pos="6223000" algn="l"/>
                <a:tab pos="6915150" algn="l"/>
                <a:tab pos="7606665" algn="l"/>
                <a:tab pos="8298815" algn="l"/>
                <a:tab pos="8990330" algn="l"/>
                <a:tab pos="9682480" algn="l"/>
                <a:tab pos="10373995" algn="l"/>
                <a:tab pos="11065510" algn="l"/>
                <a:tab pos="11757660" algn="l"/>
                <a:tab pos="12449175" algn="l"/>
                <a:tab pos="13141325" algn="l"/>
                <a:tab pos="13832840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Краткая пояснительная записка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57484" y="1022608"/>
            <a:ext cx="6410702" cy="7423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40801" tIns="70401" rIns="140801" bIns="70401">
            <a:spAutoFit/>
          </a:bodyPr>
          <a:lstStyle/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86664" y="1370361"/>
            <a:ext cx="6537676" cy="819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40801" tIns="70401" rIns="140801" bIns="70401">
            <a:spAutoFit/>
          </a:bodyPr>
          <a:lstStyle/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После окончания работ предусмотрено благоустройство территории. Предоставляемые во временное пользование земельные участки, на которых земляные работы ведутся открытым способом, после окончания строительно-монтажных работ должны быть некультивированный (восстановлены).</a:t>
            </a: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На участке имеются подземные и надземные коммуникации: трассы канализации, водопровода, газопровода, линии связи и электропередач. Вынос, перенос или перекладка существующих сетей для строительства кабельной линии не предусмотрен. </a:t>
            </a: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300" b="1" u="sng" dirty="0">
                <a:solidFill>
                  <a:srgbClr val="002060"/>
                </a:solidFill>
                <a:latin typeface="Arial" panose="020B0604020202020204" pitchFamily="34" charset="0"/>
              </a:rPr>
              <a:t>СРОКИ РЕАЛИЗАЦИИ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Реализация объекта выполняется за счет средств инвестиционной программы       ООО «Башкирэнерго».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Объем финансирования объекта составляет 530 млн.руб.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Сроки реализации объекта запланированы на 2021-2023 гг.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Первым этапом реализации объекта запланировано строительство</a:t>
            </a:r>
            <a:b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ПС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Второй этап реализации объекта- строительство линии электропередач</a:t>
            </a:r>
            <a:b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на ПС 110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кВ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</a:rPr>
              <a:t>Инорс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endParaRPr lang="ru-RU" sz="13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300" b="1" u="sng" dirty="0">
                <a:solidFill>
                  <a:srgbClr val="002060"/>
                </a:solidFill>
                <a:latin typeface="Arial" panose="020B0604020202020204" pitchFamily="34" charset="0"/>
              </a:rPr>
              <a:t>ПРОЕКТ МЕЖЕВАНИЯ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Проект межевания территории – разработан для установления границ установленных земельных участков и не застроенных земельных участков, включая планируемые предназначенные для размещения объектов капитального строительства местного значения и определения зон действия сервитутов. Проект межевания разработан на территорию, ограниченную согласно градостроительного задания.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Площадь территории межевания  составляет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2,2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 га.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Проектируемый участок расположен в границах шести кадастровых кварталов. В результате межевания из площади свободных территорий кварталов 02:55:020412, 02:55:020416, 02:55:020403, 02:55:020401, 02:55:020408, 02:55:020415 для строительства кабельной линии образован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один многоконтурный земельный участок, из 7 контуров.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Границы участка приняты на ширину охранной зоны.</a:t>
            </a: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На существующих земельных участках, на которые накладывается коридор проектируемой кабельной линии, проектом межевания сформировано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</a:rPr>
              <a:t>8 частей земельных участков.</a:t>
            </a: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77972" y="1370361"/>
            <a:ext cx="6166761" cy="1742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40801" tIns="70401" rIns="140801" bIns="70401">
            <a:spAutoFit/>
          </a:bodyPr>
          <a:lstStyle/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На период строительства кабельной линии, согласно ст. 39.23 –</a:t>
            </a:r>
            <a:b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ст. 39.26 Земельного Кодекса Российской Федерации, предусмотрено заключение соглашений об установлении сервитута на части земельных участков.</a:t>
            </a: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360680" algn="just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</a:rPr>
              <a:t>В границах проекта межевания участков, подлежащих изъятию и перераспределению, не предусмотрено. </a:t>
            </a:r>
          </a:p>
          <a:p>
            <a:pPr indent="360680" algn="just"/>
            <a:endParaRPr lang="ru-RU" sz="13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 descr="севе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557069">
            <a:off x="997515" y="1083300"/>
            <a:ext cx="657245" cy="6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96572" y="1595578"/>
            <a:ext cx="5486400" cy="85489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10)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611293" y="1092587"/>
            <a:ext cx="3751306" cy="3519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14930" y="4456490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1882" y="4923736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882" y="5084427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882" y="549202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67422" y="5440636"/>
            <a:ext cx="1148757" cy="2830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14582" y="569838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4582" y="58906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37571" y="5768795"/>
            <a:ext cx="1078608" cy="3070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93761" y="4937170"/>
            <a:ext cx="1231901" cy="3557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10001882" y="65024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10011225" y="612839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6050" y="6441903"/>
            <a:ext cx="1113184" cy="323848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8956479" y="6582305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2055" y="6069213"/>
            <a:ext cx="1113184" cy="3483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9289" y="1719484"/>
            <a:ext cx="7375028" cy="81166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конструктивных и планировочных решений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11)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845900" y="1152516"/>
            <a:ext cx="657245" cy="6480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29289" y="2296005"/>
            <a:ext cx="0" cy="80888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706476" y="1122140"/>
            <a:ext cx="3543364" cy="3582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14930" y="4456490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882" y="4923736"/>
            <a:ext cx="2623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1882" y="5084427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1882" y="549202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67422" y="5440636"/>
            <a:ext cx="1148757" cy="2830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4582" y="569838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14582" y="589066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37571" y="5768795"/>
            <a:ext cx="1078608" cy="3070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93761" y="4937170"/>
            <a:ext cx="1231901" cy="3557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64E7FC-9FB8-4F68-9792-56E1773A6EA6}"/>
              </a:ext>
            </a:extLst>
          </p:cNvPr>
          <p:cNvSpPr txBox="1"/>
          <p:nvPr/>
        </p:nvSpPr>
        <p:spPr>
          <a:xfrm>
            <a:off x="10001882" y="650249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КЛ-110кВ открытым способом в трубах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2D09DD-EEA5-44A7-ACA3-89594210B106}"/>
              </a:ext>
            </a:extLst>
          </p:cNvPr>
          <p:cNvSpPr txBox="1"/>
          <p:nvPr/>
        </p:nvSpPr>
        <p:spPr>
          <a:xfrm>
            <a:off x="10011225" y="612839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планируемого линейного объекта с пикетаж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6050" y="6441903"/>
            <a:ext cx="1113184" cy="32384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8956479" y="6582305"/>
            <a:ext cx="857250" cy="0"/>
          </a:xfrm>
          <a:prstGeom prst="line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2055" y="6069213"/>
            <a:ext cx="1113184" cy="3483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6104" y="7245086"/>
            <a:ext cx="1113184" cy="3642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23296" y="690748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23296" y="729752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Проектируемая проезжая часть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6104" y="6832019"/>
            <a:ext cx="1113184" cy="3300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7300" y="1857831"/>
            <a:ext cx="6912248" cy="6329562"/>
          </a:xfrm>
          <a:prstGeom prst="rect">
            <a:avLst/>
          </a:prstGeom>
        </p:spPr>
      </p:pic>
      <p:pic>
        <p:nvPicPr>
          <p:cNvPr id="39" name="Рисунок 38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</a:p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en-US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совмещения листов)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127026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001201" y="4028807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60294" y="4686016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2994" y="4858164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2993" y="51754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5307" y="540518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72607" y="560064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7340" y="769144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453231" y="5419868"/>
            <a:ext cx="900567" cy="3949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397600" y="797829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93972" y="825997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08485" y="853891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69006" y="585221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Остановочные пункты наземного общественного транспорта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62104" y="6096306"/>
            <a:ext cx="36112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движения наземного общественного транспорта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74959" y="653479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на одном уровне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85307" y="690708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Подземные пешеходные переходы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5307" y="719025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2018" y="745017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Магистральная улица районного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з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начения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08485" y="881723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18228" y="9448808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608" y="1938046"/>
            <a:ext cx="2331077" cy="1554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263685" y="1938338"/>
            <a:ext cx="2331077" cy="155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594762" y="1938338"/>
            <a:ext cx="2301963" cy="155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589368" y="3492963"/>
            <a:ext cx="2301963" cy="1543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589367" y="5036820"/>
            <a:ext cx="2301963" cy="1543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589366" y="6580677"/>
            <a:ext cx="2301963" cy="1543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844065" y="1639937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83471" y="1621143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94595" y="1621143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030075" y="4126391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030075" y="5610481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030075" y="7184625"/>
            <a:ext cx="691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Лист 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22670" y="5748980"/>
            <a:ext cx="1096226" cy="19345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64843" y="4472150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01859" y="4433277"/>
            <a:ext cx="1076341" cy="19587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06521" y="5123424"/>
            <a:ext cx="1112375" cy="27631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83115" y="4608861"/>
            <a:ext cx="1128497" cy="48583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408485" y="9137556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ая проезжая часть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01859" y="9668156"/>
            <a:ext cx="1096226" cy="48451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408484" y="976031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53005" y="7666151"/>
            <a:ext cx="1003301" cy="26542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55401" y="7975322"/>
            <a:ext cx="1096226" cy="175878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32307" y="1106601"/>
            <a:ext cx="13164338" cy="388420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Рисунок 77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57611" y="1129482"/>
            <a:ext cx="657245" cy="6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199043" y="5341669"/>
            <a:ext cx="2748158" cy="240021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705763" y="5266588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064856" y="5923797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77556" y="6095945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77555" y="641326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089869" y="664296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77169" y="683842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131385" y="847145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157793" y="6657649"/>
            <a:ext cx="900567" cy="394965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3144084" y="8770692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36158" y="905324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093861" y="7118614"/>
            <a:ext cx="36112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движения наземного общественного транспорта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23458" y="752929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на одном уровне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31385" y="803307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56189" y="824259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Магистральная улица районного значения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56189" y="938381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156189" y="974517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069405" y="570993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06421" y="5671058"/>
            <a:ext cx="1076341" cy="19587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11083" y="6361205"/>
            <a:ext cx="1112375" cy="276316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87677" y="5846642"/>
            <a:ext cx="1128497" cy="485834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59963" y="9678072"/>
            <a:ext cx="1096226" cy="316058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86536" y="7083758"/>
            <a:ext cx="1096226" cy="750404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59963" y="7986863"/>
            <a:ext cx="1096226" cy="496737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59963" y="9373409"/>
            <a:ext cx="1096226" cy="278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77280" y="8484757"/>
            <a:ext cx="1003301" cy="265424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51880" y="8763783"/>
            <a:ext cx="1096226" cy="5782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432" y="1545808"/>
            <a:ext cx="13717740" cy="2782590"/>
          </a:xfrm>
          <a:prstGeom prst="rect">
            <a:avLst/>
          </a:prstGeom>
        </p:spPr>
      </p:pic>
      <p:pic>
        <p:nvPicPr>
          <p:cNvPr id="70" name="Рисунок 69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57612" y="1071968"/>
            <a:ext cx="657245" cy="64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34256" y="973413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2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780468" y="5464339"/>
            <a:ext cx="2555978" cy="25807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59717" y="5282033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877397" y="4498707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36490" y="5155916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249190" y="5328064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49189" y="564538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61503" y="587508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48803" y="607054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73536" y="816134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329427" y="5889768"/>
            <a:ext cx="900567" cy="39496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3273796" y="842279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270168" y="870447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84681" y="8983419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45202" y="632211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Остановочные пункты наземного общественного транспорта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38300" y="6566206"/>
            <a:ext cx="36112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движения наземного общественного транспорта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51155" y="700469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на одном уровне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61503" y="737698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Подземные пешеходные переходы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61503" y="766015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78214" y="793277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Магистральная улица районного значения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97381" y="928713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95092" y="962641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98866" y="6218880"/>
            <a:ext cx="1096226" cy="1934519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241039" y="4942050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78055" y="4903177"/>
            <a:ext cx="1076341" cy="195873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82717" y="5593324"/>
            <a:ext cx="1112375" cy="27631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59311" y="5078761"/>
            <a:ext cx="1128497" cy="48583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29201" y="8136051"/>
            <a:ext cx="1003301" cy="26542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1597" y="8445222"/>
            <a:ext cx="1096226" cy="114327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29201" y="9602650"/>
            <a:ext cx="1096226" cy="31605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3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1017643" y="1160038"/>
            <a:ext cx="657245" cy="6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006430" y="5763071"/>
            <a:ext cx="3494858" cy="2487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432" y="2058348"/>
            <a:ext cx="7323895" cy="81016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705772" y="1124288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64865" y="1781497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7565" y="1953645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77564" y="227096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89878" y="250066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77178" y="269612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04263" y="4189524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157802" y="2515349"/>
            <a:ext cx="900567" cy="3949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00895" y="447629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00895" y="474511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89878" y="2950455"/>
            <a:ext cx="36112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движения наземного общественного транспорта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02733" y="332544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на одном уровне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02733" y="362494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119444" y="389757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Магистральная улица районного значения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16183" y="5076841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126594" y="5390718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50444" y="2882868"/>
            <a:ext cx="1096226" cy="76203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069414" y="156763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06430" y="1528758"/>
            <a:ext cx="1076341" cy="19587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11092" y="2218905"/>
            <a:ext cx="1112375" cy="27631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87686" y="1704342"/>
            <a:ext cx="1128497" cy="485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80779" y="4151859"/>
            <a:ext cx="1003301" cy="26542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82651" y="4431492"/>
            <a:ext cx="1096226" cy="55960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94254" y="5303783"/>
            <a:ext cx="1096226" cy="31605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59972" y="3656659"/>
            <a:ext cx="1096226" cy="511748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83415" y="5016055"/>
            <a:ext cx="1096226" cy="3046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4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34922" y="1173671"/>
            <a:ext cx="657245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586624" y="5475399"/>
            <a:ext cx="2722504" cy="2650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8356" y="1029667"/>
            <a:ext cx="3731944" cy="93772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78772" y="1492059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37865" y="2149268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50565" y="2321416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50564" y="263873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62878" y="286843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50178" y="306389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978630" y="372266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030802" y="2883120"/>
            <a:ext cx="900567" cy="39496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975262" y="400942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63265" y="334940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03250" y="433133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942414" y="1935402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9430" y="1896529"/>
            <a:ext cx="1076341" cy="19587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4092" y="2586676"/>
            <a:ext cx="1112375" cy="27631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60686" y="2072113"/>
            <a:ext cx="1128497" cy="48583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43458" y="3699391"/>
            <a:ext cx="1003301" cy="26542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45330" y="3979024"/>
            <a:ext cx="1096226" cy="29290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7804" y="3381119"/>
            <a:ext cx="1096226" cy="2803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53378" y="4311748"/>
            <a:ext cx="1096226" cy="3046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5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380956" y="5696391"/>
            <a:ext cx="3771114" cy="2480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15184" y="1048083"/>
            <a:ext cx="3639292" cy="929661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578772" y="1492059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37865" y="2149268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50565" y="2321416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50564" y="263873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62878" y="286843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50178" y="306389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978630" y="372266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030802" y="2883120"/>
            <a:ext cx="900567" cy="39496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975262" y="400942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963265" y="334940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значения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03250" y="433133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пешеходов (тротуары)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42414" y="1935402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9430" y="1896529"/>
            <a:ext cx="1076341" cy="1958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4092" y="2586676"/>
            <a:ext cx="1112375" cy="27631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60686" y="2072113"/>
            <a:ext cx="1128497" cy="48583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43458" y="3699391"/>
            <a:ext cx="1003301" cy="26542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45330" y="3979024"/>
            <a:ext cx="1096226" cy="2929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7804" y="3381119"/>
            <a:ext cx="1096226" cy="2803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53378" y="4311748"/>
            <a:ext cx="1096226" cy="3046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7804" y="3585593"/>
            <a:ext cx="1096226" cy="4845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61034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организации улично-дорожной сети и движения транспорта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7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6)</a:t>
            </a:r>
            <a:endParaRPr lang="ru-RU" altLang="ru-RU" sz="27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038181" y="5790592"/>
            <a:ext cx="2958995" cy="2528280"/>
          </a:xfrm>
          <a:prstGeom prst="rect">
            <a:avLst/>
          </a:prstGeom>
        </p:spPr>
      </p:pic>
      <p:pic>
        <p:nvPicPr>
          <p:cNvPr id="83" name="Рисунок 82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5335" y="1311095"/>
            <a:ext cx="4052349" cy="205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09908" y="1516983"/>
            <a:ext cx="5254492" cy="881603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578772" y="1492059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37865" y="2149268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50565" y="2321416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50564" y="263873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962878" y="286843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50178" y="306389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9030802" y="2883120"/>
            <a:ext cx="900567" cy="39496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963265" y="334940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местного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з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начения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42414" y="1935402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79430" y="1896529"/>
            <a:ext cx="1076341" cy="19587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84092" y="2586676"/>
            <a:ext cx="1112375" cy="27631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60686" y="2072113"/>
            <a:ext cx="1128497" cy="48583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7804" y="3381119"/>
            <a:ext cx="1096226" cy="28034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978630" y="3691558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91330" y="4042457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Проектируемая проезжая часть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24828" y="4013781"/>
            <a:ext cx="1096226" cy="3175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33503" y="1615556"/>
            <a:ext cx="7421219" cy="6621942"/>
          </a:xfrm>
          <a:prstGeom prst="rect">
            <a:avLst/>
          </a:prstGeom>
        </p:spPr>
      </p:pic>
      <p:pic>
        <p:nvPicPr>
          <p:cNvPr id="23" name="Рисунок 22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635" y="287619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</a:t>
            </a:r>
          </a:p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en-US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совмещения листов)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25838" y="1298078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599913" y="684286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19698" y="719615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698" y="745392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частей земельных участков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7724" y="1854200"/>
            <a:ext cx="2346325" cy="154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04049" y="1854200"/>
            <a:ext cx="2346325" cy="154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350374" y="1854200"/>
            <a:ext cx="2346325" cy="154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350373" y="3403600"/>
            <a:ext cx="2346325" cy="154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50372" y="4961730"/>
            <a:ext cx="2346325" cy="1569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350372" y="6534944"/>
            <a:ext cx="2346325" cy="154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06373" y="6768291"/>
            <a:ext cx="1033130" cy="10194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93726" y="7711691"/>
            <a:ext cx="1096226" cy="48451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228507" y="4982265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7600" y="5639474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00300" y="5811622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00299" y="612893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12613" y="635864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99913" y="655410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680537" y="6373326"/>
            <a:ext cx="900567" cy="39496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592149" y="5425608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9165" y="5386735"/>
            <a:ext cx="1076341" cy="19587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33827" y="6076882"/>
            <a:ext cx="1112375" cy="27631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0421" y="5562319"/>
            <a:ext cx="1128497" cy="48583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638918" y="7803893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704091" y="813737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14732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Технико-экономические показатели по проекту планировки и проекту межевания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3438" y="1156670"/>
            <a:ext cx="6151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rgbClr val="254367"/>
                </a:solidFill>
                <a:latin typeface="Arial" panose="020B0604020202020204"/>
                <a:ea typeface="Microsoft YaHei" panose="020B0503020204020204" charset="-122"/>
              </a:rPr>
              <a:t>Технико- экономические </a:t>
            </a:r>
            <a:r>
              <a:rPr lang="ru-RU" sz="1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показатели по проекту межевания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0481134"/>
              </p:ext>
            </p:extLst>
          </p:nvPr>
        </p:nvGraphicFramePr>
        <p:xfrm>
          <a:off x="931941" y="1583565"/>
          <a:ext cx="6802791" cy="84367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4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</a:t>
                      </a:r>
                      <a:r>
                        <a:rPr lang="ru-RU" sz="1400" u="none" strike="noStrike" dirty="0" err="1">
                          <a:effectLst/>
                        </a:rPr>
                        <a:t>п.п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Едница измерения</a:t>
                      </a:r>
                      <a:endParaRPr lang="ru-RU" sz="1400" b="1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Площадь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Территория межевания в том числе: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2,2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1.1 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под размещение объектов энергетики (ПС </a:t>
                      </a:r>
                      <a:r>
                        <a:rPr lang="ru-RU" sz="1400" u="none" strike="noStrike" dirty="0" err="1">
                          <a:effectLst/>
                        </a:rPr>
                        <a:t>Инорс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0,7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1.2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под размещение ЛЭП-110кВ из которых: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1,5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7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1.3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прочие участки (части существующих, учтенных кадастровых участков)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7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1.4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свободные территории (нераспределенная территория кадастровых кварталов)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1,0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3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>
                          <a:effectLst/>
                        </a:rPr>
                        <a:t> образуемого многоконтурного </a:t>
                      </a:r>
                      <a:r>
                        <a:rPr lang="ru-RU" sz="1400" u="none" strike="noStrike" dirty="0">
                          <a:effectLst/>
                        </a:rPr>
                        <a:t>земельного участка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Площадь  формируемых земельных участков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9840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Обрзуемые</a:t>
                      </a:r>
                      <a:r>
                        <a:rPr lang="ru-RU" sz="1400" u="none" strike="noStrike" dirty="0">
                          <a:effectLst/>
                        </a:rPr>
                        <a:t> части  земельных участков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8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Площадь  формируемых  частей земельных участков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5463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298720" y="1156671"/>
            <a:ext cx="6151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Технико- экономические показатели по проекту планировки</a:t>
            </a: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322365" y="1566601"/>
          <a:ext cx="5857408" cy="64833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2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</a:t>
                      </a:r>
                      <a:r>
                        <a:rPr lang="ru-RU" sz="1400" u="none" strike="noStrike" dirty="0" err="1">
                          <a:effectLst/>
                        </a:rPr>
                        <a:t>п.п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</a:rPr>
                        <a:t>Едница</a:t>
                      </a:r>
                      <a:r>
                        <a:rPr lang="ru-RU" sz="1400" u="none" strike="noStrike" dirty="0">
                          <a:effectLst/>
                        </a:rPr>
                        <a:t> измерения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Площадь</a:t>
                      </a:r>
                      <a:endParaRPr lang="ru-RU" sz="1400" b="1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Территория проекта планировки по градостроительному заданию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Га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12,8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Протяженность улично- дорожной сети (существующая) в том числе: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 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2100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2.1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Протяженность ул. Сельская Богородская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м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1300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2.2 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Протяженность ул. Валерия </a:t>
                      </a:r>
                      <a:r>
                        <a:rPr lang="ru-RU" sz="1400" u="none" strike="noStrike" dirty="0" err="1">
                          <a:effectLst/>
                        </a:rPr>
                        <a:t>Лесунова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785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Протяженность проектируемой </a:t>
                      </a:r>
                      <a:r>
                        <a:rPr lang="ru-RU" sz="1400" u="none" strike="noStrike" dirty="0" err="1">
                          <a:effectLst/>
                        </a:rPr>
                        <a:t>двухцепной</a:t>
                      </a:r>
                      <a:r>
                        <a:rPr lang="ru-RU" sz="1400" u="none" strike="noStrike" dirty="0">
                          <a:effectLst/>
                        </a:rPr>
                        <a:t> ЛЭП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 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3004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Класс напряжения проектируемой ЛЭП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8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Максимальная передаваемая мощность проектируемой ЛЭП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МВА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Количество цепей кабельной линии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25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 descr="севе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557069">
            <a:off x="995530" y="1138356"/>
            <a:ext cx="657245" cy="6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152" y="1830625"/>
            <a:ext cx="13026887" cy="332629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1)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68372" y="1838092"/>
            <a:ext cx="134341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96432" y="5149453"/>
            <a:ext cx="13434127" cy="1032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468558" y="5511791"/>
            <a:ext cx="2676220" cy="23837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34870" y="801004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4655" y="836333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4655" y="862110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частей земельных участков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41330" y="7935477"/>
            <a:ext cx="1033130" cy="10194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63464" y="6149451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2557" y="6806660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5257" y="6978808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5256" y="729612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47570" y="752582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34870" y="772128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415494" y="7540512"/>
            <a:ext cx="900567" cy="3949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27106" y="6592794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4122" y="6553921"/>
            <a:ext cx="1076341" cy="19587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8784" y="7244068"/>
            <a:ext cx="1112375" cy="2763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45378" y="6729505"/>
            <a:ext cx="1128497" cy="485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9440" y="1962081"/>
            <a:ext cx="13671365" cy="27842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2)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1009673" y="1122358"/>
            <a:ext cx="657245" cy="64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025252" y="2001838"/>
            <a:ext cx="13093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011604" y="4666825"/>
            <a:ext cx="13093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557251" y="5191587"/>
            <a:ext cx="2676439" cy="26355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34870" y="801004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4655" y="836333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41330" y="7935477"/>
            <a:ext cx="1033130" cy="6916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63464" y="6149451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2557" y="6806660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5257" y="6978808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35256" y="7296125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7570" y="7525826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4870" y="772128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415494" y="7540512"/>
            <a:ext cx="900567" cy="3949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27106" y="6592794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4122" y="6553921"/>
            <a:ext cx="1076341" cy="1958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8784" y="7244068"/>
            <a:ext cx="1112375" cy="27631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45378" y="6729505"/>
            <a:ext cx="1128497" cy="485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3832" y="2033107"/>
            <a:ext cx="7263002" cy="788182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34256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46695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3)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26909" y="1188228"/>
            <a:ext cx="657245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222789" y="4998639"/>
            <a:ext cx="3673060" cy="276089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1255531" y="2265291"/>
            <a:ext cx="6583723" cy="46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39253" y="2265291"/>
            <a:ext cx="0" cy="72331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91044" y="343141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10829" y="378470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10829" y="404247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частей земельных участков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97504" y="3356842"/>
            <a:ext cx="1033130" cy="10194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119638" y="157081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78731" y="2228025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91431" y="2400173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91430" y="271749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03744" y="294719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91044" y="314265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571668" y="2961877"/>
            <a:ext cx="900567" cy="39496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483280" y="2014159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20296" y="1975286"/>
            <a:ext cx="1076341" cy="19587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24958" y="2665433"/>
            <a:ext cx="1112375" cy="27631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01552" y="2150870"/>
            <a:ext cx="1128497" cy="4858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74738" y="8917099"/>
            <a:ext cx="1371766" cy="717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8152" y="6949151"/>
            <a:ext cx="1314891" cy="810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20006" y="1080711"/>
            <a:ext cx="3669976" cy="93184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4)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991484" y="1514092"/>
            <a:ext cx="657245" cy="648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384981" y="1480008"/>
            <a:ext cx="0" cy="86726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150558" y="4893355"/>
            <a:ext cx="3680222" cy="2724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143376" y="3439599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69129" y="374722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частей земельных участков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49836" y="3365029"/>
            <a:ext cx="1033130" cy="3463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71970" y="1579003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31063" y="2236212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43763" y="2408360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43762" y="2725677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56076" y="2955378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43376" y="315084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224000" y="2970064"/>
            <a:ext cx="900567" cy="39496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35612" y="2022346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72628" y="1983473"/>
            <a:ext cx="1076341" cy="1958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77290" y="2673620"/>
            <a:ext cx="1112375" cy="276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53884" y="2159057"/>
            <a:ext cx="1128497" cy="48583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22946" y="3709204"/>
            <a:ext cx="1033130" cy="3616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4033" y="1070127"/>
            <a:ext cx="3736193" cy="93462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5)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1010319" y="1123406"/>
            <a:ext cx="657245" cy="64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300140" y="1404594"/>
            <a:ext cx="0" cy="8691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5859919" y="1404594"/>
            <a:ext cx="0" cy="8691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Рисунок 205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051664" y="4983475"/>
            <a:ext cx="2856321" cy="28421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91044" y="343141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10829" y="378470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10829" y="404247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частей земельных участков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97504" y="3356842"/>
            <a:ext cx="1033130" cy="10194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119638" y="157081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78731" y="2228025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491431" y="2400173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491430" y="2717490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03744" y="294719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491044" y="314265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571668" y="2961877"/>
            <a:ext cx="900567" cy="39496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483280" y="2014159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20296" y="1975286"/>
            <a:ext cx="1076341" cy="195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24958" y="2665433"/>
            <a:ext cx="1112375" cy="27631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01552" y="2150870"/>
            <a:ext cx="1128497" cy="485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3165" y="1364974"/>
            <a:ext cx="5646269" cy="893485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Чертеж межевания территории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Лист </a:t>
            </a:r>
            <a:r>
              <a:rPr lang="en-US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6</a:t>
            </a: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)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2052" y="7957510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1029190" y="1102276"/>
            <a:ext cx="657245" cy="64800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262433" y="1533772"/>
            <a:ext cx="56697" cy="86306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921924" y="4890013"/>
            <a:ext cx="2658359" cy="286951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287282" y="334369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номера образуемых земельных участков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07067" y="3696983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образуемых земельных участков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93742" y="3269123"/>
            <a:ext cx="1033130" cy="69168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915876" y="1483097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274969" y="2140306"/>
            <a:ext cx="30125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287669" y="2312454"/>
            <a:ext cx="3012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287668" y="2629771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99982" y="2859472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287282" y="3054934"/>
            <a:ext cx="31288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367906" y="2874158"/>
            <a:ext cx="900567" cy="3949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0279518" y="1926440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16534" y="1887567"/>
            <a:ext cx="1076341" cy="195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21196" y="2577714"/>
            <a:ext cx="1112375" cy="27631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97790" y="2063151"/>
            <a:ext cx="1128497" cy="48583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81095" y="3952493"/>
            <a:ext cx="1096226" cy="48451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0326287" y="4044695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54363" y="1116100"/>
            <a:ext cx="4052349" cy="2058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2541" y="286855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Ведомость земельных участков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56565" y="1051315"/>
            <a:ext cx="39233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образуемых земельных участков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367" y="1072477"/>
            <a:ext cx="55790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образуемых частей земельных участков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5393516"/>
              </p:ext>
            </p:extLst>
          </p:nvPr>
        </p:nvGraphicFramePr>
        <p:xfrm>
          <a:off x="7956450" y="1446520"/>
          <a:ext cx="6453808" cy="2460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4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1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5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3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9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3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Условные номера образуемых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Правообладатель/ арендатор земельного участка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Кадастровые номера земельных участков, из которых образуются части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образуемых земельных участков, м2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Номера характерных точек образуемых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об отнесении (не отнесении) образуемых земельных участков к территории общего пользования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:ЗУ1(1)-(7)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"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Неразграниченная государственная собственность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02:55:000000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н1-н187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отнесен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484272"/>
              </p:ext>
            </p:extLst>
          </p:nvPr>
        </p:nvGraphicFramePr>
        <p:xfrm>
          <a:off x="760752" y="1435522"/>
          <a:ext cx="7089682" cy="73135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2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6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41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Условные номера образуемых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Правообладатель/ арендатор земельного участка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Кадастровые номера земельных участков, из которых образуются части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образуемых частей земельных участков, м2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Номера характерных точек образуемых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об отнесении (не отнесении) образуемых земельных участков к территории общего пользования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:61/чзу1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"Башкирская генерирующая компания" (аренда)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02:55:020416:61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н1-н20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:73/чзу1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Газизова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Э.А. (аренда)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02:55:020412:73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:43475/чзу1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"ОДК УМПО" (аренда)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02:55:000000:43475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:3810/чзу1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 городской округ город Уфа РБ (собственность)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02:55:020412:3810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н1-н24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:5532/чзу1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 городской округ город Уфа РБ (собственность)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02:55:020415:5532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н1-н34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:38613/чзу1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Неразграниченная государственная собственность (право не зарегистрировано)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02:55:000000:38613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:39109/чзу1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Неразграниченная государственная собственность (право не зарегистрировано)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02:55:000000:39109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н1-н31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:42962/чзу1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Неразграниченная государственная собственность (право не зарегистрировано)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02:55:000000:42962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н1-н4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отнесен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5" marR="5400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00098" y="4293169"/>
            <a:ext cx="611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Образованные земельные участки под размещение ПС 110кВ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Инорс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6793853"/>
              </p:ext>
            </p:extLst>
          </p:nvPr>
        </p:nvGraphicFramePr>
        <p:xfrm>
          <a:off x="7956451" y="4647517"/>
          <a:ext cx="6453808" cy="3466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5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7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4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3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Условные номера образуемых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Правообладатель/ арендатор земельного участка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Кадастровые номера земельных участков, из которых образуются части земельных участков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земельного участка, м2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об отнесении (не отнесении) образуемых земельных участков к территории общего пользования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:ЗУ4459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"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«Башкирские распределительные электрические сети» (аренда)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02:55:020412:4459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отнесена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:ЗУ4451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"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«Башкирские распределительные электрические сети» (аренда)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02:55:020412:4451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Энергетика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отнесена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842218" y="1449082"/>
            <a:ext cx="5112374" cy="6446846"/>
          </a:xfrm>
          <a:prstGeom prst="rect">
            <a:avLst/>
          </a:prstGeom>
        </p:spPr>
      </p:pic>
      <p:pic>
        <p:nvPicPr>
          <p:cNvPr id="18" name="Рисунок 17" descr="север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796971">
            <a:off x="829007" y="1052592"/>
            <a:ext cx="657245" cy="648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27115" y="9880066"/>
            <a:ext cx="49124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специального назначения для организации санитарно- защитных зон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4383" y="8024551"/>
            <a:ext cx="798886" cy="22325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03443" y="7706108"/>
            <a:ext cx="1150413" cy="394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49549" y="7242986"/>
            <a:ext cx="20883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26570" y="7774557"/>
            <a:ext cx="291847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00987" y="8102523"/>
            <a:ext cx="50355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для промышленных и коммунальных предприятий, расположенных в пределах селитебной территории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00986" y="8472025"/>
            <a:ext cx="42737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многоэтажной застройки многоквартирными жилыми домами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58182" y="8817303"/>
            <a:ext cx="46115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для объектов, сочетающих коммерческие и производственные виды деятельности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08550" y="9472543"/>
            <a:ext cx="50355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 деловая зона для широкого спектра коммерческих и обслуживающих функций застройки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08549" y="9118865"/>
            <a:ext cx="4821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Рекреационная зона для зеленых насаждений общего пользования и объектов активного отдыха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email"/>
          <a:srcRect b="-19943"/>
          <a:stretch>
            <a:fillRect/>
          </a:stretch>
        </p:blipFill>
        <p:spPr bwMode="auto">
          <a:xfrm>
            <a:off x="696432" y="82259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541" y="297144"/>
            <a:ext cx="13959254" cy="514867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4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Территориальные зоны</a:t>
            </a:r>
            <a:endParaRPr lang="ru-RU" altLang="ru-RU" sz="24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627238" y="1575723"/>
            <a:ext cx="5021226" cy="6331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9228" y="1136254"/>
            <a:ext cx="2660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Существующее положение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7127" y="1146987"/>
            <a:ext cx="2660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Проектное решение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/>
          <a:srcRect b="-19943"/>
          <a:stretch>
            <a:fillRect/>
          </a:stretch>
        </p:blipFill>
        <p:spPr bwMode="auto">
          <a:xfrm>
            <a:off x="704091" y="994712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90932"/>
            <a:ext cx="13959254" cy="627276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8975" algn="l"/>
                <a:tab pos="1380490" algn="l"/>
                <a:tab pos="2072640" algn="l"/>
                <a:tab pos="2764155" algn="l"/>
                <a:tab pos="3456305" algn="l"/>
                <a:tab pos="4147820" algn="l"/>
                <a:tab pos="4839970" algn="l"/>
                <a:tab pos="5531485" algn="l"/>
                <a:tab pos="6223000" algn="l"/>
                <a:tab pos="6915150" algn="l"/>
                <a:tab pos="7606665" algn="l"/>
                <a:tab pos="8298815" algn="l"/>
                <a:tab pos="8990330" algn="l"/>
                <a:tab pos="9682480" algn="l"/>
                <a:tab pos="10373995" algn="l"/>
                <a:tab pos="11065510" algn="l"/>
                <a:tab pos="11757660" algn="l"/>
                <a:tab pos="12449175" algn="l"/>
                <a:tab pos="13141325" algn="l"/>
                <a:tab pos="13832840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510" y="1242244"/>
            <a:ext cx="684076" cy="82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 t="-190" r="-96"/>
          <a:stretch>
            <a:fillRect/>
          </a:stretch>
        </p:blipFill>
        <p:spPr>
          <a:xfrm>
            <a:off x="1047184" y="1538204"/>
            <a:ext cx="13037989" cy="670008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054533" y="1563348"/>
            <a:ext cx="360000" cy="856440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36212" y="1228352"/>
            <a:ext cx="409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в структуре города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3956" y="1248315"/>
            <a:ext cx="409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в структуре района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0557" y="7938497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74660" y="7977968"/>
            <a:ext cx="1142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586435" y="9223349"/>
            <a:ext cx="942402" cy="790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6985" y="8812746"/>
            <a:ext cx="2238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108" y="9234689"/>
            <a:ext cx="30125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Граница проекта планировки и проекта межевания территории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0108" y="9647688"/>
            <a:ext cx="30125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проектируемой трассы КЛ-110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ВОЛС</a:t>
            </a:r>
          </a:p>
        </p:txBody>
      </p:sp>
      <p:pic>
        <p:nvPicPr>
          <p:cNvPr id="15" name="Рисунок 14" descr="севе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557069">
            <a:off x="910381" y="1655308"/>
            <a:ext cx="657245" cy="64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56290" y="4075359"/>
            <a:ext cx="22956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объекта – 3004,0 м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0443" y="4659827"/>
            <a:ext cx="24751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</a:t>
            </a:r>
          </a:p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ПС 110 кВ «ИНОРС» – 6720,0 кв.м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1732654" y="5074276"/>
            <a:ext cx="1159098" cy="13909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461500" y="5086350"/>
            <a:ext cx="2292350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93141" y="1336142"/>
            <a:ext cx="7664059" cy="69831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264486" y="134298"/>
            <a:ext cx="13959254" cy="1007310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</a:t>
            </a:r>
            <a:b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</a:br>
            <a:r>
              <a:rPr lang="en-US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(</a:t>
            </a: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совмещения листов)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20" name="Рисунок 19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1006081" y="1674667"/>
            <a:ext cx="632061" cy="648000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692739" y="1132314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3131169" y="4892661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35383" y="5364906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35383" y="5536088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35383" y="5706272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26352" y="6100085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26352" y="6422048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26350" y="6665678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26350" y="6922386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26349" y="7207275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33385" y="7529113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26351" y="7816903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6350" y="8080349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26349" y="8371896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26349" y="8647172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67945" y="1593465"/>
            <a:ext cx="2489926" cy="1652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057871" y="1593465"/>
            <a:ext cx="2452652" cy="1652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510523" y="1590908"/>
            <a:ext cx="2489926" cy="1652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510523" y="3243063"/>
            <a:ext cx="2489926" cy="1652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510523" y="4892661"/>
            <a:ext cx="2489926" cy="1652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510523" y="6542259"/>
            <a:ext cx="2489926" cy="166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633385" y="8948600"/>
            <a:ext cx="37711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Проектируемое здание подстанции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4103" y="5321049"/>
            <a:ext cx="1231901" cy="58811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69389" y="6096110"/>
            <a:ext cx="1231901" cy="31419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86160" y="1408929"/>
            <a:ext cx="13430755" cy="3510613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1)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 descr="север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557069">
            <a:off x="842667" y="1413482"/>
            <a:ext cx="657245" cy="6480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959717" y="5282033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725604" y="5542221"/>
            <a:ext cx="2718714" cy="241528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879378" y="5778344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83592" y="6250589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83592" y="6421771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83592" y="6591955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74561" y="6985768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74561" y="730773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74559" y="755136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74559" y="7808069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74558" y="8123438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81594" y="8407176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74560" y="8694966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74558" y="8975639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374558" y="9250915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22312" y="6206732"/>
            <a:ext cx="1231901" cy="58811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7598" y="6981794"/>
            <a:ext cx="1231901" cy="195017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8464" y="8978704"/>
            <a:ext cx="1231901" cy="5369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8133" y="1878694"/>
            <a:ext cx="13570167" cy="2672156"/>
          </a:xfrm>
          <a:prstGeom prst="rect">
            <a:avLst/>
          </a:prstGeom>
        </p:spPr>
      </p:pic>
      <p:pic>
        <p:nvPicPr>
          <p:cNvPr id="55" name="Рисунок 54" descr="севе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57069">
            <a:off x="1014033" y="1258520"/>
            <a:ext cx="657245" cy="648000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2)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780468" y="5464339"/>
            <a:ext cx="2555978" cy="258079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59717" y="5282033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960" y="5506487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4174" y="5978732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54174" y="6149914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54174" y="6320098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45143" y="6713911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5143" y="7035874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45141" y="7279504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45141" y="7536212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45140" y="7821101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52176" y="8142939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45142" y="8430729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45141" y="8694175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школ и детских садов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45140" y="8985722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45140" y="9260998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92894" y="5934875"/>
            <a:ext cx="1231901" cy="58811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88180" y="6709936"/>
            <a:ext cx="1231901" cy="28055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0080" y="1981532"/>
            <a:ext cx="7458803" cy="81309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319580" y="5834825"/>
            <a:ext cx="3193440" cy="2375929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/>
          <a:srcRect b="-19943"/>
          <a:stretch>
            <a:fillRect/>
          </a:stretch>
        </p:blipFill>
        <p:spPr bwMode="auto">
          <a:xfrm>
            <a:off x="710080" y="99021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92541" y="336900"/>
            <a:ext cx="13959254" cy="576423"/>
          </a:xfrm>
          <a:prstGeom prst="rect">
            <a:avLst/>
          </a:prstGeom>
          <a:noFill/>
          <a:ln>
            <a:noFill/>
          </a:ln>
          <a:effectLst/>
        </p:spPr>
        <p:txBody>
          <a:bodyPr lIns="138584" tIns="72064" rIns="138584" bIns="72064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040" algn="l"/>
                <a:tab pos="895350" algn="l"/>
                <a:tab pos="1343660" algn="l"/>
                <a:tab pos="1792605" algn="l"/>
                <a:tab pos="2240915" algn="l"/>
                <a:tab pos="2689860" algn="l"/>
                <a:tab pos="3138805" algn="l"/>
                <a:tab pos="3587115" algn="l"/>
                <a:tab pos="4035425" algn="l"/>
                <a:tab pos="4484370" algn="l"/>
                <a:tab pos="4932680" algn="l"/>
                <a:tab pos="5381625" algn="l"/>
                <a:tab pos="5829935" algn="l"/>
                <a:tab pos="6278880" algn="l"/>
                <a:tab pos="6727190" algn="l"/>
                <a:tab pos="7176135" algn="l"/>
                <a:tab pos="7624445" algn="l"/>
                <a:tab pos="8072755" algn="l"/>
                <a:tab pos="8521700" algn="l"/>
                <a:tab pos="8970645" algn="l"/>
              </a:tabLst>
            </a:pPr>
            <a:r>
              <a:rPr lang="ru-RU" sz="2800" b="1" spc="-1" dirty="0">
                <a:solidFill>
                  <a:srgbClr val="1F497D"/>
                </a:solidFill>
                <a:latin typeface="Arial" panose="020B0604020202020204"/>
                <a:ea typeface="Microsoft YaHei" panose="020B0503020204020204" charset="-122"/>
              </a:rPr>
              <a:t>Схема современного использования территории (Лист 3)</a:t>
            </a:r>
            <a:endParaRPr lang="ru-RU" altLang="ru-RU" sz="2800" b="1" spc="-1" dirty="0">
              <a:solidFill>
                <a:srgbClr val="1F497D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92052" y="7957510"/>
            <a:ext cx="1035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1:2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59717" y="5677094"/>
            <a:ext cx="225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листов</a:t>
            </a:r>
          </a:p>
        </p:txBody>
      </p:sp>
      <p:pic>
        <p:nvPicPr>
          <p:cNvPr id="60" name="Рисунок 59" descr="севе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557069">
            <a:off x="978784" y="1361692"/>
            <a:ext cx="657245" cy="648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827580" y="1395479"/>
            <a:ext cx="2238893" cy="32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331794" y="1867724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существующих земельных участков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31794" y="2038906"/>
            <a:ext cx="3012534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Проектируемый кабель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331794" y="2209090"/>
            <a:ext cx="3012534" cy="39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территории, в отношении которой осуществлена подготовка проекта планировки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322763" y="2602903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зон планируемого размещения объекта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322763" y="2924866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 земельных участков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322761" y="3168496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 линии установленные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322761" y="3425204"/>
            <a:ext cx="3128891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улицы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22760" y="3740573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общего пользования (улично-дорожная сеть)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29796" y="4024311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жилой застройки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22762" y="4312101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объектов промышленного и коммунального назначения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322760" y="4592774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зеленных насаждений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322760" y="4868050"/>
            <a:ext cx="3771113" cy="251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тротуаров и парковок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70514" y="1823867"/>
            <a:ext cx="1231901" cy="58811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65800" y="2598929"/>
            <a:ext cx="1231901" cy="19501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66666" y="4595839"/>
            <a:ext cx="1231901" cy="5369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50" y="8399990"/>
            <a:ext cx="6047232" cy="2023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767</TotalTime>
  <Words>3659</Words>
  <Application>Microsoft Office PowerPoint</Application>
  <PresentationFormat>Произвольный</PresentationFormat>
  <Paragraphs>910</Paragraphs>
  <Slides>47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bikshanova.rb</cp:lastModifiedBy>
  <cp:revision>1898</cp:revision>
  <cp:lastPrinted>2021-11-30T01:28:01Z</cp:lastPrinted>
  <dcterms:created xsi:type="dcterms:W3CDTF">2014-06-03T04:33:00Z</dcterms:created>
  <dcterms:modified xsi:type="dcterms:W3CDTF">2021-11-30T05:36:56Z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  <property fmtid="{D5CDD505-2E9C-101B-9397-08002B2CF9AE}" pid="3" name="ICV">
    <vt:lpwstr>40C8FD583AFE427AA1C9D3FBB096B330</vt:lpwstr>
  </property>
  <property fmtid="{D5CDD505-2E9C-101B-9397-08002B2CF9AE}" pid="4" name="KSOProductBuildVer">
    <vt:lpwstr>1033-11.2.0.10308</vt:lpwstr>
  </property>
</Properties>
</file>