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26"/>
  </p:notesMasterIdLst>
  <p:handoutMasterIdLst>
    <p:handoutMasterId r:id="rId27"/>
  </p:handoutMasterIdLst>
  <p:sldIdLst>
    <p:sldId id="577" r:id="rId5"/>
    <p:sldId id="658" r:id="rId6"/>
    <p:sldId id="550" r:id="rId7"/>
    <p:sldId id="553" r:id="rId8"/>
    <p:sldId id="633" r:id="rId9"/>
    <p:sldId id="666" r:id="rId10"/>
    <p:sldId id="653" r:id="rId11"/>
    <p:sldId id="637" r:id="rId12"/>
    <p:sldId id="660" r:id="rId13"/>
    <p:sldId id="650" r:id="rId14"/>
    <p:sldId id="661" r:id="rId15"/>
    <p:sldId id="662" r:id="rId16"/>
    <p:sldId id="664" r:id="rId17"/>
    <p:sldId id="578" r:id="rId18"/>
    <p:sldId id="610" r:id="rId19"/>
    <p:sldId id="663" r:id="rId20"/>
    <p:sldId id="652" r:id="rId21"/>
    <p:sldId id="668" r:id="rId22"/>
    <p:sldId id="591" r:id="rId23"/>
    <p:sldId id="669" r:id="rId24"/>
    <p:sldId id="670" r:id="rId25"/>
  </p:sldIdLst>
  <p:sldSz cx="9144000" cy="5143500" type="screen16x9"/>
  <p:notesSz cx="143525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5882" indent="-66286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3117" indent="-133924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0352" indent="-201563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7586" indent="-269201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1947982" algn="l" defTabSz="779193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337578" algn="l" defTabSz="779193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727175" algn="l" defTabSz="779193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116771" algn="l" defTabSz="779193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4367"/>
    <a:srgbClr val="3269AB"/>
    <a:srgbClr val="3B7BC8"/>
    <a:srgbClr val="17375E"/>
    <a:srgbClr val="FF9999"/>
    <a:srgbClr val="FF5050"/>
    <a:srgbClr val="B45608"/>
    <a:srgbClr val="DA97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263" autoAdjust="0"/>
  </p:normalViewPr>
  <p:slideViewPr>
    <p:cSldViewPr snapToGrid="0">
      <p:cViewPr>
        <p:scale>
          <a:sx n="130" d="100"/>
          <a:sy n="130" d="100"/>
        </p:scale>
        <p:origin x="-1074" y="-5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6219824" cy="496889"/>
          </a:xfrm>
          <a:prstGeom prst="rect">
            <a:avLst/>
          </a:prstGeom>
        </p:spPr>
        <p:txBody>
          <a:bodyPr vert="horz" lIns="132073" tIns="66037" rIns="132073" bIns="660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8131177" y="2"/>
            <a:ext cx="6219824" cy="496889"/>
          </a:xfrm>
          <a:prstGeom prst="rect">
            <a:avLst/>
          </a:prstGeom>
        </p:spPr>
        <p:txBody>
          <a:bodyPr vert="horz" lIns="132073" tIns="66037" rIns="132073" bIns="660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7B336-DC66-45F2-B282-91293DAAA999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166"/>
            <a:ext cx="6219824" cy="496887"/>
          </a:xfrm>
          <a:prstGeom prst="rect">
            <a:avLst/>
          </a:prstGeom>
        </p:spPr>
        <p:txBody>
          <a:bodyPr vert="horz" lIns="132073" tIns="66037" rIns="132073" bIns="660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8131177" y="9428166"/>
            <a:ext cx="6219824" cy="496887"/>
          </a:xfrm>
          <a:prstGeom prst="rect">
            <a:avLst/>
          </a:prstGeom>
        </p:spPr>
        <p:txBody>
          <a:bodyPr vert="horz" lIns="132073" tIns="66037" rIns="132073" bIns="660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51B26-56B2-46D6-92D5-0622CDA7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09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6219824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3" tIns="66037" rIns="132073" bIns="6603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31177" y="2"/>
            <a:ext cx="6219824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3" tIns="66037" rIns="132073" bIns="6603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46CFF5B8-1EF6-4882-B611-84F6897D769B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68738" y="746125"/>
            <a:ext cx="6615112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6689" y="4714877"/>
            <a:ext cx="11480801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3" tIns="66037" rIns="132073" bIns="6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166"/>
            <a:ext cx="6219824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3" tIns="66037" rIns="132073" bIns="6603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31177" y="9428166"/>
            <a:ext cx="6219824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3" tIns="66037" rIns="132073" bIns="6603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988C4F37-A200-464F-AF4A-781757B8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664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8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31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3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329" algn="l" defTabSz="914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95" algn="l" defTabSz="914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59" algn="l" defTabSz="914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26" algn="l" defTabSz="914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6125"/>
            <a:ext cx="6615112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6125"/>
            <a:ext cx="6615112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9404-4E29-4963-A9BC-37E979988ADD}" type="datetimeFigureOut">
              <a:rPr lang="ru-RU" smtClean="0"/>
              <a:pPr>
                <a:defRPr/>
              </a:pPr>
              <a:t>18.10.2021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C388-7B7C-49DD-A841-18D4CA6C6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F7F9-4A6D-48A9-965D-F2603E10F938}" type="datetimeFigureOut">
              <a:rPr lang="ru-RU" smtClean="0"/>
              <a:pPr>
                <a:defRPr/>
              </a:pPr>
              <a:t>18.10.2021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1A99-7680-416E-9507-5DC965A8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5B93-406F-42DE-AB67-575F9D72B3A0}" type="datetimeFigureOut">
              <a:rPr lang="ru-RU" smtClean="0"/>
              <a:pPr>
                <a:defRPr/>
              </a:pPr>
              <a:t>18.10.2021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208B-86C3-41FB-A9EC-DD349F26C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940-CEDB-4BF6-9C07-A2854C6099A4}" type="datetimeFigureOut">
              <a:rPr lang="ru-RU" smtClean="0"/>
              <a:pPr>
                <a:defRPr/>
              </a:pPr>
              <a:t>18.10.2021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0C34-4F61-4C5C-A5D8-23F043D2A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2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3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3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94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65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6887-66E2-4C2E-BFD9-E2900CC82A34}" type="datetimeFigureOut">
              <a:rPr lang="ru-RU" smtClean="0"/>
              <a:pPr>
                <a:defRPr/>
              </a:pPr>
              <a:t>18.10.2021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A560-C43E-40F0-BA5E-292BF9B04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E33E-6C8E-45B7-85C9-0729645679A8}" type="datetimeFigureOut">
              <a:rPr lang="ru-RU" smtClean="0"/>
              <a:pPr>
                <a:defRPr/>
              </a:pPr>
              <a:t>18.10.2021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41CC-E7DA-4A49-BB78-3A642644A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6" indent="0">
              <a:buNone/>
              <a:defRPr sz="2000" b="1"/>
            </a:lvl2pPr>
            <a:lvl3pPr marL="914131" indent="0">
              <a:buNone/>
              <a:defRPr sz="1800" b="1"/>
            </a:lvl3pPr>
            <a:lvl4pPr marL="1371198" indent="0">
              <a:buNone/>
              <a:defRPr sz="1600" b="1"/>
            </a:lvl4pPr>
            <a:lvl5pPr marL="1828263" indent="0">
              <a:buNone/>
              <a:defRPr sz="1600" b="1"/>
            </a:lvl5pPr>
            <a:lvl6pPr marL="2285329" indent="0">
              <a:buNone/>
              <a:defRPr sz="1600" b="1"/>
            </a:lvl6pPr>
            <a:lvl7pPr marL="2742395" indent="0">
              <a:buNone/>
              <a:defRPr sz="1600" b="1"/>
            </a:lvl7pPr>
            <a:lvl8pPr marL="3199459" indent="0">
              <a:buNone/>
              <a:defRPr sz="1600" b="1"/>
            </a:lvl8pPr>
            <a:lvl9pPr marL="3656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6" indent="0">
              <a:buNone/>
              <a:defRPr sz="2000" b="1"/>
            </a:lvl2pPr>
            <a:lvl3pPr marL="914131" indent="0">
              <a:buNone/>
              <a:defRPr sz="1800" b="1"/>
            </a:lvl3pPr>
            <a:lvl4pPr marL="1371198" indent="0">
              <a:buNone/>
              <a:defRPr sz="1600" b="1"/>
            </a:lvl4pPr>
            <a:lvl5pPr marL="1828263" indent="0">
              <a:buNone/>
              <a:defRPr sz="1600" b="1"/>
            </a:lvl5pPr>
            <a:lvl6pPr marL="2285329" indent="0">
              <a:buNone/>
              <a:defRPr sz="1600" b="1"/>
            </a:lvl6pPr>
            <a:lvl7pPr marL="2742395" indent="0">
              <a:buNone/>
              <a:defRPr sz="1600" b="1"/>
            </a:lvl7pPr>
            <a:lvl8pPr marL="3199459" indent="0">
              <a:buNone/>
              <a:defRPr sz="1600" b="1"/>
            </a:lvl8pPr>
            <a:lvl9pPr marL="3656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4E26-0EF3-4525-8A64-146D5B89C016}" type="datetimeFigureOut">
              <a:rPr lang="ru-RU" smtClean="0"/>
              <a:pPr>
                <a:defRPr/>
              </a:pPr>
              <a:t>18.10.2021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2B65-D336-4381-B198-CFE8FC4FF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595-0A6E-4670-884E-12F86482895D}" type="datetimeFigureOut">
              <a:rPr lang="ru-RU" smtClean="0"/>
              <a:pPr>
                <a:defRPr/>
              </a:pPr>
              <a:t>18.10.2021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1809-B582-47CE-961A-A0D634466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ADED-5193-4FA3-9A43-DFD2FA93AD9F}" type="datetimeFigureOut">
              <a:rPr lang="ru-RU" smtClean="0"/>
              <a:pPr>
                <a:defRPr/>
              </a:pPr>
              <a:t>18.10.2021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18D2-6328-4E71-B2B5-FF0EC2037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6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57066" indent="0">
              <a:buNone/>
              <a:defRPr sz="1200"/>
            </a:lvl2pPr>
            <a:lvl3pPr marL="914131" indent="0">
              <a:buNone/>
              <a:defRPr sz="1000"/>
            </a:lvl3pPr>
            <a:lvl4pPr marL="1371198" indent="0">
              <a:buNone/>
              <a:defRPr sz="800"/>
            </a:lvl4pPr>
            <a:lvl5pPr marL="1828263" indent="0">
              <a:buNone/>
              <a:defRPr sz="800"/>
            </a:lvl5pPr>
            <a:lvl6pPr marL="2285329" indent="0">
              <a:buNone/>
              <a:defRPr sz="800"/>
            </a:lvl6pPr>
            <a:lvl7pPr marL="2742395" indent="0">
              <a:buNone/>
              <a:defRPr sz="800"/>
            </a:lvl7pPr>
            <a:lvl8pPr marL="3199459" indent="0">
              <a:buNone/>
              <a:defRPr sz="800"/>
            </a:lvl8pPr>
            <a:lvl9pPr marL="36565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0EBE-DB9C-4B7F-8175-3E920AAE1262}" type="datetimeFigureOut">
              <a:rPr lang="ru-RU" smtClean="0"/>
              <a:pPr>
                <a:defRPr/>
              </a:pPr>
              <a:t>18.10.2021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F80F-A325-4F13-91B5-7031FF504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066" indent="0">
              <a:buNone/>
              <a:defRPr sz="2800"/>
            </a:lvl2pPr>
            <a:lvl3pPr marL="914131" indent="0">
              <a:buNone/>
              <a:defRPr sz="2400"/>
            </a:lvl3pPr>
            <a:lvl4pPr marL="1371198" indent="0">
              <a:buNone/>
              <a:defRPr sz="2000"/>
            </a:lvl4pPr>
            <a:lvl5pPr marL="1828263" indent="0">
              <a:buNone/>
              <a:defRPr sz="2000"/>
            </a:lvl5pPr>
            <a:lvl6pPr marL="2285329" indent="0">
              <a:buNone/>
              <a:defRPr sz="2000"/>
            </a:lvl6pPr>
            <a:lvl7pPr marL="2742395" indent="0">
              <a:buNone/>
              <a:defRPr sz="2000"/>
            </a:lvl7pPr>
            <a:lvl8pPr marL="3199459" indent="0">
              <a:buNone/>
              <a:defRPr sz="2000"/>
            </a:lvl8pPr>
            <a:lvl9pPr marL="365652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57066" indent="0">
              <a:buNone/>
              <a:defRPr sz="1200"/>
            </a:lvl2pPr>
            <a:lvl3pPr marL="914131" indent="0">
              <a:buNone/>
              <a:defRPr sz="1000"/>
            </a:lvl3pPr>
            <a:lvl4pPr marL="1371198" indent="0">
              <a:buNone/>
              <a:defRPr sz="800"/>
            </a:lvl4pPr>
            <a:lvl5pPr marL="1828263" indent="0">
              <a:buNone/>
              <a:defRPr sz="800"/>
            </a:lvl5pPr>
            <a:lvl6pPr marL="2285329" indent="0">
              <a:buNone/>
              <a:defRPr sz="800"/>
            </a:lvl6pPr>
            <a:lvl7pPr marL="2742395" indent="0">
              <a:buNone/>
              <a:defRPr sz="800"/>
            </a:lvl7pPr>
            <a:lvl8pPr marL="3199459" indent="0">
              <a:buNone/>
              <a:defRPr sz="800"/>
            </a:lvl8pPr>
            <a:lvl9pPr marL="36565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1B7A-F75D-4894-A74A-2E98A314B7A3}" type="datetimeFigureOut">
              <a:rPr lang="ru-RU" smtClean="0"/>
              <a:pPr>
                <a:defRPr/>
              </a:pPr>
              <a:t>18.10.2021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CE2-526D-46D2-91A4-42E9F032B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503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8F59B-0A77-4AE9-9D0C-7C34F6416011}" type="datetimeFigureOut">
              <a:rPr lang="ru-RU" smtClean="0"/>
              <a:pPr>
                <a:defRPr/>
              </a:pPr>
              <a:t>18.10.2021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503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503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9F300-0F76-4DEA-A800-296E4F0E49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3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6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250" indent="-3422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68" indent="-2854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4" indent="-2272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69" indent="-2272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03" indent="-2272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62" indent="-228533" algn="l" defTabSz="914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27" indent="-228533" algn="l" defTabSz="914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93" indent="-228533" algn="l" defTabSz="914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59" indent="-228533" algn="l" defTabSz="914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6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1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8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3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9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5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9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26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9359" y="642938"/>
            <a:ext cx="8279423" cy="10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395654" y="1370410"/>
            <a:ext cx="8639908" cy="523192"/>
          </a:xfrm>
          <a:prstGeom prst="rect">
            <a:avLst/>
          </a:prstGeom>
          <a:noFill/>
          <a:ln>
            <a:noFill/>
          </a:ln>
          <a:extLst/>
        </p:spPr>
        <p:txBody>
          <a:bodyPr lIns="91413" tIns="45706" rIns="91413" bIns="4570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055" name="Picture 12" descr="gerb_Ufa-600x748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1" y="285750"/>
            <a:ext cx="6477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84075" y="1693628"/>
            <a:ext cx="8096739" cy="1666011"/>
          </a:xfrm>
          <a:prstGeom prst="rect">
            <a:avLst/>
          </a:prstGeom>
        </p:spPr>
        <p:txBody>
          <a:bodyPr lIns="77919" tIns="38960" rIns="77919" bIns="38960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планировки и проект межевания территории квартала, ограниченного улицами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Цюрупы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Достоевского, Пархоменко и Кирова в Кировском районе городского округа 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город Уфа Республики Башкортостан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8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39" y="4122540"/>
            <a:ext cx="3394311" cy="389650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</a:rPr>
              <a:t>ЗАКАЗЧИК: </a:t>
            </a:r>
            <a:r>
              <a:rPr lang="ru-RU" sz="1100" dirty="0" err="1" smtClean="0">
                <a:solidFill>
                  <a:schemeClr val="tx2"/>
                </a:solidFill>
              </a:rPr>
              <a:t>Коротаев</a:t>
            </a:r>
            <a:r>
              <a:rPr lang="ru-RU" sz="1100" dirty="0" smtClean="0">
                <a:solidFill>
                  <a:schemeClr val="tx2"/>
                </a:solidFill>
              </a:rPr>
              <a:t> Д.В. </a:t>
            </a:r>
          </a:p>
          <a:p>
            <a:r>
              <a:rPr lang="ru-RU" sz="1100" dirty="0" smtClean="0">
                <a:solidFill>
                  <a:srgbClr val="254367"/>
                </a:solidFill>
              </a:rPr>
              <a:t>ИСПОЛНИТЕЛЬ: МУП «АПБ» Г.УФЫ</a:t>
            </a:r>
            <a:endParaRPr lang="ru-RU" sz="1100" dirty="0">
              <a:solidFill>
                <a:srgbClr val="25436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71236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по проекту планировки (начало)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22042" y="365357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4544" y="485030"/>
          <a:ext cx="8110328" cy="4504830"/>
        </p:xfrm>
        <a:graphic>
          <a:graphicData uri="http://schemas.openxmlformats.org/drawingml/2006/table">
            <a:tbl>
              <a:tblPr/>
              <a:tblGrid>
                <a:gridCol w="349856"/>
                <a:gridCol w="2083242"/>
                <a:gridCol w="604299"/>
                <a:gridCol w="683812"/>
                <a:gridCol w="620202"/>
                <a:gridCol w="970059"/>
                <a:gridCol w="779228"/>
                <a:gridCol w="644055"/>
                <a:gridCol w="540689"/>
                <a:gridCol w="834886"/>
              </a:tblGrid>
              <a:tr h="96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№,  литер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Наименование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Этажность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Кол-во зданий, </a:t>
                      </a:r>
                      <a:r>
                        <a:rPr lang="ru-RU" sz="600" b="1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шт.</a:t>
                      </a:r>
                      <a:endParaRPr lang="ru-RU" sz="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Площадь застройки, м2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Общая нормируемая площадь, м2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Строительный объем, м3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Население, чел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Год постройки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Примечание 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1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Жилой дом  со встроенно-пристроенными помещениями,  </a:t>
                      </a:r>
                      <a:r>
                        <a:rPr lang="ru-RU" sz="600" b="0" i="0" u="none" strike="noStrike" dirty="0" err="1">
                          <a:solidFill>
                            <a:schemeClr val="tx2"/>
                          </a:solidFill>
                          <a:latin typeface="Arial"/>
                        </a:rPr>
                        <a:t>ул.Цюрупы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, 84, в т.ч.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2624,66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13293,7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58007,34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524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1969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поликлиника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1580,0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травмпункт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500,0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аптека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1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Жилой дом  со встроенно-пристроенными помещениями,  ул.Цюрупы, 82, в т.ч.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1381,68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4168,8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23787,36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173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1970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магазин продовольственный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400,0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туристическая компания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Федеральное управление казначейства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350,0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1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Жилой дом со встроенными помещениями, ул.Достоевского 102, в т.ч.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1112,11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3800,4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16681,65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188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1969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туристическая компания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центр детского развития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офисные помещения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стоматология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Жилой дом, ул.Достоевского,102/1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931,65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3368,4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13974,75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157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1967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Трансформаторный пункт 737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58,47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52,6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175,41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Жилой дом, ул.Достоевского,102/2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932,6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3346,6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13989,0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157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1967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Хоз.блок дет. сада 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137,75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123,9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413,25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Детский сад, ул. Кирова, 37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1067,7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1494,78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6406,2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Реконструируемое здание детского сада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1155,46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2773,1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13865,52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реконструируемый (первая очередь строительства)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Хозяйственный блок 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47,92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47,92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143,76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проектируемый (первая очередь строительства)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Жилой дом, ул.Достоевского, 102/3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922,58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3330,5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13838,7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163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1968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1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 Жилой дом со встроенно-пристроенными помещениями,   ул.Кирова,39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1296,52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4260,9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23239,65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178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1973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магазин продовольственный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400,0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центр детского развития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магазин непродовольственный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150,0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салон красоты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19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2685" marR="2685" marT="268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  Жилой дом, ул.Достоевского,106 со встроенными помещениями, в т.ч.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5,6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1646,94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5828,8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24167,1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253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1970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сервисный центр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салон красоты (2)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80,0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медцентр (2)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80,0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наркологический диспансер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500,0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общественная организация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450,0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магазин непродовольственный (2)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80,0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ателье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юридическое агенство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40,0</a:t>
                      </a:r>
                    </a:p>
                  </a:txBody>
                  <a:tcPr marL="2685" marR="2685" marT="268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Жилой дом, ул.Достоевского, 106/1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938,7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3382,2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14080,5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Подземный гараж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1059,48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1059,48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3178,5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79187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по проекту планировки (окончание)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97773" y="4682729"/>
            <a:ext cx="433041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2043" y="364722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64545" y="496334"/>
          <a:ext cx="8110327" cy="3602352"/>
        </p:xfrm>
        <a:graphic>
          <a:graphicData uri="http://schemas.openxmlformats.org/drawingml/2006/table">
            <a:tbl>
              <a:tblPr/>
              <a:tblGrid>
                <a:gridCol w="349855"/>
                <a:gridCol w="2091193"/>
                <a:gridCol w="596348"/>
                <a:gridCol w="675861"/>
                <a:gridCol w="636104"/>
                <a:gridCol w="970059"/>
                <a:gridCol w="771277"/>
                <a:gridCol w="652007"/>
                <a:gridCol w="540688"/>
                <a:gridCol w="826935"/>
              </a:tblGrid>
              <a:tr h="95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№,  литер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Наименование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Этажность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Кол-во зданий, </a:t>
                      </a:r>
                      <a:r>
                        <a:rPr lang="ru-RU" sz="600" b="1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шт.</a:t>
                      </a:r>
                      <a:endParaRPr lang="ru-RU" sz="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Площадь застройки, м2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Общая нормируемая площадь, м2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Строительный объем, м3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Население, чел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Год постройки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Примечание 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Жилой дом, ул.Кирова, 41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1102,78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3467,7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16541,7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174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1977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7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Жилой дом со встроенными помещениями, ул.Кирова, 43/1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936,02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3382,2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14040,3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1967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офисные помещения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40,0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Строящийся жилой дом литер 18 со встроенно-пристроенными помещениями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1128,4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7106,4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33850,0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237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строящийся, завершение строительства (первая очередь строительства)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baseline="0" dirty="0" smtClean="0">
                          <a:solidFill>
                            <a:schemeClr val="tx2"/>
                          </a:solidFill>
                          <a:latin typeface="Arial"/>
                        </a:rPr>
                        <a:t>     1</a:t>
                      </a:r>
                      <a:r>
                        <a:rPr lang="ru-RU" sz="6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8.1</a:t>
                      </a:r>
                      <a:endParaRPr lang="ru-RU" sz="6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помещения для занятий спортом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1340,8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4100,0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13410,0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 Жилой дом со встроенно-пристроенными помещениями,  ул.Кирова, 43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1703,12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2105,6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24487,59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1969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центр детского развития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700,0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Жилой дом со встроенными помещениями, ул.Пархоменко, 73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920,21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3382,2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13803,15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155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1969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салон красоты (3)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120,0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стоматология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40,0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Трансформаторный пункт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32,67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29,4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98,01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7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Жилой дом со встроенными помещениями, ул. Пархоменко, 71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636,36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2580,8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9545,4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1969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офисные помещения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40,0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Жилой дом со встроенными помещениями, ул. Пархоменко, 69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634,75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2614,5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9521,25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138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1969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салон красоты (2)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80,0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магазин непродовольственный (2)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80,0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Административное здание (Башинформсвязь), ул. Кирова, 45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1025,93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2872,6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12311,16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Проектируемый подземный паркинг 54м/места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1090,8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981,7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4363,2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проектируемый (вторая очередь строительства)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Гараж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153,0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140,0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612,0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существующий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Проектируемый подземный паркинг 120м/мест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2350,0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2115,0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9400,0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проектируемый (вторая очередь строительства)</a:t>
                      </a:r>
                    </a:p>
                  </a:txBody>
                  <a:tcPr marL="1508" marR="1508" marT="150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Всего существующая застройка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23724,9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85382,5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360160,0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3039,0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Всего реконструируемая  застройка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1155,46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2773,1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13865,52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Всего проектируемая застройка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3488,7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3144,6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13907,0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ИТОГО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28369,1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91300,2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387932,5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3039,0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508" marR="1508" marT="150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D:\ГАП\Цюрупы_Достоевского\ПУБЛИЧКА\2 вариант на публичку\растры\транспорт_16х9.bmp"/>
          <p:cNvPicPr>
            <a:picLocks noChangeAspect="1" noChangeArrowheads="1"/>
          </p:cNvPicPr>
          <p:nvPr/>
        </p:nvPicPr>
        <p:blipFill>
          <a:blip r:embed="rId2" cstate="screen"/>
          <a:srcRect l="1124" t="7234" r="43315" b="23132"/>
          <a:stretch>
            <a:fillRect/>
          </a:stretch>
        </p:blipFill>
        <p:spPr bwMode="auto">
          <a:xfrm>
            <a:off x="445274" y="683807"/>
            <a:ext cx="5521030" cy="3758963"/>
          </a:xfrm>
          <a:prstGeom prst="rect">
            <a:avLst/>
          </a:prstGeom>
          <a:noFill/>
        </p:spPr>
      </p:pic>
      <p:pic>
        <p:nvPicPr>
          <p:cNvPr id="9" name="Рисунок 8" descr="транспорт 16.9 условники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939624" y="804672"/>
            <a:ext cx="2777200" cy="4026547"/>
          </a:xfrm>
          <a:prstGeom prst="rect">
            <a:avLst/>
          </a:prstGeom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8393" y="594797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88901"/>
            <a:ext cx="8440615" cy="5729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организации улично-дорожной сети и схема движения транспорта и пешеходов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40949" y="711841"/>
            <a:ext cx="465505" cy="49829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16200000">
            <a:off x="1946858" y="3684990"/>
            <a:ext cx="1831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Х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ГАП\Цюрупы_Достоевского\ПУБЛИЧКА\2 вариант на публичку\растры\обслуживание 16Х9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6346" y="412507"/>
            <a:ext cx="4980657" cy="4579920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11510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126893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обслуживания населения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обслуживание 16.9 условник  3.bmp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558045" y="512062"/>
            <a:ext cx="3025989" cy="4440328"/>
          </a:xfrm>
          <a:prstGeom prst="rect">
            <a:avLst/>
          </a:prstGeom>
        </p:spPr>
      </p:pic>
      <p:pic>
        <p:nvPicPr>
          <p:cNvPr id="18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9336" y="505107"/>
            <a:ext cx="465505" cy="498290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2655418" y="775411"/>
            <a:ext cx="2684678" cy="2706624"/>
          </a:xfrm>
          <a:prstGeom prst="line">
            <a:avLst/>
          </a:prstGeom>
          <a:ln w="9525">
            <a:solidFill>
              <a:srgbClr val="FA4C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5127955" y="490118"/>
            <a:ext cx="438912" cy="387706"/>
          </a:xfrm>
          <a:custGeom>
            <a:avLst/>
            <a:gdLst>
              <a:gd name="connsiteX0" fmla="*/ 0 w 701675"/>
              <a:gd name="connsiteY0" fmla="*/ 0 h 596900"/>
              <a:gd name="connsiteX1" fmla="*/ 390525 w 701675"/>
              <a:gd name="connsiteY1" fmla="*/ 301625 h 596900"/>
              <a:gd name="connsiteX2" fmla="*/ 701675 w 701675"/>
              <a:gd name="connsiteY2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675" h="596900">
                <a:moveTo>
                  <a:pt x="0" y="0"/>
                </a:moveTo>
                <a:cubicBezTo>
                  <a:pt x="136789" y="101071"/>
                  <a:pt x="273579" y="202142"/>
                  <a:pt x="390525" y="301625"/>
                </a:cubicBezTo>
                <a:cubicBezTo>
                  <a:pt x="507471" y="401108"/>
                  <a:pt x="645054" y="543983"/>
                  <a:pt x="701675" y="596900"/>
                </a:cubicBezTo>
              </a:path>
            </a:pathLst>
          </a:custGeom>
          <a:ln w="9525">
            <a:solidFill>
              <a:srgbClr val="FA4C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28610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17606" y="126893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6650" y="684662"/>
          <a:ext cx="6114553" cy="3499633"/>
        </p:xfrm>
        <a:graphic>
          <a:graphicData uri="http://schemas.openxmlformats.org/drawingml/2006/table">
            <a:tbl>
              <a:tblPr/>
              <a:tblGrid>
                <a:gridCol w="662800"/>
                <a:gridCol w="3790281"/>
                <a:gridCol w="1661472"/>
              </a:tblGrid>
              <a:tr h="135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№ </a:t>
                      </a:r>
                      <a:r>
                        <a:rPr lang="ru-RU" sz="600" b="1" i="0" u="none" strike="noStrike" dirty="0" err="1">
                          <a:solidFill>
                            <a:schemeClr val="tx2"/>
                          </a:solidFill>
                          <a:latin typeface="Arial"/>
                        </a:rPr>
                        <a:t>п</a:t>
                      </a:r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/</a:t>
                      </a:r>
                      <a:r>
                        <a:rPr lang="ru-RU" sz="600" b="1" i="0" u="none" strike="noStrike" dirty="0" err="1">
                          <a:solidFill>
                            <a:schemeClr val="tx2"/>
                          </a:solidFill>
                          <a:latin typeface="Arial"/>
                        </a:rPr>
                        <a:t>п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lang="ru-RU" sz="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Наименование 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lang="ru-RU" sz="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Расчетный показатель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lang="ru-RU" sz="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1.Территория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lang="ru-RU" sz="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1.1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Территория в границах проекта (по заданию)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15,1 га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Территория в красных линиях, из них в т.ч.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10,07 га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- зелёные насаждения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2,24 га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- проезды, тротуары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3,95 га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- площадки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1,05 га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- застройка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2,83 га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1.3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Площадь застройки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2,83 га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1.4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Коэффициент застройки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Коэффициент плотности застройки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2,6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2.Население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lang="ru-RU" sz="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5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2.1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Численность населения, всего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3039 чел.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в т.ч. в строящемся жилом доме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237 чел.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Плотность населения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300 чел/га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3.Жилищное строительство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lang="ru-RU" sz="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57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3.1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Общая площадь квартир в жилых домах (всего)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69419,7</a:t>
                      </a:r>
                      <a:r>
                        <a:rPr lang="ru-RU" sz="600" b="0" i="0" u="none" strike="noStrike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кв.м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в т.ч. в существующих жилых домах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62313,3</a:t>
                      </a:r>
                      <a:r>
                        <a:rPr lang="ru-RU" sz="600" b="0" i="0" u="none" strike="noStrike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кв.м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в т.ч. в строящемся  жилом доме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7106,4 кв.м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3.2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Площадь помещений объектов обслуживания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13116,1 м2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в т.ч. отдельно стоящих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2773,1 м2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3.3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Средняя этажность застройки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7 эт.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4. Социальная инфраструктура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lang="ru-RU" sz="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4.1 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Детский сад (вместимость до/после реконструкции)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270/340 мест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5.Транспортная инфраструктура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lang="ru-RU" sz="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57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5.1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Протяжённость улично-дорожной сети, из них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1,83 км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- магистральная улица общегородского значения регулируемого движения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0,38 км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- магистральные улицы районного значения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0,38 км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- улицы местного значения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1,07 км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5.2</a:t>
                      </a:r>
                    </a:p>
                  </a:txBody>
                  <a:tcPr marL="7225" marR="7225" marT="72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Гаражи, автомобильные автостоянки, в т.ч.: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343 м/м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- подземные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209 м/м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- наземные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10м/м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- наземные гостевые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124 м/</a:t>
                      </a:r>
                      <a:r>
                        <a:rPr lang="ru-RU" sz="600" b="0" i="0" u="none" strike="noStrike" dirty="0" err="1">
                          <a:solidFill>
                            <a:schemeClr val="tx2"/>
                          </a:solidFill>
                          <a:latin typeface="Arial"/>
                        </a:rPr>
                        <a:t>м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7225" marR="7225" marT="72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ГАП\Цюрупы_Достоевского\ПУБЛИЧКА\2 вариант на публичку\растры\разбивочный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2067" y="661254"/>
            <a:ext cx="5558632" cy="3688951"/>
          </a:xfrm>
          <a:prstGeom prst="rect">
            <a:avLst/>
          </a:prstGeom>
          <a:noFill/>
        </p:spPr>
      </p:pic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07020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95299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разбивочный пм ЦЕЛЫЙ.bmp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64543" y="525475"/>
            <a:ext cx="1638604" cy="2040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1954173" y="3684990"/>
            <a:ext cx="1831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21417" y="704526"/>
            <a:ext cx="465505" cy="498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375506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87474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4473" y="570382"/>
          <a:ext cx="7944310" cy="3951000"/>
        </p:xfrm>
        <a:graphic>
          <a:graphicData uri="http://schemas.openxmlformats.org/drawingml/2006/table">
            <a:tbl>
              <a:tblPr/>
              <a:tblGrid>
                <a:gridCol w="475489"/>
                <a:gridCol w="504749"/>
                <a:gridCol w="4052662"/>
                <a:gridCol w="1766828"/>
                <a:gridCol w="1144582"/>
              </a:tblGrid>
              <a:tr h="173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Номер на плане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Площадь, кв.м.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Назначение участка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Вид разрешенного использования ЗУ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Примечание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П-01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8927,48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Для многоэтажного жилого дома со встроенно-пристроенными помещениями,  </a:t>
                      </a:r>
                      <a:r>
                        <a:rPr lang="ru-RU" sz="600" b="0" i="0" u="none" strike="noStrike" dirty="0" err="1">
                          <a:solidFill>
                            <a:schemeClr val="tx2"/>
                          </a:solidFill>
                          <a:latin typeface="Arial"/>
                        </a:rPr>
                        <a:t>ул.Цюрупы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, 84 (литер 1)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Многоэтажная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измененный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П-02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1288,77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Под подземный паркинг        (литер 25)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Хранение автотранспорта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П-03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4443,52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многоэтажного жилого дома со встроенно-пристроенными помещениями,  ул.Цюрупы, 82 (литер 2)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Многоэтажная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измененный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П-04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4071,55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жилого дома средней этажности со встроенными помещениями, ул.Достоевского 102 (литер 3)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Среднеэтажная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П-05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4262,95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жилого дома средней этажности со встроенными помещениями, ул.Достоевского 102/1       (литер 4)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Среднеэтажная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П-06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Под ТП (литер 5)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Предоставление коммунальных услуг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сохраняемый 02:55:010103:12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П-07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4197,76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Для жилого дома средней этажности со встроенными помещениями, ул.Достоевского 102/2       (литер 6)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Среднеэтажная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П-08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6667,9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Для размещения детского сада (литер 8)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Дошкольное, начальное и среднее общее образования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измененный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П-09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297,86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Размещение элементов озеленения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Благоустройство территории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П-10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10325,09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размещения детского сада (литер 9)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Дошкольное, начальное и среднее общее образования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П-11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3407,2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жилого дома средней этажности, ул.Достоевского 102/3 (литер 11)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Среднеэтажная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П-12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4290,94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многоэтажного жилого дома со встроенно-пристроенными помещениями,  ул.Кирова 39 (литер 12)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Многоэтажная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П-13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6309,04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жилого дома средней этажности со встроенными помещениями, ул.Достоевского 106        (литер 13)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Среднеэтажная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П-14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5843,5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размещения административного здания (литер 24)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Деловое управление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измененный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П-15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3376,36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жилого дома средней этажности, ул.Достоевского 106/1       (литер 14)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Среднеэтажная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П-16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2752,01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жилого дома средней этажности со встроенными помещениями, ул.Пархоменко, 69     (литер 23)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Среднеэтажная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П-17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1242,49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Под подземный паркинг     (литер 15)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Хранение автотранспорта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П-18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4289,71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жилого дома средней этажности, ул.Кирова,43/1      (литер 17)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Среднеэтажная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П-19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30,85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размещения мусоросборных контейнеров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Обслуживание жилой застройки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П-20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3804,98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жилого дома средней этажности, ул.Кирова, 41      (литер 16)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Среднеэтажная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П-21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1138,32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Размещение элементов озеленения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Благоустройство территории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П-22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1071,43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Размещение элементов благоустройства (детская площадка, спортивная площадка, площадка для отдыха)  для литеров 2,16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Обслуживание жилой застройки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П-23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2595,71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Под подземный паркинг     (литер 27)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Хранение автотранспорта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П-24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3282,43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Для жилого дома средней этажности со встроенными помещениями, ул.Пархоменко, 73     (литер 20)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Среднеэтажная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П-25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61,06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Под ТП (литер 21)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Предоставление коммунальных услуг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измененный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П-26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63,55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Для размещения </a:t>
                      </a:r>
                      <a:r>
                        <a:rPr lang="ru-RU" sz="600" b="0" i="0" u="none" strike="noStrike" dirty="0" err="1">
                          <a:solidFill>
                            <a:schemeClr val="tx2"/>
                          </a:solidFill>
                          <a:latin typeface="Arial"/>
                        </a:rPr>
                        <a:t>мусоросборных</a:t>
                      </a:r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контейнеров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Обслуживание жилой застройки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П-27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6450,87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Для многоэтажного жилого дома (литер 18,18.1)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Многоэтажная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П-28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3450,35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Для многоэтажного жилого дома со встроенно-пристроенными помещениями,  ул.Кирова 43 (литер 19)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Многоэтажная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П-29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2701,44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Для жилого дома средней этажности со встроенными помещениями, ул.Пархоменко, 71     (литер 22)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Среднеэтажная жилая застройка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П-30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10161,82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Участок для размещения линейных объектов инженерно-транспортной инфраструктуры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Улично-дорожная сеть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П-31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729,17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Участок для размещения линейных объектов инженерно-транспортной инфраструктуры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Улично-дорожная сеть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П-32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6440,83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Участок для размещения линейных объектов инженерно-транспортной инфраструктуры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Улично-дорожная сеть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П-33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1092,79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Участок для размещения линейных объектов инженерно-транспортной инфраструктуры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Улично-дорожная сеть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П-34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16510,04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Участок для размещения линейных объектов инженерно-транспортной инфраструктуры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Улично-дорожная сеть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П-35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2250,58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Участок для размещения линейных объектов инженерно-транспортной инфраструктуры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Улично-дорожная сеть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П-36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11879,68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Участок для размещения линейных объектов инженерно-транспортной инфраструктуры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Улично-дорожная сеть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П-37</a:t>
                      </a:r>
                    </a:p>
                  </a:txBody>
                  <a:tcPr marL="2838" marR="2838" marT="283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1261,12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Участок для размещения линейных объектов инженерно-транспортной инфраструктуры</a:t>
                      </a: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Улично-дорожная сеть</a:t>
                      </a:r>
                      <a:endParaRPr lang="ru-RU" sz="6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образуемый </a:t>
                      </a:r>
                      <a:endParaRPr lang="ru-RU" sz="6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2838" marR="2838" marT="2838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:\ГАП\Цюрупы_Достоевского\ПУБЛИЧКА\2 вариант на публичку\растры\сервитуты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4899" y="563270"/>
            <a:ext cx="6240183" cy="4128719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31637" y="447514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17606" y="88710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публичных сервитутов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737359" y="4682729"/>
            <a:ext cx="406641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00910" y="655585"/>
            <a:ext cx="566152" cy="6060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rot="16200000">
            <a:off x="2386335" y="4098981"/>
            <a:ext cx="171347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8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</a:t>
            </a:r>
            <a:endParaRPr lang="ru-RU" sz="8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сервитуты пм ЦЕЛЫЙ.bmp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920807" y="555956"/>
            <a:ext cx="1667237" cy="2596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D:\ГАП\Цюрупы_Достоевского\ПУБЛИЧКА\2 вариант на публичку\растры\изъятие_16х9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1752" y="548640"/>
            <a:ext cx="6548158" cy="4159768"/>
          </a:xfrm>
          <a:prstGeom prst="rect">
            <a:avLst/>
          </a:prstGeom>
          <a:noFill/>
        </p:spPr>
      </p:pic>
      <p:pic>
        <p:nvPicPr>
          <p:cNvPr id="16" name="Рисунок 15" descr="изъятие 16.9 условники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94345" y="600503"/>
            <a:ext cx="1678806" cy="2872852"/>
          </a:xfrm>
          <a:prstGeom prst="rect">
            <a:avLst/>
          </a:prstGeom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31637" y="447514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17606" y="126893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737359" y="4682729"/>
            <a:ext cx="406641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8287" y="545660"/>
            <a:ext cx="566152" cy="6060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16200000">
            <a:off x="2396266" y="4090032"/>
            <a:ext cx="1757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Худ</a:t>
            </a: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10308" y="436946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13" y="131747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48335" y="638772"/>
          <a:ext cx="5640018" cy="2534963"/>
        </p:xfrm>
        <a:graphic>
          <a:graphicData uri="http://schemas.openxmlformats.org/drawingml/2006/table">
            <a:tbl>
              <a:tblPr/>
              <a:tblGrid>
                <a:gridCol w="633112"/>
                <a:gridCol w="4068580"/>
                <a:gridCol w="938326"/>
              </a:tblGrid>
              <a:tr h="17511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Номер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42">
                <a:tc rowSpan="8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в границах проекта межевания (по постановлению),  всего, в т.ч.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15,1</a:t>
                      </a:r>
                      <a:r>
                        <a:rPr lang="en-US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в границах красных линий (территория квартала), из них: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10,07</a:t>
                      </a:r>
                      <a:r>
                        <a:rPr lang="en-US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796925" algn="l"/>
                        </a:tabLs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территория жилой застройки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7,11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796925" algn="l"/>
                        </a:tabLs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территория детских садов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796925" algn="l"/>
                        </a:tabLs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территория подземных автостоянок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0,51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796925" algn="l"/>
                        </a:tabLs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территория общего пользования для размещения благоустройства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0,14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796925" algn="l"/>
                        </a:tabLs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территория общественного здания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0,58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796925" algn="l"/>
                        </a:tabLs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территории коммунальных объектов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89">
                <a:tc rowSpan="9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земельных участков, всего,</a:t>
                      </a:r>
                      <a:r>
                        <a:rPr lang="ru-RU" sz="600" baseline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них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6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 земельные участки под жилищное строительство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шт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 земельные участки объектов транспорта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ru-RU" sz="6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 земельные участки общего пользования для благоустройства территории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шт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земельные участки для размещения общественной застройки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шт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участки для предоставления коммунальных услуг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шт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участки для обслуживания жилой застройки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ru-RU" sz="6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участки улично-дорожной сети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шт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участки объектов образования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шт</a:t>
                      </a:r>
                      <a:endParaRPr lang="ru-RU" sz="6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1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территории улично-дорожной сети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5,03</a:t>
                      </a: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участков изъятия для муниципальных или государственных нужд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2,37</a:t>
                      </a: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участков резервирования для муниципальных или государственных нужд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2,65</a:t>
                      </a: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участков перераспределения по кварталу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9,34</a:t>
                      </a: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участков присоединения неразграниченных земель государственной собственности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0,71</a:t>
                      </a: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8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60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зоны действия предполагаемого к установлению публичного сервитута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4,02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га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59" marR="44659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17605" y="375032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17606" y="107140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Краткая пояснительная записка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8347" y="4689873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139" y="478457"/>
            <a:ext cx="415490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625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625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62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endParaRPr lang="ru-RU" sz="625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625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625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918" y="463549"/>
            <a:ext cx="41601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планировки и проект межевания территории квартала, ограниченного улицами </a:t>
            </a:r>
            <a:r>
              <a:rPr lang="ru-RU" sz="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Цюрупы</a:t>
            </a:r>
            <a:r>
              <a:rPr lang="ru-RU" sz="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Достоевского, Пархоменко и Кирова в Кировском районе городского округа город Уфа Республики Башкортостан, разработаны МУП «АПБ» г. Уфы по заказу </a:t>
            </a:r>
            <a:r>
              <a:rPr lang="ru-RU" sz="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Коротаева</a:t>
            </a:r>
            <a:r>
              <a:rPr lang="ru-RU" sz="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Д.В. (№01-01-09107 от 17.04.2020г.) с целью обеспечения устойчивого развития территории, выделения элементов планировочной структуры (кварталов, микрорайонов, иных элементов), установления границ земельных участков, на которых расположены объекты капитального строительства и границ земельных участков, предназначенных для строительства и размещения проектируемых объектов.</a:t>
            </a:r>
            <a:endParaRPr lang="ru-RU" sz="600" b="1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6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ПЛАНИРОВКИ</a:t>
            </a:r>
            <a:endParaRPr lang="ru-RU" sz="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Площадь  территории  проекта планировки составляет 15,1 га. </a:t>
            </a:r>
          </a:p>
          <a:p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Площадь квартала – 10,07 га.</a:t>
            </a:r>
            <a:endParaRPr lang="ru-RU" sz="600" u="sng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6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Существующая застройка 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территории квартала сформирована застройка, состоящая преимущественно из многоэтажных жилых домов и застройки средней этажности. В жилых домах на первых этажах вдоль красных линий размещены предприятия соцкультбыта. Также в квартале находятся два детских сада вместимостью 120 мест (детский сад №245) и 270 мест (детский сад №170), подземный паркинг на 35 </a:t>
            </a:r>
            <a:r>
              <a:rPr lang="ru-RU" sz="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машиномест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административное здание «</a:t>
            </a:r>
            <a:r>
              <a:rPr lang="ru-RU" sz="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Башинформсвязь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 В центре квартала расположен недостроенный объект жилого строительства высотой 10 этажей со встроенно-пристроенными помещениями. </a:t>
            </a:r>
            <a:endParaRPr lang="ru-RU" sz="600" u="sng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6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Улично-дорожная сеть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настоящее время улично-дорожная сеть на территории проектирования сформирована. Всего на территории проектирования расположено  4 существующих остановочных пункта: по ул. Кирова, ул. </a:t>
            </a:r>
            <a:r>
              <a:rPr lang="ru-RU" sz="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Цюрупы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Общественный транспорт представлен автобусом.</a:t>
            </a:r>
          </a:p>
          <a:p>
            <a:pPr algn="just"/>
            <a:r>
              <a:rPr lang="ru-RU" sz="6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Территориальные зоны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Испрашиваемый участок попадает в нижеперечисленные зоны: 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Жилая зона </a:t>
            </a:r>
            <a:r>
              <a:rPr lang="ru-RU" sz="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Ж-3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для многоэтажной застройки многоквартирными жилыми домами высотой 9 и выше этажей, включая подземные.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Общественно-деловая зона </a:t>
            </a:r>
            <a:r>
              <a:rPr lang="ru-RU" sz="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ОД-2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для широкого спектра коммерческих и обслуживающих функций застройки, формирующей общественно-деловой центр городского округа, включающий объекты социального, культурного, спортивного назначений.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Коммерческо-производственная зона </a:t>
            </a:r>
            <a:r>
              <a:rPr lang="ru-RU" sz="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КП-3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для объектов, сочетающих коммерческие и производственные виды деятельности.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Зона </a:t>
            </a:r>
            <a:r>
              <a:rPr lang="ru-RU" sz="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СП-2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для организации санитарно-защитных зон.</a:t>
            </a:r>
          </a:p>
          <a:p>
            <a:pPr algn="just"/>
            <a:r>
              <a:rPr lang="ru-RU" sz="6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Объекты историко-культурного наследия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Согласно письма Управления по государственной охране объектов культурного наследия Республики Башкортостан №07-07/750 от 02.03.2021 на рассматриваемой территории объекты культурного наследия, включенные в Единый государственный реестр объектов культурного наследия народов Российской Федерации, отсутствуют.</a:t>
            </a:r>
          </a:p>
          <a:p>
            <a:pPr algn="just"/>
            <a:r>
              <a:rPr lang="ru-RU" sz="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Планировочная организация территории   </a:t>
            </a:r>
            <a:endParaRPr lang="ru-RU" sz="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планировки разработан с целью обоснования увеличения территории и реконструкции здания детского сада №170 (литер 9) за счёт сноса капитальных и некапитальных объектов застройки, увеличения проектной вместимости здания с 270 до 340 мест за счёт строительства нового здания детского сада высотой 3 этажа. Новое здание детского сада располагается на расстоянии 31,5м от красной линии по ул. Достоевского. Размещение новой жилой застройки  проектом  не предусмотрено. 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территории квартала запроектированы 2 двухуровневых паркинга (литеры 25,27)  общей вместимостью 174 </a:t>
            </a:r>
            <a:r>
              <a:rPr lang="ru-RU" sz="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машиноместа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Объект незавершённого строительства – 10-этажный жилой дом – проектом предлагается завершить, благоустроить прилегающую территорию, разместить нормативные по ширине проезды, необходимые площадки благоустройства. Во встроено-пристроенных помещениях объекта проектом предлагается размещение спортивных и гимнастических залов. </a:t>
            </a:r>
          </a:p>
          <a:p>
            <a:pPr algn="just"/>
            <a:endParaRPr lang="ru-RU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93012" y="453224"/>
            <a:ext cx="41136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8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33900" y="453224"/>
            <a:ext cx="419663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Проектом предлагается благоустройство территории существующих жилых домов, размещение площадок и парковок.</a:t>
            </a:r>
          </a:p>
          <a:p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Согласно письма от Управления по государственной охране объектов культурного наследия Республики Башкортостан №03-07/3102 от 05.08.2021 проектируемые работы (размещение паркинга (литер 25)) вблизи объекта культурного наследия регионального значения «Дом жилой Якушевых», расположенного на прилегающей территории, не искажают визуальное восприятие и не нарушают композиционно-видовые связи (панорамы) объекта культурного наследия.</a:t>
            </a:r>
            <a:endParaRPr lang="ru-RU" sz="600" u="sng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Красные линии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Красные линии в проекте приняты на основании действующих красных линий. Линии отступа от красных линий (линии застройки) предусмотрены с учетом существующей застройки.</a:t>
            </a:r>
          </a:p>
          <a:p>
            <a:pPr algn="just"/>
            <a:r>
              <a:rPr lang="ru-RU" sz="6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Застройка</a:t>
            </a:r>
            <a:r>
              <a:rPr lang="ru-RU" sz="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Площадь застройки на территории квартала – 2,83 га.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Площадь жилого фонда в квартале </a:t>
            </a:r>
            <a:r>
              <a:rPr lang="ru-RU" sz="600" dirty="0" smtClean="0">
                <a:solidFill>
                  <a:schemeClr val="tx2"/>
                </a:solidFill>
              </a:rPr>
              <a:t>69419,7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м2, в т.ч. площадь  строящегося жилого фонда – 7106,4м2. 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Численность населения – 3039 человек, в т.ч. в строящемся  жилом   доме – 237 человек. </a:t>
            </a:r>
          </a:p>
          <a:p>
            <a:pPr algn="just"/>
            <a:r>
              <a:rPr lang="ru-RU" sz="6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Очередность планируемого развития территории 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предполагает 2 очереди строительства: 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Первая очередь строительства – реконструируемый детский сад литер 9, строящийся  жилой  дом  литер 18,18.1.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Вторая очередь строительства – двухуровневые подземные паркинги  литер 25, 27.</a:t>
            </a:r>
          </a:p>
          <a:p>
            <a:pPr algn="just"/>
            <a:r>
              <a:rPr lang="ru-RU" sz="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Улично-дорожная сеть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Основное движение автотранспорта в границах проектирования предусмотрено по проезжей части с асфальтовым покрытием по ул. </a:t>
            </a:r>
            <a:r>
              <a:rPr lang="ru-RU" sz="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Цюрупы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Достоевского, Пархоменко и Кирова. Пересечения ул. </a:t>
            </a:r>
            <a:r>
              <a:rPr lang="ru-RU" sz="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Цюрупы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 ул. Кирова и ул. Достоевского, ул. Пархоменко с ул. Достоевского и ул. Кирова предусмотрены в виде перекрестка со светофорным регулированием. 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улицам Кирова и </a:t>
            </a:r>
            <a:r>
              <a:rPr lang="ru-RU" sz="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Цюрупы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организовано движение общественного транспорта (автобус). Существующие остановочные пункты расположены на ул. Кирова, ул. </a:t>
            </a:r>
            <a:r>
              <a:rPr lang="ru-RU" sz="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Цюрупы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 учётом радиуса обслуживания 500 метров.  Всего на территории проектирования расположено  4 существующих остановочных пункта. Размещение проектируемых остановочных пунктов проектом не предусматривается.</a:t>
            </a:r>
          </a:p>
          <a:p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ул. Кирова  вдоль красных линий запроектированы велодорожки.</a:t>
            </a:r>
          </a:p>
          <a:p>
            <a:pPr algn="ctr"/>
            <a:r>
              <a:rPr lang="ru-RU" sz="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МЕЖЕВАНИЯ</a:t>
            </a:r>
          </a:p>
          <a:p>
            <a:pPr algn="just"/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Площадь территории межевания в пределах границы проектирования составляет 15,1</a:t>
            </a:r>
            <a:r>
              <a:rPr lang="ru-RU" sz="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га, из них площадь межевания в пределах квартала составляет 10,07 га, на территории улично-дорожной сети – 5,03 га. Площадь проекта межевания совпадает с площадью проекта проектирования.</a:t>
            </a:r>
          </a:p>
          <a:p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территории проектирования сформировано 37 земельных участков. Из них 8 участков улично-дорожной сети, 29 участков на территории квартала в пределах красных линий.</a:t>
            </a:r>
          </a:p>
          <a:p>
            <a:r>
              <a:rPr lang="ru-RU" sz="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территории проекта 1 сохраняемый земельный участок, 31 образуемый земельный участок, 5 измененных земельных участков.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10308" y="436946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13" y="131747"/>
            <a:ext cx="8440615" cy="5729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Территориальные зоны (существующие)</a:t>
            </a:r>
          </a:p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тер зоны сущ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0692" y="577901"/>
            <a:ext cx="7744200" cy="4305896"/>
          </a:xfrm>
          <a:prstGeom prst="rect">
            <a:avLst/>
          </a:prstGeom>
        </p:spPr>
      </p:pic>
      <p:pic>
        <p:nvPicPr>
          <p:cNvPr id="10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06257" y="630320"/>
            <a:ext cx="537742" cy="575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10308" y="436946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13" y="131747"/>
            <a:ext cx="8440615" cy="5729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Территориальные зоны (предложение по изменению)</a:t>
            </a:r>
          </a:p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тер зоны проект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8988" y="512064"/>
            <a:ext cx="7653958" cy="4373161"/>
          </a:xfrm>
          <a:prstGeom prst="rect">
            <a:avLst/>
          </a:prstGeom>
        </p:spPr>
      </p:pic>
      <p:pic>
        <p:nvPicPr>
          <p:cNvPr id="10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06257" y="666896"/>
            <a:ext cx="537742" cy="575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43484" y="400816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748347" y="4689873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17606" y="103517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расположения элемента планировочной структуры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555526"/>
            <a:ext cx="432048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52211" y="573150"/>
            <a:ext cx="338615" cy="629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6258">
            <a:off x="580179" y="578940"/>
            <a:ext cx="596642" cy="637255"/>
          </a:xfrm>
          <a:prstGeom prst="rect">
            <a:avLst/>
          </a:prstGeom>
          <a:noFill/>
        </p:spPr>
      </p:pic>
      <p:pic>
        <p:nvPicPr>
          <p:cNvPr id="16" name="Рисунок 15" descr="схема расположения элемента копия.bmp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919938" y="580334"/>
            <a:ext cx="3458589" cy="4270985"/>
          </a:xfrm>
          <a:prstGeom prst="rect">
            <a:avLst/>
          </a:prstGeom>
        </p:spPr>
      </p:pic>
      <p:pic>
        <p:nvPicPr>
          <p:cNvPr id="13" name="Рисунок 12" descr="схема в структуре города.bmp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372066" y="594050"/>
            <a:ext cx="3385437" cy="430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 современка 16.9 гп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8150" y="889000"/>
            <a:ext cx="5257800" cy="3460750"/>
          </a:xfrm>
          <a:prstGeom prst="rect">
            <a:avLst/>
          </a:prstGeom>
        </p:spPr>
      </p:pic>
      <p:pic>
        <p:nvPicPr>
          <p:cNvPr id="10" name="Рисунок 9" descr="1 современка 16.9 условники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69193" y="664350"/>
            <a:ext cx="3012550" cy="4015600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613885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748347" y="4689873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5536" y="81886"/>
            <a:ext cx="8440615" cy="7268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современного использования. Схема границ территорий объектов культурного наследия.</a:t>
            </a:r>
          </a:p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endParaRPr lang="ru-RU" altLang="ru-RU" sz="1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8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87439" y="901537"/>
            <a:ext cx="566152" cy="60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389703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95299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 (начало)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1526" y="582220"/>
          <a:ext cx="8138023" cy="3356635"/>
        </p:xfrm>
        <a:graphic>
          <a:graphicData uri="http://schemas.openxmlformats.org/drawingml/2006/table">
            <a:tbl>
              <a:tblPr/>
              <a:tblGrid>
                <a:gridCol w="415188"/>
                <a:gridCol w="3176712"/>
                <a:gridCol w="336431"/>
                <a:gridCol w="534838"/>
                <a:gridCol w="741871"/>
                <a:gridCol w="836763"/>
                <a:gridCol w="707366"/>
                <a:gridCol w="526211"/>
                <a:gridCol w="862643"/>
              </a:tblGrid>
              <a:tr h="332180"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№,  литер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</a:t>
                      </a:r>
                      <a:r>
                        <a:rPr lang="ru-RU" sz="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 зданий, </a:t>
                      </a:r>
                      <a:r>
                        <a:rPr lang="ru-RU" sz="600" b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застройки, м2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нормируемая площадь, м2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Строительный объем, м3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Население, чел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Примечание 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1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 ул. Достоевского,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1112,11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3800,4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16681,65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188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</a:t>
                      </a:r>
                      <a:r>
                        <a:rPr lang="ru-RU" sz="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ул. Достоевского,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102/1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931,65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3368,4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13974,75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</a:t>
                      </a:r>
                      <a:r>
                        <a:rPr lang="ru-RU" sz="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ул. Достоевского,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102/2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932,6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3346,6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13989,00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 ул. Достоевского,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102/3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922,58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3330,5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13838,7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163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1968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06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 ул.  Достоевского,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1646,9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5828,8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24167,1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253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1970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 ул. Достоевского,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106/1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938,7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3382,2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14080,5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</a:t>
                      </a:r>
                      <a:r>
                        <a:rPr lang="ru-RU" sz="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ул. </a:t>
                      </a:r>
                      <a:r>
                        <a:rPr lang="ru-RU" sz="6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Цюрупы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 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2624,66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13293,7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58007,34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524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 встроенно-пристроенными помещениями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778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</a:t>
                      </a:r>
                      <a:r>
                        <a:rPr lang="ru-RU" sz="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ул. </a:t>
                      </a:r>
                      <a:r>
                        <a:rPr lang="ru-RU" sz="6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Цюрупы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1381,68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4168,8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23787,36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173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1970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 встроенно-пристроенными помещениями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356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</a:t>
                      </a:r>
                      <a:r>
                        <a:rPr lang="ru-RU" sz="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ул. Кирова,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1296,5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4260,9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23239,65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178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1973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640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2680,44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 встроенно-пристроенными помещениями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7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Жилой дом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ru-RU" sz="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ул. Кирова,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43/1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936,02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3382,2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14040,3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</a:t>
                      </a:r>
                      <a:r>
                        <a:rPr lang="ru-RU" sz="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ул. Кирова,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1102,78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3467,7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16541,7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174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1977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 ул. Кирова,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1703,1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2105,6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24487,59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 встроенно-пристроенными помещениями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700,00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7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</a:t>
                      </a:r>
                      <a:r>
                        <a:rPr lang="ru-RU" sz="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ул. Пархоменко,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634,75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2614,5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9521,25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</a:t>
                      </a:r>
                      <a:r>
                        <a:rPr lang="ru-RU" sz="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ул. Пархоменко,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636,36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2580,8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9545,4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Жилой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дом,</a:t>
                      </a:r>
                      <a:r>
                        <a:rPr lang="ru-RU" sz="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ул. Пархоменко,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920,21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3382,2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13803,15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155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Детский сад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ул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Кирова, 37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1067,7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1494,78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6406,2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Детский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сад, ул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Достоевского, 104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1069,1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748,37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9621,9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8358" marR="18358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7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Административное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здание,</a:t>
                      </a:r>
                      <a:r>
                        <a:rPr lang="ru-RU" sz="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Кирова, 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1025,93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2872,6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12311,16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Голубятня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6,66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5,99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13,32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1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Строящийся жилой дом  со встроенно-пристроенными помещениями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1128,4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7106,4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33850,0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237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долгострой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20.1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помещения для занятий спортом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1340,8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4100,0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13410,0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долгострой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46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141,1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126,9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158,85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т.ч.гараж для инвалида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182,04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163,8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546,12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389703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95299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 (окончание)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705089" y="4682729"/>
            <a:ext cx="425726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1525" y="575147"/>
          <a:ext cx="8138021" cy="2628900"/>
        </p:xfrm>
        <a:graphic>
          <a:graphicData uri="http://schemas.openxmlformats.org/drawingml/2006/table">
            <a:tbl>
              <a:tblPr/>
              <a:tblGrid>
                <a:gridCol w="417381"/>
                <a:gridCol w="3165894"/>
                <a:gridCol w="336430"/>
                <a:gridCol w="552091"/>
                <a:gridCol w="741871"/>
                <a:gridCol w="836763"/>
                <a:gridCol w="707366"/>
                <a:gridCol w="517585"/>
                <a:gridCol w="862640"/>
              </a:tblGrid>
              <a:tr h="296203"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№,  литер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</a:t>
                      </a:r>
                      <a:r>
                        <a:rPr lang="ru-RU" sz="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 зданий, </a:t>
                      </a:r>
                      <a:r>
                        <a:rPr lang="ru-RU" sz="600" b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застройки, м2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нормируемая площадь, м2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Строительный объем, м3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Население, чел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Примечание </a:t>
                      </a:r>
                      <a:endParaRPr lang="ru-RU" sz="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58" marR="1835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66,96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60,2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180,8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т.ч.гараж для инвалида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50,43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45,4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151,29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56,58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50,9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152,7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ТП 736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32,67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29,4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98,01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33,42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100,26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Бойлерная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192,08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172,8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576,24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136,61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122,9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409,83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Подземный гараж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1059,48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1059,48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3178,5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378,95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341,06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1136,85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87,01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78,3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234,9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Хоз.блок дет. сада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47,92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47,92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143,76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ТП 737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58,47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52,6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175,41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Хоз.блок</a:t>
                      </a: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дет. сада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137,75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123,9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413,25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17,18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15,4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51,54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Магазин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59,31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53,4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177,93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Магазин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30,83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27,7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92,49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</a:p>
                  </a:txBody>
                  <a:tcPr marL="19633" marR="1963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153,01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137,7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459,03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19633" marR="19633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Сооружение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40,07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36,06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108,2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долгострой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</a:p>
                  </a:txBody>
                  <a:tcPr marL="19633" marR="19633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 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17,6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15,8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47,5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</a:t>
                      </a:r>
                    </a:p>
                  </a:txBody>
                  <a:tcPr marL="19633" marR="19633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Голубятня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8,16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15,8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47,5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</a:p>
                  </a:txBody>
                  <a:tcPr marL="19633" marR="19633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Киоск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12,54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10,03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30,09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9633" marR="19633" marT="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особые условия ЦЕЛЫЙ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1688" y="502964"/>
            <a:ext cx="5825651" cy="3925348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36464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748347" y="4689873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0291" y="124358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с особыми условиями использования территории  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0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6810" y="552814"/>
            <a:ext cx="465505" cy="498290"/>
          </a:xfrm>
          <a:prstGeom prst="rect">
            <a:avLst/>
          </a:prstGeom>
          <a:noFill/>
        </p:spPr>
      </p:pic>
      <p:pic>
        <p:nvPicPr>
          <p:cNvPr id="18" name="Рисунок 17" descr="особые условия ЦЕЛЫЙ.bmp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791305" y="547800"/>
            <a:ext cx="1482820" cy="4458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2291973" y="4027503"/>
            <a:ext cx="183194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6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Худайберд</a:t>
            </a:r>
            <a:endParaRPr lang="ru-RU" sz="6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229825" y="3993730"/>
            <a:ext cx="1831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Худ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ГАП\Цюрупы_Достоевского\ПУБЛИЧКА\2 вариант на публичку\растры\кап.строй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289" y="703884"/>
            <a:ext cx="5865256" cy="3858684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435708" y="599253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95251"/>
            <a:ext cx="8440615" cy="5729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планируемого размещения объектов капитального строительства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7464"/>
            <a:ext cx="102259" cy="20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0603" tIns="25301" rIns="50603" bIns="25301" numCol="1" anchor="ctr" anchorCtr="0" compatLnSpc="1">
            <a:prstTxWarp prst="textNoShape">
              <a:avLst/>
            </a:prstTxWarp>
            <a:spAutoFit/>
          </a:bodyPr>
          <a:lstStyle/>
          <a:p>
            <a:pPr defTabSz="506029"/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ОКС, очередность ЦЕЛЫЙ.bmp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001301" y="703844"/>
            <a:ext cx="1440895" cy="426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АП\Цюрупы_Достоевского\ПУБЛИЧКА\2 вариант на публичку\растры\планировка 16Х9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5639" y="692268"/>
            <a:ext cx="5516095" cy="3657589"/>
          </a:xfrm>
          <a:prstGeom prst="rect">
            <a:avLst/>
          </a:prstGeom>
          <a:noFill/>
        </p:spPr>
      </p:pic>
      <p:pic>
        <p:nvPicPr>
          <p:cNvPr id="10" name="Рисунок 9" descr="планировка 16.9 условники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862450" y="531066"/>
            <a:ext cx="2852096" cy="4011673"/>
          </a:xfrm>
          <a:prstGeom prst="rect">
            <a:avLst/>
          </a:prstGeom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00460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124735"/>
            <a:ext cx="8440615" cy="326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7464"/>
            <a:ext cx="102259" cy="20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0603" tIns="25301" rIns="50603" bIns="25301" numCol="1" anchor="ctr" anchorCtr="0" compatLnSpc="1">
            <a:prstTxWarp prst="textNoShape">
              <a:avLst/>
            </a:prstTxWarp>
            <a:spAutoFit/>
          </a:bodyPr>
          <a:lstStyle/>
          <a:p>
            <a:pPr defTabSz="506029"/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D:\Documents\1.Революционная\АЛЬБОМ\Чертежи\Планировка 1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80706" y="695937"/>
            <a:ext cx="465505" cy="49829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16200000">
            <a:off x="1954531" y="3689890"/>
            <a:ext cx="1831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Худ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9A9490F-2A42-42D4-B538-3EA28795F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FFDA41-BF5C-4B24-BCF6-D808B37520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E30C84-86F5-4E37-ADCD-26843E24EBF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10975</TotalTime>
  <Words>3282</Words>
  <Application>Microsoft Office PowerPoint</Application>
  <PresentationFormat>Экран (16:9)</PresentationFormat>
  <Paragraphs>1270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Zased_W_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dulatova.eo</cp:lastModifiedBy>
  <cp:revision>1133</cp:revision>
  <cp:lastPrinted>2011-09-23T09:38:03Z</cp:lastPrinted>
  <dcterms:created xsi:type="dcterms:W3CDTF">2014-06-03T04:33:56Z</dcterms:created>
  <dcterms:modified xsi:type="dcterms:W3CDTF">2021-10-18T09:00:17Z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