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fif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notesSlides/notesSlide1.xml" ContentType="application/vnd.openxmlformats-officedocument.presentationml.notesSlide+xml"/>
  <Override PartName="/ppt/activeX/activeX3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ctiveX/activeX4.xml" ContentType="application/vnd.ms-office.activeX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charts/chart5.xml" ContentType="application/vnd.openxmlformats-officedocument.drawingml.chart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7.xml" ContentType="application/vnd.openxmlformats-officedocument.drawingml.chartshapes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8.xml" ContentType="application/vnd.openxmlformats-officedocument.drawingml.chartshapes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9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ctiveX/activeX5.xml" ContentType="application/vnd.ms-office.activeX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activeX/activeX6.xml" ContentType="application/vnd.ms-office.activeX+xml"/>
  <Override PartName="/ppt/notesSlides/notesSlide7.xml" ContentType="application/vnd.openxmlformats-officedocument.presentationml.notesSl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0.xml" ContentType="application/vnd.openxmlformats-officedocument.drawingml.chartshapes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1.xml" ContentType="application/vnd.openxmlformats-officedocument.drawingml.chartshapes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drawings/drawing12.xml" ContentType="application/vnd.openxmlformats-officedocument.drawingml.chartshapes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3.xml" ContentType="application/vnd.openxmlformats-officedocument.drawingml.chartshapes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4.xml" ContentType="application/vnd.openxmlformats-officedocument.drawingml.chartshapes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15.xml" ContentType="application/vnd.openxmlformats-officedocument.drawingml.chartshapes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16.xml" ContentType="application/vnd.openxmlformats-officedocument.drawingml.chartshapes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17.xml" ContentType="application/vnd.openxmlformats-officedocument.drawingml.chartshapes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drawings/drawing18.xml" ContentType="application/vnd.openxmlformats-officedocument.drawingml.chartshapes+xml"/>
  <Override PartName="/ppt/notesSlides/notesSlide8.xml" ContentType="application/vnd.openxmlformats-officedocument.presentationml.notesSlide+xml"/>
  <Override PartName="/ppt/activeX/activeX7.xml" ContentType="application/vnd.ms-office.activeX+xml"/>
  <Override PartName="/ppt/charts/chart31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32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33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drawings/drawing19.xml" ContentType="application/vnd.openxmlformats-officedocument.drawingml.chartshapes+xml"/>
  <Override PartName="/ppt/charts/chart34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5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6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7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drawings/drawing20.xml" ContentType="application/vnd.openxmlformats-officedocument.drawingml.chartshapes+xml"/>
  <Override PartName="/ppt/charts/chart38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9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21.xml" ContentType="application/vnd.openxmlformats-officedocument.drawingml.chartshapes+xml"/>
  <Override PartName="/ppt/charts/chart40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41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42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rts/chart43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drawings/drawing22.xml" ContentType="application/vnd.openxmlformats-officedocument.drawingml.chartshapes+xml"/>
  <Override PartName="/ppt/charts/chart44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drawings/drawing23.xml" ContentType="application/vnd.openxmlformats-officedocument.drawingml.chartshapes+xml"/>
  <Override PartName="/ppt/charts/chart45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drawings/drawing24.xml" ContentType="application/vnd.openxmlformats-officedocument.drawingml.chartshapes+xml"/>
  <Override PartName="/ppt/charts/chart46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drawings/drawing25.xml" ContentType="application/vnd.openxmlformats-officedocument.drawingml.chartshapes+xml"/>
  <Override PartName="/ppt/charts/chart47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drawings/drawing26.xml" ContentType="application/vnd.openxmlformats-officedocument.drawingml.chartshapes+xml"/>
  <Override PartName="/ppt/charts/chart48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9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50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handoutMasterIdLst>
    <p:handoutMasterId r:id="rId68"/>
  </p:handoutMasterIdLst>
  <p:sldIdLst>
    <p:sldId id="347" r:id="rId2"/>
    <p:sldId id="452" r:id="rId3"/>
    <p:sldId id="453" r:id="rId4"/>
    <p:sldId id="459" r:id="rId5"/>
    <p:sldId id="486" r:id="rId6"/>
    <p:sldId id="487" r:id="rId7"/>
    <p:sldId id="489" r:id="rId8"/>
    <p:sldId id="475" r:id="rId9"/>
    <p:sldId id="476" r:id="rId10"/>
    <p:sldId id="477" r:id="rId11"/>
    <p:sldId id="478" r:id="rId12"/>
    <p:sldId id="479" r:id="rId13"/>
    <p:sldId id="480" r:id="rId14"/>
    <p:sldId id="481" r:id="rId15"/>
    <p:sldId id="482" r:id="rId16"/>
    <p:sldId id="483" r:id="rId17"/>
    <p:sldId id="484" r:id="rId18"/>
    <p:sldId id="397" r:id="rId19"/>
    <p:sldId id="400" r:id="rId20"/>
    <p:sldId id="405" r:id="rId21"/>
    <p:sldId id="457" r:id="rId22"/>
    <p:sldId id="401" r:id="rId23"/>
    <p:sldId id="406" r:id="rId24"/>
    <p:sldId id="458" r:id="rId25"/>
    <p:sldId id="408" r:id="rId26"/>
    <p:sldId id="454" r:id="rId27"/>
    <p:sldId id="409" r:id="rId28"/>
    <p:sldId id="490" r:id="rId29"/>
    <p:sldId id="411" r:id="rId30"/>
    <p:sldId id="412" r:id="rId31"/>
    <p:sldId id="413" r:id="rId32"/>
    <p:sldId id="414" r:id="rId33"/>
    <p:sldId id="415" r:id="rId34"/>
    <p:sldId id="491" r:id="rId35"/>
    <p:sldId id="492" r:id="rId36"/>
    <p:sldId id="418" r:id="rId37"/>
    <p:sldId id="419" r:id="rId38"/>
    <p:sldId id="493" r:id="rId39"/>
    <p:sldId id="404" r:id="rId40"/>
    <p:sldId id="498" r:id="rId41"/>
    <p:sldId id="421" r:id="rId42"/>
    <p:sldId id="422" r:id="rId43"/>
    <p:sldId id="494" r:id="rId44"/>
    <p:sldId id="424" r:id="rId45"/>
    <p:sldId id="425" r:id="rId46"/>
    <p:sldId id="426" r:id="rId47"/>
    <p:sldId id="427" r:id="rId48"/>
    <p:sldId id="428" r:id="rId49"/>
    <p:sldId id="429" r:id="rId50"/>
    <p:sldId id="495" r:id="rId51"/>
    <p:sldId id="431" r:id="rId52"/>
    <p:sldId id="496" r:id="rId53"/>
    <p:sldId id="433" r:id="rId54"/>
    <p:sldId id="434" r:id="rId55"/>
    <p:sldId id="435" r:id="rId56"/>
    <p:sldId id="436" r:id="rId57"/>
    <p:sldId id="437" r:id="rId58"/>
    <p:sldId id="438" r:id="rId59"/>
    <p:sldId id="439" r:id="rId60"/>
    <p:sldId id="440" r:id="rId61"/>
    <p:sldId id="441" r:id="rId62"/>
    <p:sldId id="442" r:id="rId63"/>
    <p:sldId id="497" r:id="rId64"/>
    <p:sldId id="488" r:id="rId65"/>
    <p:sldId id="382" r:id="rId66"/>
  </p:sldIdLst>
  <p:sldSz cx="6858000" cy="12192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C3E6"/>
    <a:srgbClr val="D6E1F1"/>
    <a:srgbClr val="FF9E40"/>
    <a:srgbClr val="2E75B6"/>
    <a:srgbClr val="00B8A0"/>
    <a:srgbClr val="5CD2C2"/>
    <a:srgbClr val="70309F"/>
    <a:srgbClr val="7737A6"/>
    <a:srgbClr val="FFFF00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53" autoAdjust="0"/>
    <p:restoredTop sz="96305" autoAdjust="0"/>
  </p:normalViewPr>
  <p:slideViewPr>
    <p:cSldViewPr snapToGrid="0">
      <p:cViewPr>
        <p:scale>
          <a:sx n="124" d="100"/>
          <a:sy n="124" d="100"/>
        </p:scale>
        <p:origin x="1674" y="-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3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4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5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6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7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8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9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0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1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2.xlsx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chartUserShapes" Target="../drawings/drawing1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3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4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5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1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6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7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8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16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9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1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0.xlsx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chartUserShapes" Target="../drawings/drawing18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1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2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chartUserShapes" Target="../drawings/drawing19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4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5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6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7.xlsx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chartUserShapes" Target="../drawings/drawing20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8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9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2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4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0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1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2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3.xlsx"/><Relationship Id="rId2" Type="http://schemas.microsoft.com/office/2011/relationships/chartColorStyle" Target="colors39.xml"/><Relationship Id="rId1" Type="http://schemas.microsoft.com/office/2011/relationships/chartStyle" Target="style39.xml"/><Relationship Id="rId4" Type="http://schemas.openxmlformats.org/officeDocument/2006/relationships/chartUserShapes" Target="../drawings/drawing22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4.xlsx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chartUserShapes" Target="../drawings/drawing23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5.xlsx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chartUserShapes" Target="../drawings/drawing24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6.xlsx"/><Relationship Id="rId2" Type="http://schemas.microsoft.com/office/2011/relationships/chartColorStyle" Target="colors42.xml"/><Relationship Id="rId1" Type="http://schemas.microsoft.com/office/2011/relationships/chartStyle" Target="style42.xml"/><Relationship Id="rId4" Type="http://schemas.openxmlformats.org/officeDocument/2006/relationships/chartUserShapes" Target="../drawings/drawing25.xml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7.xlsx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chartUserShapes" Target="../drawings/drawing26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8.xlsx"/><Relationship Id="rId2" Type="http://schemas.microsoft.com/office/2011/relationships/chartColorStyle" Target="colors44.xml"/><Relationship Id="rId1" Type="http://schemas.microsoft.com/office/2011/relationships/chartStyle" Target="style44.xml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9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5.xlsx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0.xlsx"/><Relationship Id="rId2" Type="http://schemas.microsoft.com/office/2011/relationships/chartColorStyle" Target="colors46.xml"/><Relationship Id="rId1" Type="http://schemas.microsoft.com/office/2011/relationships/chartStyle" Target="style4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ДОХОДЫ, МЛН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52768445610965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63500"/>
            </a:sp3d>
          </c:spPr>
          <c:invertIfNegative val="0"/>
          <c:dLbls>
            <c:dLbl>
              <c:idx val="0"/>
              <c:layout>
                <c:manualLayout>
                  <c:x val="3.1481481481481451E-2"/>
                  <c:y val="-0.36387843264753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481481481481416E-2"/>
                  <c:y val="-0.3704950460096762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7776E-2"/>
                  <c:y val="-0.365179207418487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Лист1!$B$5:$B$7</c:f>
              <c:numCache>
                <c:formatCode>#,##0.0</c:formatCode>
                <c:ptCount val="3"/>
                <c:pt idx="0">
                  <c:v>16264.8</c:v>
                </c:pt>
                <c:pt idx="1">
                  <c:v>16782.099999999999</c:v>
                </c:pt>
                <c:pt idx="2">
                  <c:v>17200.2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541216"/>
        <c:axId val="188543960"/>
        <c:axId val="0"/>
      </c:bar3DChart>
      <c:catAx>
        <c:axId val="188541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543960"/>
        <c:crosses val="autoZero"/>
        <c:auto val="1"/>
        <c:lblAlgn val="ctr"/>
        <c:lblOffset val="100"/>
        <c:noMultiLvlLbl val="0"/>
      </c:catAx>
      <c:valAx>
        <c:axId val="188543960"/>
        <c:scaling>
          <c:orientation val="minMax"/>
          <c:min val="6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8854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864675460529355E-2"/>
          <c:y val="5.7479219480663757E-2"/>
          <c:w val="0.97516725924406633"/>
          <c:h val="0.8519622532346559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accent1">
                    <a:shade val="50000"/>
                  </a:schemeClr>
                </a:solidFill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>
                <a:bevelT/>
                <a:contourClr>
                  <a:schemeClr val="accent1">
                    <a:shade val="50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1.912627867108177E-2"/>
                  <c:y val="-1.2648011390655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172501774934575E-2"/>
                  <c:y val="6.0337671830555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657629433891723E-2"/>
                  <c:y val="-1.86810695094184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НИФЛ</c:v>
                </c:pt>
                <c:pt idx="1">
                  <c:v>НИО</c:v>
                </c:pt>
                <c:pt idx="2">
                  <c:v>ЗН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979.8</c:v>
                </c:pt>
                <c:pt idx="1">
                  <c:v>311.7</c:v>
                </c:pt>
                <c:pt idx="2">
                  <c:v>857.2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8334506902086197E-2"/>
                  <c:y val="-1.542785170629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4510070648887523E-3"/>
                  <c:y val="-2.0809341397963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5633132929882316E-2"/>
                  <c:y val="-1.850981506832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НИФЛ</c:v>
                </c:pt>
                <c:pt idx="1">
                  <c:v>НИО</c:v>
                </c:pt>
                <c:pt idx="2">
                  <c:v>ЗН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978.7</c:v>
                </c:pt>
                <c:pt idx="1">
                  <c:v>325.39999999999998</c:v>
                </c:pt>
                <c:pt idx="2">
                  <c:v>857.2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9485425705078114E-2"/>
                  <c:y val="-8.02799509142536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134444609863605E-3"/>
                  <c:y val="-3.56663963487505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129778088331733E-2"/>
                  <c:y val="-2.3810687232819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НИФЛ</c:v>
                </c:pt>
                <c:pt idx="1">
                  <c:v>НИО</c:v>
                </c:pt>
                <c:pt idx="2">
                  <c:v>ЗН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977.2</c:v>
                </c:pt>
                <c:pt idx="1">
                  <c:v>340.1</c:v>
                </c:pt>
                <c:pt idx="2">
                  <c:v>857.2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9216776"/>
        <c:axId val="189213640"/>
        <c:axId val="189321912"/>
      </c:bar3DChart>
      <c:catAx>
        <c:axId val="18921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9213640"/>
        <c:crosses val="autoZero"/>
        <c:auto val="1"/>
        <c:lblAlgn val="ctr"/>
        <c:lblOffset val="100"/>
        <c:noMultiLvlLbl val="0"/>
      </c:catAx>
      <c:valAx>
        <c:axId val="189213640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89216776"/>
        <c:crosses val="autoZero"/>
        <c:crossBetween val="between"/>
      </c:valAx>
      <c:serAx>
        <c:axId val="189321912"/>
        <c:scaling>
          <c:orientation val="minMax"/>
        </c:scaling>
        <c:delete val="1"/>
        <c:axPos val="b"/>
        <c:majorTickMark val="none"/>
        <c:minorTickMark val="none"/>
        <c:tickLblPos val="nextTo"/>
        <c:crossAx val="189213640"/>
        <c:crosses val="autoZero"/>
      </c:ser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6622005923302122"/>
          <c:y val="0"/>
          <c:w val="0.66385326098764375"/>
          <c:h val="6.8103158989324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3.8701624493069665E-2"/>
                  <c:y val="-4.5990356148231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1273411435446294E-2"/>
                      <c:h val="4.9209681078607841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3.501582805020606E-2"/>
                  <c:y val="-1.6159453996697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734599496086565E-2"/>
                  <c:y val="-1.72516344230211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2026 год</c:v>
                </c:pt>
                <c:pt idx="1">
                  <c:v>2025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279</c:v>
                </c:pt>
                <c:pt idx="1">
                  <c:v>277.60000000000002</c:v>
                </c:pt>
                <c:pt idx="2">
                  <c:v>276.3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9215992"/>
        <c:axId val="189217560"/>
        <c:axId val="0"/>
      </c:bar3DChart>
      <c:catAx>
        <c:axId val="189215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9217560"/>
        <c:crosses val="autoZero"/>
        <c:auto val="1"/>
        <c:lblAlgn val="ctr"/>
        <c:lblOffset val="100"/>
        <c:noMultiLvlLbl val="0"/>
      </c:catAx>
      <c:valAx>
        <c:axId val="189217560"/>
        <c:scaling>
          <c:orientation val="minMax"/>
          <c:min val="255"/>
        </c:scaling>
        <c:delete val="1"/>
        <c:axPos val="b"/>
        <c:numFmt formatCode="#,##0.0" sourceLinked="1"/>
        <c:majorTickMark val="out"/>
        <c:minorTickMark val="none"/>
        <c:tickLblPos val="nextTo"/>
        <c:crossAx val="189215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2026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9.2764654418197728E-2"/>
                  <c:y val="-0.16684059329866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5931612715077279E-2"/>
                  <c:y val="2.210599208422326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7230679498396001E-2"/>
                  <c:y val="2.131593177541463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134878973461653E-2"/>
                  <c:y val="-8.1679155462155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3.0140274132400117E-2"/>
                  <c:y val="-4.149961818111896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9940871974336542E-2"/>
                  <c:y val="-1.08005429964162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</c:v>
                </c:pt>
                <c:pt idx="1">
                  <c:v>Доходы от продажи имущества</c:v>
                </c:pt>
                <c:pt idx="2">
                  <c:v>Штрафы, санкции и возмещение ущерба </c:v>
                </c:pt>
                <c:pt idx="3">
                  <c:v>Платежи при пользовании природными ресурсами </c:v>
                </c:pt>
                <c:pt idx="4">
                  <c:v>Доходы от оказания платных услуг 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1865.4</c:v>
                </c:pt>
                <c:pt idx="1">
                  <c:v>347.9</c:v>
                </c:pt>
                <c:pt idx="2">
                  <c:v>44.4</c:v>
                </c:pt>
                <c:pt idx="3">
                  <c:v>15.1</c:v>
                </c:pt>
                <c:pt idx="4">
                  <c:v>5.3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3764304461942264"/>
                  <c:y val="-0.135362707008227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4352580927384134E-2"/>
                  <c:y val="5.5591991927781163E-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8993504592696672E-2"/>
                  <c:y val="-1.47749126028484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17818606007613E-2"/>
                  <c:y val="-7.835671641517723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6764156354856704E-2"/>
                  <c:y val="-5.43244945118277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952901720618244E-2"/>
                      <c:h val="9.6350732362361427E-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</c:v>
                </c:pt>
                <c:pt idx="1">
                  <c:v>Доходы от продажи имущества</c:v>
                </c:pt>
                <c:pt idx="2">
                  <c:v>Штрафы, санкции и возмещение ущерба </c:v>
                </c:pt>
                <c:pt idx="3">
                  <c:v>Платежи при пользовании природными ресурсами </c:v>
                </c:pt>
                <c:pt idx="4">
                  <c:v>Доходы от оказания платных услуг 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1867.6</c:v>
                </c:pt>
                <c:pt idx="1">
                  <c:v>379</c:v>
                </c:pt>
                <c:pt idx="2">
                  <c:v>44.4</c:v>
                </c:pt>
                <c:pt idx="3">
                  <c:v>15.1</c:v>
                </c:pt>
                <c:pt idx="4">
                  <c:v>7.8</c:v>
                </c:pt>
                <c:pt idx="5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1492458694628466"/>
                  <c:y val="-0.1162369689100804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0800976341425217E-2"/>
                  <c:y val="-4.231270011482065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3290826623774793E-2"/>
                  <c:y val="-3.029174938973073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6292823576880804E-2"/>
                  <c:y val="-9.995257022053408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444393089231737E-2"/>
                  <c:y val="-6.72485207951983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6334947941220875E-2"/>
                  <c:y val="-2.405681318448457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Доходы от использования имущества </c:v>
                </c:pt>
                <c:pt idx="1">
                  <c:v>Доходы от продажи имущества</c:v>
                </c:pt>
                <c:pt idx="2">
                  <c:v>Штрафы, санкции и возмещение ущерба </c:v>
                </c:pt>
                <c:pt idx="3">
                  <c:v>Платежи при пользовании природными ресурсами </c:v>
                </c:pt>
                <c:pt idx="4">
                  <c:v>Доходы от оказании платных услуг 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1925.8</c:v>
                </c:pt>
                <c:pt idx="1">
                  <c:v>430.1</c:v>
                </c:pt>
                <c:pt idx="2">
                  <c:v>49.6</c:v>
                </c:pt>
                <c:pt idx="3">
                  <c:v>15.1</c:v>
                </c:pt>
                <c:pt idx="4">
                  <c:v>20.6</c:v>
                </c:pt>
                <c:pt idx="5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92732841604062"/>
          <c:y val="9.8148560262519349E-3"/>
          <c:w val="0.30312265471590172"/>
          <c:h val="0.1725345459115047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rgbClr val="D6E1F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rgbClr val="5CD2C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Лист1!$A$2:$A$18</c:f>
              <c:strCache>
                <c:ptCount val="17"/>
                <c:pt idx="0">
                  <c:v>47,7% Субсидия на реализацию мероприятий по стимулированию программ развития жилищного строительства
</c:v>
                </c:pt>
                <c:pt idx="1">
                  <c:v>11% Содержание, ремонт, капитальный ремонт, строительство и реконструкция автомобильных дорог общего пользования местного значения</c:v>
                </c:pt>
                <c:pt idx="2">
                  <c:v>9,3% Субсидия на софинансирование капитальных вложений в объекты муниципальной собственности
</c:v>
                </c:pt>
                <c:pt idx="3">
                  <c:v>5,8% Субсидии бюджетам городских округов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
</c:v>
                </c:pt>
                <c:pt idx="4">
                  <c:v>0,4% Субсидия на мероприятия по улучшению систем наружного освещения
</c:v>
                </c:pt>
                <c:pt idx="5">
                  <c:v>0,4% Субсидии бюджетам городских округов на реализацию мероприятий по обеспечению жильем молодых семей</c:v>
                </c:pt>
                <c:pt idx="6">
                  <c:v>0,2% Субсидии бюджетам городских округов на поддержку отрасли культуры
</c:v>
                </c:pt>
                <c:pt idx="7">
                  <c:v>0,2% Субсидии бюджетам городских округов на финансовое обеспечение отдельных полномочий
</c:v>
                </c:pt>
                <c:pt idx="8">
                  <c:v>0,5%  Реализация дополнительных мер социальной поддержки по освобождению от платы за присмотр и уход за детьми, обеспечение бесплатным питанием учащихся 5-11 классов, граждан принимающих участие в специальной военной операции
</c:v>
                </c:pt>
                <c:pt idx="9">
                  <c:v>0,9%Доведение средней заработной платы работников мун. учреждений культуры до среднемесячной начисленной заработной платы наемных работников в организациях, у индивидуальных предпринимателей и физ. лиц (среднемесячного дохода от трудовой деятельности) в Р</c:v>
                </c:pt>
                <c:pt idx="10">
                  <c:v>1,9%Доведение средней заработной платы педагогических работников муниципальных учреждений доп. образования до средней заработной платы учителей в РБ</c:v>
                </c:pt>
                <c:pt idx="11">
                  <c:v>0,5%Обеспечение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c:v>
                </c:pt>
                <c:pt idx="12">
                  <c:v>0,2%Реализация мероприятий по развитию образовательных организациях</c:v>
                </c:pt>
                <c:pt idx="13">
                  <c:v>8,2% Обеспечение мероприятий по благоустройству городских общественных территорий</c:v>
                </c:pt>
                <c:pt idx="14">
                  <c:v>0,2% Проведение мероприятий по организации бесплатного горячего питания обучающихся, получающих начальное общее образование в муниципальных образовательных организациях РБ</c:v>
                </c:pt>
                <c:pt idx="15">
                  <c:v>0,8%Финансирование организаций, осуществляющих спортивную подготовку по базовым видам спорта в соответствии с требованиями федеральных стандартов спортивной подготовки</c:v>
                </c:pt>
                <c:pt idx="16">
                  <c:v>11,8% Содержание, ремонт, строительство и реконструкция автомобильных дорог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5679.9</c:v>
                </c:pt>
                <c:pt idx="1">
                  <c:v>1313.3</c:v>
                </c:pt>
                <c:pt idx="2">
                  <c:v>1111.4000000000001</c:v>
                </c:pt>
                <c:pt idx="3">
                  <c:v>687.6</c:v>
                </c:pt>
                <c:pt idx="4">
                  <c:v>42.6</c:v>
                </c:pt>
                <c:pt idx="5">
                  <c:v>44.5</c:v>
                </c:pt>
                <c:pt idx="6">
                  <c:v>20.8</c:v>
                </c:pt>
                <c:pt idx="7">
                  <c:v>29.1</c:v>
                </c:pt>
                <c:pt idx="8">
                  <c:v>62.1</c:v>
                </c:pt>
                <c:pt idx="9">
                  <c:v>109.9</c:v>
                </c:pt>
                <c:pt idx="10">
                  <c:v>221.7</c:v>
                </c:pt>
                <c:pt idx="11">
                  <c:v>58.9</c:v>
                </c:pt>
                <c:pt idx="12">
                  <c:v>28.5</c:v>
                </c:pt>
                <c:pt idx="13">
                  <c:v>981.6</c:v>
                </c:pt>
                <c:pt idx="14">
                  <c:v>24.2</c:v>
                </c:pt>
                <c:pt idx="15">
                  <c:v>98.5</c:v>
                </c:pt>
                <c:pt idx="16">
                  <c:v>1413.1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1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2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3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2.2803421977744917E-2"/>
          <c:y val="0.17711481545312946"/>
          <c:w val="0.95968962755457521"/>
          <c:h val="0.820711618633997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452583693683616"/>
          <c:y val="0"/>
          <c:w val="0.39198683700109238"/>
          <c:h val="0.2318822956449511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Лист1!$A$2:$A$14</c:f>
              <c:strCache>
                <c:ptCount val="13"/>
                <c:pt idx="0">
                  <c:v>2,7% Субвенция на осуществление  полномочий по назначению и выплате компенсации части платы, взимаемой с родителей </c:v>
                </c:pt>
                <c:pt idx="1">
                  <c:v>79,6% Субвенция на оплату труда педагогических работников, административно-управленческого и вспомогательного персонала   дошкольных  и общеобразовательных организаций</c:v>
                </c:pt>
                <c:pt idx="2">
                  <c:v>3% Субвенция в части расходов на приобретение учебников и учебных пособий, средств обучения, игр, игрушек дошкольных  и общеобразовательных организаций</c:v>
                </c:pt>
                <c:pt idx="3">
                  <c:v>0,1% Субвенция на осуществление  полномочий по организации и обеспечению отдыха и оздоровления детей</c:v>
                </c:pt>
                <c:pt idx="4">
                  <c:v>7,0% Субвенция на осуществление  полномочий по социальной поддержке детей-сирот (отдых, бесплатный проезд, ежемесячное пособие на содержание детей, ремонт жилых помещений, оздоровление)</c:v>
                </c:pt>
                <c:pt idx="5">
                  <c:v>0,1% Субвенция на осуществление  полномочий по созданию и обеспечению деятельности административных комиссий</c:v>
                </c:pt>
                <c:pt idx="6">
                  <c:v>0,2% Субвенция на осуществление  полномочий по организации мероприятий  при осуществлении деятельности по обращению с животными </c:v>
                </c:pt>
                <c:pt idx="7">
                  <c:v>5,1% Субвенция  по финансовому обеспечению получения образования в частных дошкольных, общеобразовательных организациях посредством предоставления  субсидий на возмещение затрат, включая расходы на оплату труда, приобретение учебников и учебных пособий</c:v>
                </c:pt>
                <c:pt idx="8">
                  <c:v>0,01% Субвенции на осуществление полномочий по составлению (изменению) списков кандидатов в присяжные заседатели </c:v>
                </c:pt>
                <c:pt idx="9">
                  <c:v>0,7% Субвенции на предоставление жилых помещений детям-сиротам и инвалидов и семей, имеющих детей-инвалидов</c:v>
                </c:pt>
                <c:pt idx="10">
                  <c:v>0,5% Субвенция на  социальною поддержку учащихся общеобразовательных организаций из многодетных малоимущих семей (бесплатное питание, набор письменных принадлежностей, школьная форма)</c:v>
                </c:pt>
                <c:pt idx="11">
                  <c:v>0,3% Субвенция на осуществление  деятельности комиссий по делам несовершеннолетних и защите их прав</c:v>
                </c:pt>
                <c:pt idx="12">
                  <c:v>0,7% Осуществление государственных полномочий по организации и осуществлению деятельности по опеке и попечительству
</c:v>
                </c:pt>
              </c:strCache>
            </c:strRef>
          </c:cat>
          <c:val>
            <c:numRef>
              <c:f>Лист1!$B$2:$B$14</c:f>
              <c:numCache>
                <c:formatCode>0.0</c:formatCode>
                <c:ptCount val="13"/>
                <c:pt idx="0">
                  <c:v>347</c:v>
                </c:pt>
                <c:pt idx="1">
                  <c:v>10178</c:v>
                </c:pt>
                <c:pt idx="2">
                  <c:v>380.3</c:v>
                </c:pt>
                <c:pt idx="3">
                  <c:v>18.399999999999999</c:v>
                </c:pt>
                <c:pt idx="4">
                  <c:v>888.6</c:v>
                </c:pt>
                <c:pt idx="5">
                  <c:v>16.8</c:v>
                </c:pt>
                <c:pt idx="6">
                  <c:v>23.8</c:v>
                </c:pt>
                <c:pt idx="7">
                  <c:v>650.1</c:v>
                </c:pt>
                <c:pt idx="8">
                  <c:v>0.5</c:v>
                </c:pt>
                <c:pt idx="9">
                  <c:v>85.5</c:v>
                </c:pt>
                <c:pt idx="10">
                  <c:v>63.7</c:v>
                </c:pt>
                <c:pt idx="11">
                  <c:v>34.1</c:v>
                </c:pt>
                <c:pt idx="12">
                  <c:v>95.6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 algn="just">
              <a:defRPr sz="11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2756689374457888"/>
          <c:w val="0.95383683807202879"/>
          <c:h val="0.659717347748329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52227043884997"/>
          <c:y val="8.2189923167123979E-2"/>
          <c:w val="0.5397490142597775"/>
          <c:h val="0.3130411522297338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29,4%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c:v>
                </c:pt>
                <c:pt idx="1">
                  <c:v>0,03% Проведение мероприятий в области культуры и искусства</c:v>
                </c:pt>
                <c:pt idx="2">
                  <c:v>51,3% Финансовое обеспечение дорожной деятельности</c:v>
                </c:pt>
                <c:pt idx="3">
                  <c:v>8,1% Софинансирование расходов, возникающих при предоставлении сертификатов, удост-х право на получение места в частных дошкольных образ-х организациях, в орг-х и у индивидуальных предпринимателей, осущ. присмотр и уход за детьми дошкольного возраста </c:v>
                </c:pt>
                <c:pt idx="4">
                  <c:v>4,2% Проведение мероприятий по обеспечению деятельности советников директора по воспитанию и взаимодействую с детскими общественными объединениями</c:v>
                </c:pt>
                <c:pt idx="5">
                  <c:v>7,0% Финансирование расходов, связанных с уплатой лизинговых платежей на закупку коммунальной техники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428.3</c:v>
                </c:pt>
                <c:pt idx="1">
                  <c:v>0.5</c:v>
                </c:pt>
                <c:pt idx="2">
                  <c:v>747.4</c:v>
                </c:pt>
                <c:pt idx="3">
                  <c:v>118.4</c:v>
                </c:pt>
                <c:pt idx="4">
                  <c:v>61.4</c:v>
                </c:pt>
                <c:pt idx="5">
                  <c:v>102.3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4.9502740903603154E-2"/>
          <c:y val="0.47964096820868313"/>
          <c:w val="0.8970164767435469"/>
          <c:h val="0.390175673797709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параметров бюджета</a:t>
            </a:r>
            <a:endParaRPr lang="ru-RU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5CD2C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44964.472270519997</c:v>
                </c:pt>
                <c:pt idx="1">
                  <c:v>36238.551412980007</c:v>
                </c:pt>
                <c:pt idx="2">
                  <c:v>35263.528920290002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D6E1F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#\ ##0.0</c:formatCode>
                <c:ptCount val="3"/>
                <c:pt idx="0">
                  <c:v>44964.472270519997</c:v>
                </c:pt>
                <c:pt idx="1">
                  <c:v>36238.551412980007</c:v>
                </c:pt>
                <c:pt idx="2">
                  <c:v>35263.528920290002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2064976"/>
        <c:axId val="192061840"/>
      </c:barChart>
      <c:catAx>
        <c:axId val="192064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92061840"/>
        <c:crosses val="autoZero"/>
        <c:auto val="1"/>
        <c:lblAlgn val="ctr"/>
        <c:lblOffset val="100"/>
        <c:noMultiLvlLbl val="0"/>
      </c:catAx>
      <c:valAx>
        <c:axId val="192061840"/>
        <c:scaling>
          <c:orientation val="minMax"/>
        </c:scaling>
        <c:delete val="1"/>
        <c:axPos val="b"/>
        <c:numFmt formatCode="#\ ##0.0" sourceLinked="1"/>
        <c:majorTickMark val="none"/>
        <c:minorTickMark val="none"/>
        <c:tickLblPos val="nextTo"/>
        <c:crossAx val="192064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34194088268398"/>
          <c:y val="3.989466673574233E-2"/>
          <c:w val="0.49551592485040657"/>
          <c:h val="0.835027465624991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dPt>
            <c:idx val="0"/>
            <c:bubble3D val="0"/>
            <c:explosion val="11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2.5539178642672812E-3"/>
                  <c:y val="-3.90727019568530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3950284489776819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0.997</c:v>
                </c:pt>
                <c:pt idx="1">
                  <c:v>3.0000000000000001E-3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70"/>
      </c:doughnut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ДОХОДЫ, МЛН РУБЛЕЙ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1018051910177896"/>
          <c:y val="1.4371807718792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63500" h="63500"/>
            </a:sp3d>
          </c:spPr>
          <c:invertIfNegative val="0"/>
          <c:dLbls>
            <c:dLbl>
              <c:idx val="0"/>
              <c:layout>
                <c:manualLayout>
                  <c:x val="2.4074074074074074E-2"/>
                  <c:y val="-0.36793977873074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1E-2"/>
                  <c:y val="-0.3347078024770432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1481481481481478E-2"/>
                  <c:y val="-0.330551577532224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t" anchorCtr="0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Лист1!$B$5:$B$7</c:f>
              <c:numCache>
                <c:formatCode>#,##0.0</c:formatCode>
                <c:ptCount val="3"/>
                <c:pt idx="0">
                  <c:v>2531.1999999999998</c:v>
                </c:pt>
                <c:pt idx="1">
                  <c:v>2333.9</c:v>
                </c:pt>
                <c:pt idx="2">
                  <c:v>2298.1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8541608"/>
        <c:axId val="188540824"/>
        <c:axId val="0"/>
      </c:bar3DChart>
      <c:catAx>
        <c:axId val="188541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540824"/>
        <c:crosses val="autoZero"/>
        <c:auto val="1"/>
        <c:lblAlgn val="ctr"/>
        <c:lblOffset val="100"/>
        <c:noMultiLvlLbl val="0"/>
      </c:catAx>
      <c:valAx>
        <c:axId val="188540824"/>
        <c:scaling>
          <c:orientation val="minMax"/>
          <c:min val="1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crossAx val="188541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18518518517E-2"/>
          <c:y val="0.17335008447996891"/>
          <c:w val="0.3306065908428113"/>
          <c:h val="0.413964628326478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Лист1!$A$2:$A$8</c:f>
              <c:strCache>
                <c:ptCount val="7"/>
                <c:pt idx="0">
                  <c:v>0,9% 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  <c:pt idx="1">
                  <c:v>35,5% Функционирование Правительства РФ, высших исполнительных органов государственной власти субъектов РФ, местных администраций</c:v>
                </c:pt>
                <c:pt idx="2">
                  <c:v>0,01% Судебная система</c:v>
                </c:pt>
                <c:pt idx="3">
                  <c:v>4,1% Обеспечение деятельности финансовых, налоговых и таможенных органов и органов финансового (финансово-бюджетного) надзора</c:v>
                </c:pt>
                <c:pt idx="4">
                  <c:v>2,29% Обеспечение проведения выборов и референдумов</c:v>
                </c:pt>
                <c:pt idx="5">
                  <c:v>0,8% Резервные фонды</c:v>
                </c:pt>
                <c:pt idx="6">
                  <c:v>56,4% 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26.4</c:v>
                </c:pt>
                <c:pt idx="1">
                  <c:v>1036.2</c:v>
                </c:pt>
                <c:pt idx="2">
                  <c:v>0.1</c:v>
                </c:pt>
                <c:pt idx="3">
                  <c:v>119.9</c:v>
                </c:pt>
                <c:pt idx="4">
                  <c:v>66</c:v>
                </c:pt>
                <c:pt idx="5">
                  <c:v>24</c:v>
                </c:pt>
                <c:pt idx="6">
                  <c:v>1645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1609066115345963"/>
          <c:y val="0"/>
          <c:w val="0.63330452107475588"/>
          <c:h val="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43632480120446E-2"/>
          <c:y val="0.12930654923484047"/>
          <c:w val="0.34743716320977158"/>
          <c:h val="0.5199124136038049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67,9% Защита населения и территории от чрезвычайных ситуаций природного и техногенного характера, пожарная безопасность</c:v>
                </c:pt>
                <c:pt idx="1">
                  <c:v>32,1% 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723</c:v>
                </c:pt>
                <c:pt idx="1">
                  <c:v>341.7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6523598688393"/>
          <c:y val="0.10056189095872059"/>
          <c:w val="0.55016528342009441"/>
          <c:h val="0.796075215130674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91726168250101E-2"/>
          <c:y val="0.15804844877496366"/>
          <c:w val="0.33164603771682011"/>
          <c:h val="0.427629204570589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0,04% Топливно-энергетический комплекс</c:v>
                </c:pt>
                <c:pt idx="1">
                  <c:v>0,3% Сельское хозяйство и рыболовство</c:v>
                </c:pt>
                <c:pt idx="2">
                  <c:v>8,2% Транспорт</c:v>
                </c:pt>
                <c:pt idx="3">
                  <c:v>86,86% Дорожное хозяйство (дорожные фонды)</c:v>
                </c:pt>
                <c:pt idx="4">
                  <c:v>1,1% Связь и информатика</c:v>
                </c:pt>
                <c:pt idx="5">
                  <c:v>3,5% Другие вопросы в области национальной экономики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3.5</c:v>
                </c:pt>
                <c:pt idx="1">
                  <c:v>239</c:v>
                </c:pt>
                <c:pt idx="2">
                  <c:v>763.1</c:v>
                </c:pt>
                <c:pt idx="3" formatCode="#,##0.00">
                  <c:v>8088</c:v>
                </c:pt>
                <c:pt idx="4">
                  <c:v>107.2</c:v>
                </c:pt>
                <c:pt idx="5">
                  <c:v>325.10000000000002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0,04% Топливно-энергетический комплекс</c:v>
                </c:pt>
                <c:pt idx="1">
                  <c:v>0,3% Сельское хозяйство и рыболовство</c:v>
                </c:pt>
                <c:pt idx="2">
                  <c:v>8,2% Транспорт</c:v>
                </c:pt>
                <c:pt idx="3">
                  <c:v>86,86% Дорожное хозяйство (дорожные фонды)</c:v>
                </c:pt>
                <c:pt idx="4">
                  <c:v>1,1% Связь и информатика</c:v>
                </c:pt>
                <c:pt idx="5">
                  <c:v>3,5% Другие вопросы в области национальной экономики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849958157790156"/>
          <c:y val="3.2762070926690569E-2"/>
          <c:w val="0.32819525604190702"/>
          <c:h val="0.76751720976298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85714457233898E-2"/>
          <c:y val="0.17624598336544828"/>
          <c:w val="0.34498811969393356"/>
          <c:h val="0.416488879346503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3,0% Жилищное хозяйство</c:v>
                </c:pt>
                <c:pt idx="1">
                  <c:v>58,1% Коммунальное хозяйство</c:v>
                </c:pt>
                <c:pt idx="2">
                  <c:v>22,1% Благоустройство</c:v>
                </c:pt>
                <c:pt idx="3">
                  <c:v>16,8%Другие вопросы в области жилищно-коммунального хозяйства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 formatCode="General">
                  <c:v>276.8</c:v>
                </c:pt>
                <c:pt idx="1">
                  <c:v>5362.3</c:v>
                </c:pt>
                <c:pt idx="2">
                  <c:v>2046.3</c:v>
                </c:pt>
                <c:pt idx="3">
                  <c:v>1549.4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56986688544"/>
          <c:y val="0.11434700642389752"/>
          <c:w val="0.59150041842209833"/>
          <c:h val="0.648645509749086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29279673374164E-2"/>
          <c:y val="0.17854702689774943"/>
          <c:w val="0.3351851851851852"/>
          <c:h val="0.4164888793465036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</c:f>
              <c:strCache>
                <c:ptCount val="1"/>
                <c:pt idx="0">
                  <c:v>100 % Охрана объектов растительного и животного мира и среды их обитания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61329833771"/>
          <c:y val="7.2928222842477269E-2"/>
          <c:w val="0.59150041842209833"/>
          <c:h val="0.522088115472524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508311461067367E-2"/>
          <c:y val="0.16856977557417907"/>
          <c:w val="0.33752653834937302"/>
          <c:h val="0.4263611696894825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35,2% Дошкольное образование</c:v>
                </c:pt>
                <c:pt idx="1">
                  <c:v>47,7% Общее образование</c:v>
                </c:pt>
                <c:pt idx="2">
                  <c:v>9,9% Дополнительное образование детей</c:v>
                </c:pt>
                <c:pt idx="3">
                  <c:v>1,5% Молодежная политика</c:v>
                </c:pt>
                <c:pt idx="4">
                  <c:v>5,7% Другие вопросы в области образования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6663.9</c:v>
                </c:pt>
                <c:pt idx="1">
                  <c:v>9014.7000000000007</c:v>
                </c:pt>
                <c:pt idx="2">
                  <c:v>1887</c:v>
                </c:pt>
                <c:pt idx="3" formatCode="General">
                  <c:v>278.39999999999998</c:v>
                </c:pt>
                <c:pt idx="4" formatCode="General">
                  <c:v>1071.0999999999999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43102945465148"/>
          <c:y val="0.14643811063309031"/>
          <c:w val="0.59150041842209833"/>
          <c:h val="0.540102878949158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719194948678752E-2"/>
          <c:y val="5.2675136708271557E-2"/>
          <c:w val="0.33959275583479709"/>
          <c:h val="0.7955166296462706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91,6% Культура</c:v>
                </c:pt>
                <c:pt idx="1">
                  <c:v>8,4% Другие вопросы в области культуры, кинематографии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#,##0.00">
                  <c:v>828.6</c:v>
                </c:pt>
                <c:pt idx="1">
                  <c:v>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333022568379294"/>
          <c:y val="0.1961638010137893"/>
          <c:w val="0.48476376260519083"/>
          <c:h val="0.549334160227649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943632480120446E-2"/>
          <c:y val="7.8593609487012467E-2"/>
          <c:w val="0.34689413140494973"/>
          <c:h val="0.6540601019942127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4,4% Пенсионное обеспечение</c:v>
                </c:pt>
                <c:pt idx="1">
                  <c:v>1,2% Социальное обслуживание населения</c:v>
                </c:pt>
                <c:pt idx="2">
                  <c:v>2,7%Социальное обеспечение населения</c:v>
                </c:pt>
                <c:pt idx="3">
                  <c:v>90,6% Охрана семьи и детства</c:v>
                </c:pt>
                <c:pt idx="4">
                  <c:v>1,1% Другие вопросы в области социальной политики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59.1</c:v>
                </c:pt>
                <c:pt idx="1">
                  <c:v>16.600000000000001</c:v>
                </c:pt>
                <c:pt idx="2">
                  <c:v>35.4</c:v>
                </c:pt>
                <c:pt idx="3">
                  <c:v>1208.2</c:v>
                </c:pt>
                <c:pt idx="4">
                  <c:v>14.1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0659356986688544"/>
          <c:y val="1.3101010038127567E-2"/>
          <c:w val="0.59150041842209833"/>
          <c:h val="0.98689895013123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3422478357761E-2"/>
          <c:y val="5.4419782588791731E-2"/>
          <c:w val="0.34814809738289626"/>
          <c:h val="0.64484956256048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13% Массовый спорт</c:v>
                </c:pt>
                <c:pt idx="1">
                  <c:v>83,1% Спорт высших достижений</c:v>
                </c:pt>
                <c:pt idx="2">
                  <c:v>3,9% Другие вопросы в области физической культуры и спорта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117.6</c:v>
                </c:pt>
                <c:pt idx="1">
                  <c:v>754.6</c:v>
                </c:pt>
                <c:pt idx="2">
                  <c:v>36.200000000000003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8855213056982638"/>
          <c:y val="0.22576405733424548"/>
          <c:w val="0.5095419148484015"/>
          <c:h val="0.6061631802135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14158646835812E-2"/>
          <c:y val="3.560708175917548E-3"/>
          <c:w val="0.32068387284922717"/>
          <c:h val="0.7731918894042915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44,2% Телевидение и радиовещание</c:v>
                </c:pt>
                <c:pt idx="1">
                  <c:v>55,8% Периодическая печать и издательства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31.4</c:v>
                </c:pt>
                <c:pt idx="1">
                  <c:v>39.700000000000003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9045808515159844"/>
          <c:y val="0.24527822954614334"/>
          <c:w val="0.50763590313738527"/>
          <c:h val="0.55826405632444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НАЛОГОВЫХ И НЕНАЛОГОВЫХ ДОХОДОВ, МЛН</a:t>
            </a:r>
            <a:r>
              <a:rPr lang="ru-RU" sz="1600" b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РУБЛЕЙ</a:t>
            </a:r>
            <a:endParaRPr lang="ru-RU" sz="16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hPercent val="51"/>
      <c:rotY val="50"/>
      <c:depthPercent val="40"/>
      <c:rAngAx val="1"/>
    </c:view3D>
    <c:floor>
      <c:thickness val="0"/>
      <c:spPr>
        <a:noFill/>
        <a:ln w="12700">
          <a:solidFill>
            <a:schemeClr val="bg1"/>
          </a:solidFill>
          <a:prstDash val="solid"/>
        </a:ln>
      </c:spPr>
    </c:floor>
    <c:sideWall>
      <c:thickness val="0"/>
      <c:spPr>
        <a:noFill/>
        <a:ln w="12700">
          <a:solidFill>
            <a:schemeClr val="bg1"/>
          </a:solidFill>
          <a:prstDash val="solid"/>
        </a:ln>
      </c:spPr>
    </c:sideWall>
    <c:backWall>
      <c:thickness val="0"/>
      <c:spPr>
        <a:noFill/>
        <a:ln w="12700">
          <a:solidFill>
            <a:schemeClr val="bg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2.7165354330708656E-4"/>
          <c:y val="0.23323804225232189"/>
          <c:w val="0.99972834645669295"/>
          <c:h val="0.6154072964742299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Sheet1!$E$1:$G$1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Sheet1!$E$2:$G$2</c:f>
              <c:numCache>
                <c:formatCode>0.0%</c:formatCode>
                <c:ptCount val="3"/>
                <c:pt idx="0">
                  <c:v>0.17799999999999999</c:v>
                </c:pt>
                <c:pt idx="1">
                  <c:v>0.16400000000000001</c:v>
                </c:pt>
                <c:pt idx="2">
                  <c:v>0.11799999999999999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Sheet1!$E$1:$G$1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Sheet1!$E$3:$G$3</c:f>
              <c:numCache>
                <c:formatCode>0.0%</c:formatCode>
                <c:ptCount val="3"/>
                <c:pt idx="0">
                  <c:v>0.82199999999999995</c:v>
                </c:pt>
                <c:pt idx="1">
                  <c:v>0.83599999999999997</c:v>
                </c:pt>
                <c:pt idx="2">
                  <c:v>0.88200000000000001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0"/>
        <c:gapDepth val="0"/>
        <c:shape val="box"/>
        <c:axId val="188545528"/>
        <c:axId val="188545920"/>
        <c:axId val="0"/>
      </c:bar3DChart>
      <c:catAx>
        <c:axId val="188545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3544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chemeClr val="tx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defRPr>
            </a:pPr>
            <a:endParaRPr lang="ru-RU"/>
          </a:p>
        </c:txPr>
        <c:crossAx val="18854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88545920"/>
        <c:scaling>
          <c:orientation val="minMax"/>
        </c:scaling>
        <c:delete val="1"/>
        <c:axPos val="l"/>
        <c:majorGridlines/>
        <c:numFmt formatCode="0.0%" sourceLinked="1"/>
        <c:majorTickMark val="out"/>
        <c:minorTickMark val="none"/>
        <c:tickLblPos val="nextTo"/>
        <c:crossAx val="1885455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845917177019539E-2"/>
          <c:y val="0.92331645619817748"/>
          <c:w val="0.75850670749489646"/>
          <c:h val="7.6242662178538395E-2"/>
        </c:manualLayout>
      </c:layout>
      <c:overlay val="0"/>
      <c:spPr>
        <a:noFill/>
        <a:ln w="13544">
          <a:noFill/>
          <a:prstDash val="solid"/>
        </a:ln>
      </c:spPr>
      <c:txPr>
        <a:bodyPr/>
        <a:lstStyle/>
        <a:p>
          <a:pPr>
            <a:defRPr sz="1800" b="0" i="0" u="none" strike="noStrike" baseline="0">
              <a:solidFill>
                <a:schemeClr val="tx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06" b="1" i="0" u="none" strike="noStrike" baseline="0">
          <a:solidFill>
            <a:schemeClr val="tx1"/>
          </a:solidFill>
          <a:latin typeface="Verdana"/>
          <a:ea typeface="Verdana"/>
          <a:cs typeface="Verdana"/>
        </a:defRPr>
      </a:pPr>
      <a:endParaRPr lang="ru-RU"/>
    </a:p>
  </c:txPr>
  <c:externalData r:id="rId2">
    <c:autoUpdate val="0"/>
  </c:externalData>
  <c:userShapes r:id="rId3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252697579469223E-2"/>
          <c:y val="6.6069980853458998E-2"/>
          <c:w val="0.29846165062700497"/>
          <c:h val="0.719612512823541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Pt>
            <c:idx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Лист1!$A$2:$A$2</c:f>
              <c:strCache>
                <c:ptCount val="1"/>
                <c:pt idx="0">
                  <c:v>100% Обслуживание государственного (муниципального) внутреннего долга</c:v>
                </c:pt>
              </c:strCache>
            </c:strRef>
          </c:cat>
          <c:val>
            <c:numRef>
              <c:f>Лист1!$B$2:$B$2</c:f>
              <c:numCache>
                <c:formatCode>General</c:formatCode>
                <c:ptCount val="1"/>
                <c:pt idx="0">
                  <c:v>254.9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045815106445019"/>
          <c:y val="0.1202596841910604"/>
          <c:w val="0.52615441819772524"/>
          <c:h val="0.558264056324440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65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481481481481481"/>
          <c:y val="8.364305895234254E-4"/>
          <c:w val="0.73518518518518516"/>
          <c:h val="0.3300575846945689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бюджета ГО г. Уфа РБ в 2023 г.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explosion val="6"/>
          <c:dPt>
            <c:idx val="0"/>
            <c:bubble3D val="0"/>
            <c:explosion val="6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6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T/>
                <a:bevelB/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8.4573636628754736E-2"/>
                  <c:y val="4.323335715685175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0642534266550015E-2"/>
                  <c:y val="-4.27808053870507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3195246427529757E-2"/>
                  <c:y val="-2.95711427961727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5.2497594050743654E-2"/>
                  <c:y val="-8.824358391764538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7.6979440069991245E-2"/>
                  <c:y val="-7.133239192106402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0158719743365344E-2"/>
                  <c:y val="4.81922620332686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5629994167395742E-2"/>
                  <c:y val="-0.1010974090720362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5.9166375036453778E-2"/>
                  <c:y val="1.61897119838240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4"/>
              <c:layout>
                <c:manualLayout>
                  <c:x val="-2.2857976086322541E-2"/>
                  <c:y val="-5.798768581408420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Лист1!$A$2:$A$27</c:f>
              <c:strCache>
                <c:ptCount val="26"/>
                <c:pt idx="0">
                  <c:v>Развитие образования в городском округе</c:v>
                </c:pt>
                <c:pt idx="1">
                  <c:v>Развитие культуры и искусства в городском округе</c:v>
                </c:pt>
                <c:pt idx="2">
                  <c:v>Развитие транспортного обслуживания населения городского округа</c:v>
                </c:pt>
                <c:pt idx="3">
                  <c:v>Развитие физической культуры и спорта в городском округе</c:v>
                </c:pt>
                <c:pt idx="4">
                  <c:v>Развитие опеки и попечительства в городском округе</c:v>
                </c:pt>
                <c:pt idx="5">
                  <c:v>Благоустройство городского округа</c:v>
                </c:pt>
                <c:pt idx="6">
                  <c:v>Развитие жилищно-коммунального хозяйства и улучшение экологической обстановки в городском округе</c:v>
                </c:pt>
                <c:pt idx="7">
                  <c:v>Пожарная безопасность городского округа</c:v>
                </c:pt>
                <c:pt idx="8">
                  <c:v>Развитие городского округа</c:v>
                </c:pt>
                <c:pt idx="9">
                  <c:v>Развитие молодежной политики в городском округе</c:v>
                </c:pt>
                <c:pt idx="10">
                  <c:v>Развитие предпринимательства и туризма в городском округе</c:v>
                </c:pt>
                <c:pt idx="11">
                  <c:v>Развитие системы безопасности, защиты населения и территории городского округа от чрезвычайных ситуаций природного, техногенного характера и иных происшествий</c:v>
                </c:pt>
                <c:pt idx="12">
                  <c:v>Взаимодействие с институтами гражданского общества в городском округе</c:v>
                </c:pt>
                <c:pt idx="13">
                  <c:v>Развитие строительства, реконструкции, кап. ремонта, ремонта дорог и искусственных сооружений городского округа</c:v>
                </c:pt>
                <c:pt idx="14">
                  <c:v>Развитие градостроительной деятельности на территории городского округа</c:v>
                </c:pt>
                <c:pt idx="15">
                  <c:v>Развитие земельных и имущественных отношений на территории городского округа</c:v>
                </c:pt>
                <c:pt idx="16">
                  <c:v>Управление муниципальными финансами городского округа</c:v>
                </c:pt>
                <c:pt idx="17">
                  <c:v>Развитие территории Демского района</c:v>
                </c:pt>
                <c:pt idx="18">
                  <c:v>Развитие территории Калининского района</c:v>
                </c:pt>
                <c:pt idx="19">
                  <c:v>Развитие территории Кировского района</c:v>
                </c:pt>
                <c:pt idx="20">
                  <c:v>Развитие территории Ленинского района</c:v>
                </c:pt>
                <c:pt idx="21">
                  <c:v>Развитие территории Октябрьского района</c:v>
                </c:pt>
                <c:pt idx="22">
                  <c:v>Развитие территории Орджоникидзевского района</c:v>
                </c:pt>
                <c:pt idx="23">
                  <c:v>Развитие территории Советского района</c:v>
                </c:pt>
                <c:pt idx="24">
                  <c:v>Формирование современной городской среды городского округа</c:v>
                </c:pt>
                <c:pt idx="25">
                  <c:v>Муниципальная программа "Развитие отдаленных территорий городского округа город Уфа Республики Башкортостан"</c:v>
                </c:pt>
              </c:strCache>
            </c:strRef>
          </c:cat>
          <c:val>
            <c:numRef>
              <c:f>Лист1!$B$2:$B$27</c:f>
              <c:numCache>
                <c:formatCode>#,##0.00</c:formatCode>
                <c:ptCount val="26"/>
                <c:pt idx="0">
                  <c:v>18193</c:v>
                </c:pt>
                <c:pt idx="1">
                  <c:v>1654</c:v>
                </c:pt>
                <c:pt idx="2" formatCode="General">
                  <c:v>762</c:v>
                </c:pt>
                <c:pt idx="3" formatCode="General">
                  <c:v>926.5</c:v>
                </c:pt>
                <c:pt idx="4" formatCode="General">
                  <c:v>925.3</c:v>
                </c:pt>
                <c:pt idx="5">
                  <c:v>2012</c:v>
                </c:pt>
                <c:pt idx="6">
                  <c:v>629.29999999999995</c:v>
                </c:pt>
                <c:pt idx="7" formatCode="General">
                  <c:v>461.6</c:v>
                </c:pt>
                <c:pt idx="8">
                  <c:v>930</c:v>
                </c:pt>
                <c:pt idx="9" formatCode="General">
                  <c:v>300.60000000000002</c:v>
                </c:pt>
                <c:pt idx="10" formatCode="General">
                  <c:v>10.3</c:v>
                </c:pt>
                <c:pt idx="11" formatCode="General">
                  <c:v>261.39999999999998</c:v>
                </c:pt>
                <c:pt idx="12" formatCode="General">
                  <c:v>370</c:v>
                </c:pt>
                <c:pt idx="13">
                  <c:v>5643.2</c:v>
                </c:pt>
                <c:pt idx="14">
                  <c:v>5592.7</c:v>
                </c:pt>
                <c:pt idx="15" formatCode="General">
                  <c:v>513.20000000000005</c:v>
                </c:pt>
                <c:pt idx="16" formatCode="General">
                  <c:v>441.1</c:v>
                </c:pt>
                <c:pt idx="17" formatCode="General">
                  <c:v>242.8</c:v>
                </c:pt>
                <c:pt idx="18" formatCode="General">
                  <c:v>518.5</c:v>
                </c:pt>
                <c:pt idx="19" formatCode="General">
                  <c:v>523.29999999999995</c:v>
                </c:pt>
                <c:pt idx="20" formatCode="General">
                  <c:v>388.5</c:v>
                </c:pt>
                <c:pt idx="21" formatCode="General">
                  <c:v>550.6</c:v>
                </c:pt>
                <c:pt idx="22" formatCode="General">
                  <c:v>483.4</c:v>
                </c:pt>
                <c:pt idx="23" formatCode="General">
                  <c:v>392</c:v>
                </c:pt>
                <c:pt idx="24">
                  <c:v>1052</c:v>
                </c:pt>
                <c:pt idx="25" formatCode="General">
                  <c:v>59.5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24026850009900827"/>
          <c:w val="0.99922047244094503"/>
          <c:h val="0.759649044794424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212714599449718E-2"/>
          <c:y val="0.15787210347280037"/>
          <c:w val="0.35282887416591419"/>
          <c:h val="0.63269057949840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87,0% Муниципальная подпрограмма «Развитие систем дошкольного и общего образования в городском округе город Уфа Республики Башкортостан»</c:v>
                </c:pt>
                <c:pt idx="1">
                  <c:v>0,5% Муниципальная подпрограмма  "Обеспечение пожарной и антитеррористической безопасности муниципальных образовательных организаций и детских оздоровительных лагерей в городском округе город Уфа Республики Башкортостан"</c:v>
                </c:pt>
                <c:pt idx="2">
                  <c:v>2,0% Муниципальная подпрограмма «Организация и обеспечение отдыха, оздоровления и занятости детей, подростков и молодежи в городском округе город Уфа Республики Башкортостан»</c:v>
                </c:pt>
                <c:pt idx="3">
                  <c:v>5,9% Муниципальная подпрограмма «Социальная поддержка детей из социально-незащищенных и многодетных малоимущих семей»</c:v>
                </c:pt>
                <c:pt idx="4">
                  <c:v>0,7% Муниципальная подпрограмма «Капитальный ремонт зданий и благоустройство территорий муниципальных образовательных организаций  и детских оздоровительных лагерей городского округа город Уфа Республики Башкортостан»</c:v>
                </c:pt>
                <c:pt idx="5">
                  <c:v>3,9% Муниципальная подпрограмма «Обеспечение реализации муниципальной программы «Развитие образования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15823.5</c:v>
                </c:pt>
                <c:pt idx="1">
                  <c:v>92</c:v>
                </c:pt>
                <c:pt idx="2" formatCode="General">
                  <c:v>362.9</c:v>
                </c:pt>
                <c:pt idx="3" formatCode="General">
                  <c:v>1080.9000000000001</c:v>
                </c:pt>
                <c:pt idx="4" formatCode="General">
                  <c:v>129.30000000000001</c:v>
                </c:pt>
                <c:pt idx="5" formatCode="General">
                  <c:v>704.4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192999074869187"/>
          <c:y val="0"/>
          <c:w val="0.63121377224318553"/>
          <c:h val="0.980413880174880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640132493457638E-2"/>
          <c:y val="0.15241849908318608"/>
          <c:w val="0.34435933863507423"/>
          <c:h val="0.613013151036529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48,2% Муниципальная подпрограмма «Развитие  культурно-просветительской деятельности и профессионального  искусства в городском округе город Уфа Республики Башкортостан»</c:v>
                </c:pt>
                <c:pt idx="1">
                  <c:v>44,8% Муниципальная подпрограмма  «Организация предоставления дополнительного образования в городском округе город Уфа Республики Башкортостан»</c:v>
                </c:pt>
                <c:pt idx="2">
                  <c:v>1,5% Муниципальная подпрограмма «Сохранение и развитие муниципальных парков культуры и отдыха в городском округе город Уфа Республики Башкортостан»</c:v>
                </c:pt>
                <c:pt idx="3">
                  <c:v>5,5% Муниципальная подпрограмма «Обеспечение реализации муниципальной программы «Развитие культуры и искусства в  городском округе 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797.6</c:v>
                </c:pt>
                <c:pt idx="1">
                  <c:v>740.6</c:v>
                </c:pt>
                <c:pt idx="2">
                  <c:v>25.1</c:v>
                </c:pt>
                <c:pt idx="3">
                  <c:v>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135292816461486"/>
          <c:y val="1.4411525898176559E-3"/>
          <c:w val="0.61704500102726756"/>
          <c:h val="0.95240658670693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862357956016034E-2"/>
          <c:y val="0.21453092062302861"/>
          <c:w val="0.28905165707411723"/>
          <c:h val="0.5045022056176073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93,3%  Муниципальная подпрограмма «Организация транспортного обслуживания населения городского округа город Уфа Республики Башкортостан»</c:v>
                </c:pt>
                <c:pt idx="1">
                  <c:v>6,7% Муниципальная подпрограмма «Благоустройство и содержание автопарковочных мест, проезжих частей, и специализированных автостоянок, на территории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711</c:v>
                </c:pt>
                <c:pt idx="1">
                  <c:v>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6578849528579327"/>
          <c:y val="0.15666582911308358"/>
          <c:w val="0.58633736219000054"/>
          <c:h val="0.56645657358077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935208416797588E-2"/>
          <c:y val="0.1749199584815482"/>
          <c:w val="0.37428750131554545"/>
          <c:h val="0.561123412061856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6,7 % Муниципальная подпрограмма «Развитие физической культуры и массового спорта в городском округе город Уфа Республики Башкортостан»</c:v>
                </c:pt>
                <c:pt idx="1">
                  <c:v>87,5% Муниципальная подпрограмма «Развитие детско-юношеского спорта и организация спортивной подготовки в городском округе город Уфа Республики Башкортостан»</c:v>
                </c:pt>
                <c:pt idx="2">
                  <c:v>5,8% Муниципальная подпрограмма «Обеспечение реализации муниципальной программы «Развитие физической культуры и спорта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61.7</c:v>
                </c:pt>
                <c:pt idx="1">
                  <c:v>810.5</c:v>
                </c:pt>
                <c:pt idx="2">
                  <c:v>54.3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896671973736818"/>
          <c:y val="0.13677477117671455"/>
          <c:w val="0.60778573367731359"/>
          <c:h val="0.715518728288943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03091280256632E-2"/>
          <c:y val="0.20193630695057443"/>
          <c:w val="0.33880373286672499"/>
          <c:h val="0.5846705887681615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65,4% Муниципальная подпрограмма «Мероприятия по жизнеустройству детей-сирот, обеспечение  деятельности подведомственных учреждений»</c:v>
                </c:pt>
                <c:pt idx="1">
                  <c:v>22,0% Муниципальная подпрограмма «Благополучное детство и укрепление семейных ценностей»</c:v>
                </c:pt>
                <c:pt idx="2">
                  <c:v>1,3% Муниципальная подпрограмма «Организация и обеспечение отдыха и оздоровления детей»</c:v>
                </c:pt>
                <c:pt idx="3">
                  <c:v>11,3% Муниципальная подпрограмма «Обеспечение реализации муниципальной программы «Развитие опеки и попечительства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605.4</c:v>
                </c:pt>
                <c:pt idx="1">
                  <c:v>203.9</c:v>
                </c:pt>
                <c:pt idx="2">
                  <c:v>12</c:v>
                </c:pt>
                <c:pt idx="3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7024176144648585"/>
          <c:y val="3.800622033889775E-2"/>
          <c:w val="0.60778573367731359"/>
          <c:h val="0.95240658670693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35066525964632E-4"/>
          <c:y val="9.8587764813950776E-2"/>
          <c:w val="0.33510007802567482"/>
          <c:h val="0.605961591146340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Лист1!$A$2:$A$6</c:f>
              <c:strCache>
                <c:ptCount val="5"/>
                <c:pt idx="0">
                  <c:v>92,7% Муниципальная подпрограмма «Благоустройство территорий городского округа город Уфа Республики Башкортостан»</c:v>
                </c:pt>
                <c:pt idx="1">
                  <c:v>2,3% Муниципальная подпрограмма «Модернизация систем наружного освещения городского округа город Уфа Республики Башкортостан»</c:v>
                </c:pt>
                <c:pt idx="2">
                  <c:v>1,1% Муниципальная подпрограмма «Благоустройство муниципальных кладбищ в городском округе город Уфа Республики Башкортостан»</c:v>
                </c:pt>
                <c:pt idx="3">
                  <c:v>0,2% Муниципальная подпрограмма «Развитие велоинфраструктуры в городском округе город Уфа Республики Башкортостан»</c:v>
                </c:pt>
                <c:pt idx="4">
                  <c:v>3,7% Муниципальная подпрограмма «Обеспечение реализации муниципальной программы «Благоустройство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Лист1!$B$2:$B$6</c:f>
              <c:numCache>
                <c:formatCode>#,##0.00</c:formatCode>
                <c:ptCount val="5"/>
                <c:pt idx="0">
                  <c:v>1865.8</c:v>
                </c:pt>
                <c:pt idx="1">
                  <c:v>46.9</c:v>
                </c:pt>
                <c:pt idx="2" formatCode="General">
                  <c:v>21.8</c:v>
                </c:pt>
                <c:pt idx="3" formatCode="General">
                  <c:v>3</c:v>
                </c:pt>
                <c:pt idx="4" formatCode="General">
                  <c:v>74.5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6203725537906906"/>
          <c:y val="4.0598432015094997E-3"/>
          <c:w val="0.6356256323872459"/>
          <c:h val="0.9959396294433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454943132108494E-2"/>
          <c:y val="2.3062639297894264E-2"/>
          <c:w val="0.32691236512102656"/>
          <c:h val="0.79554466740781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1">
                  <c:v>92,2% Муниципальная подпрограмма «Поддержка жилищно-коммунального хозяйства»</c:v>
                </c:pt>
                <c:pt idx="2">
                  <c:v>7,8% Муниципальная подпрограмма «Улучшение экологической обстановки в городе Уфа»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1">
                  <c:v>580.1</c:v>
                </c:pt>
                <c:pt idx="2">
                  <c:v>49.2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8987722368037331"/>
          <c:y val="0.11969692184698406"/>
          <c:w val="0.60778573367731359"/>
          <c:h val="0.880303078153015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36424613589973E-2"/>
          <c:y val="1.1588995573841531E-3"/>
          <c:w val="0.35472440944881889"/>
          <c:h val="0.943525754099199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91,4% Муниципальная подпрограмма «Обеспечение пожарной безопасности городского округа город Уфа Республики Башкортостан»</c:v>
                </c:pt>
                <c:pt idx="1">
                  <c:v>8,6% Муниципальная подпрограмма «Обеспечение реализации муниципальной программы «Пожарная безопасность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421.9</c:v>
                </c:pt>
                <c:pt idx="1">
                  <c:v>39.700000000000003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8987723976238176"/>
          <c:y val="9.6849949656906784E-2"/>
          <c:w val="0.60778573367731359"/>
          <c:h val="0.80463544308903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2024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2522455066756641"/>
                  <c:y val="-4.983658570466976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9566336041807252E-2"/>
                  <c:y val="-1.328975618791204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311023622047243E-2"/>
                  <c:y val="2.990195142280175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350685331000324E-2"/>
                  <c:y val="-3.654682951675781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7831680209035897E-3"/>
                  <c:y val="-1.328975618791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8482176146325374E-2"/>
                  <c:y val="-1.99346342818678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8400</c:v>
                </c:pt>
                <c:pt idx="1">
                  <c:v>85.6</c:v>
                </c:pt>
                <c:pt idx="2">
                  <c:v>5302.4</c:v>
                </c:pt>
                <c:pt idx="3">
                  <c:v>2148.6</c:v>
                </c:pt>
                <c:pt idx="4">
                  <c:v>51.9</c:v>
                </c:pt>
                <c:pt idx="5">
                  <c:v>276.3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131000420592702E-3"/>
          <c:y val="0.28403443430495195"/>
          <c:w val="0.25571715425262631"/>
          <c:h val="0.4048116870147919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Лист1!$A$2:$A$7</c:f>
              <c:strCache>
                <c:ptCount val="6"/>
                <c:pt idx="0">
                  <c:v>5,9% Муниципальная подпрограмма  «Улучшение жилищных условий отдельных категорий граждан, проживающих на территории городского округа город Уфа Республики Башкортостан»</c:v>
                </c:pt>
                <c:pt idx="1">
                  <c:v>11% Муниципальная подпрограмма «Формирование положительного имиджа города Уфы Республики Башкортостан»</c:v>
                </c:pt>
                <c:pt idx="2">
                  <c:v>66,2% Муниципальная подпрограмма «Обеспечение реализации муниципальной программы «Развитие городского округа город Уфа Республики Башкортостан»</c:v>
                </c:pt>
                <c:pt idx="3">
                  <c:v>5,1% Муниципальная подпрограмма «Определение поставщиков (подрядчиков, исполнителей) для заказчиков городского округа город Уфа Республики Башкортостан»</c:v>
                </c:pt>
                <c:pt idx="4">
                  <c:v>6,2% Муниципальная подпрограмма «Обеспечение качественного выполнения работ по благоустройству в городском округе город Уфа Республики Башкортостан»</c:v>
                </c:pt>
                <c:pt idx="5">
                  <c:v>5,6% Муниципальная подпрограмма «Формирование облика современного города»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55</c:v>
                </c:pt>
                <c:pt idx="1">
                  <c:v>102.7</c:v>
                </c:pt>
                <c:pt idx="2">
                  <c:v>615.4</c:v>
                </c:pt>
                <c:pt idx="3">
                  <c:v>47.5</c:v>
                </c:pt>
                <c:pt idx="4">
                  <c:v>57.3</c:v>
                </c:pt>
                <c:pt idx="5">
                  <c:v>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7147258675998837"/>
          <c:y val="5.6444538011426064E-2"/>
          <c:w val="0.72619028871391078"/>
          <c:h val="0.91074394717418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7736949547984E-2"/>
          <c:y val="0.10121678575160474"/>
          <c:w val="0.36991513560804895"/>
          <c:h val="0.748832420542314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92,6% Муниципальная подпрограмма «Создание социально-экономических, организационных условий и гарантий для социального становления и развития молодых граждан»</c:v>
                </c:pt>
                <c:pt idx="1">
                  <c:v>7,4% Муниципальная подпрограмма «Обеспечение реализации муниципальной программы «Развитие молодежной политики в городском округе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278.39999999999998</c:v>
                </c:pt>
                <c:pt idx="1">
                  <c:v>22.2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730358705161857"/>
          <c:y val="6.4769297161738446E-2"/>
          <c:w val="0.51158530183727036"/>
          <c:h val="0.80298354850878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37736949547984E-2"/>
          <c:y val="0.10121678575160474"/>
          <c:w val="0.36991513560804895"/>
          <c:h val="0.7488324205423140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85,4% Муниципальная подпрограмма «Развитие малого и среднего предпринимательства в городском округе город Уфа Республики Башкортостан»</c:v>
                </c:pt>
                <c:pt idx="1">
                  <c:v>14,6% Муниципальная подпрограмма «Развитие сферы внутреннего и въездного туризма в городе Уфа»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7730358705161857"/>
          <c:y val="6.4769297161738446E-2"/>
          <c:w val="0.51158530183727036"/>
          <c:h val="0.802983548508786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83820753257204E-2"/>
          <c:y val="0.22101928265971349"/>
          <c:w val="0.40702179038714487"/>
          <c:h val="0.737586111014358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</c:f>
              <c:strCache>
                <c:ptCount val="1"/>
                <c:pt idx="0">
                  <c:v>100% Муниципальная подпрограмма «Совершенствование системы защиты населения городского округа город Уфа Республики Башкортостан от чрезвычайных ситуаций мирного и военного времени»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261.39999999999998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592702627425495"/>
          <c:y val="2.8965235261838415E-3"/>
          <c:w val="0.54576548138520109"/>
          <c:h val="0.9663126710351234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83820753257204E-2"/>
          <c:y val="0.13847119439337915"/>
          <c:w val="0.40702179038714487"/>
          <c:h val="0.7375861110143581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92,3% Муниципальная подпрограмма «Развитие системы общественной безопасности на территории городского округа город Уфа Республики Башкортостан»</c:v>
                </c:pt>
                <c:pt idx="1">
                  <c:v>4,5% Муниципальная подпрограмма «Профилактика пьянства и алкоголизма в городском округе город Уфа Республики Башкортостан»</c:v>
                </c:pt>
                <c:pt idx="2">
                  <c:v>3,2% Муниципальная подпрограмма «Содействие развитию и поддержка социально ориентированных некоммерческих организаций»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341.7</c:v>
                </c:pt>
                <c:pt idx="1">
                  <c:v>16.600000000000001</c:v>
                </c:pt>
                <c:pt idx="2">
                  <c:v>11.7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968309968124287"/>
          <c:y val="4.4687845232679164E-2"/>
          <c:w val="0.54576548138520109"/>
          <c:h val="0.80358209875457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894429862933799E-4"/>
          <c:y val="0.23794439181236832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99,4% Муниципальная подпрограмма «Развитие дорожной инфраструктуры городского округа город Уфа Республики Башкортостан»</c:v>
                </c:pt>
                <c:pt idx="1">
                  <c:v>0,01% Муниципальная подпрограмма «Комплексное развитие системы ливневой канализации городского округа город Уфа Республики Башкортостан»</c:v>
                </c:pt>
                <c:pt idx="2">
                  <c:v>0,59% Муниципальная подпрограмма «Обеспечение реализации муниципальной программы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#,##0.00">
                  <c:v>5573.4</c:v>
                </c:pt>
                <c:pt idx="1">
                  <c:v>1.8</c:v>
                </c:pt>
                <c:pt idx="2">
                  <c:v>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423031143295604"/>
          <c:y val="0.15898763511714822"/>
          <c:w val="0.68576961213181686"/>
          <c:h val="0.666819088198555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6777140079859E-2"/>
          <c:y val="0.18857934929491432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4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Лист1!$A$2:$A$4</c:f>
              <c:strCache>
                <c:ptCount val="3"/>
                <c:pt idx="0">
                  <c:v>3,4% Муниципальная подпрограмма «Подготовка территорий и земельных участков для освоения территории городского округа город Уфа Республики Башкортостан»</c:v>
                </c:pt>
                <c:pt idx="1">
                  <c:v>1,5% Муниципальная подпрограмма "Переселение граждан из аварийного жилищного фонда"</c:v>
                </c:pt>
                <c:pt idx="2">
                  <c:v>95,1% Муниципальная подпрограмма «Строительство инженерной инфраструктуры к районам массовой и индивидуальной застройки в городском округе город  Уфа Республики Башкортостан»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191.4</c:v>
                </c:pt>
                <c:pt idx="1">
                  <c:v>83</c:v>
                </c:pt>
                <c:pt idx="2">
                  <c:v>5318.4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367299504228638"/>
          <c:y val="0.30577991027529583"/>
          <c:w val="0.64132516768737247"/>
          <c:h val="0.613214181538087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6777140079859E-2"/>
          <c:y val="0.18857934929491432"/>
          <c:w val="0.32062921963374696"/>
          <c:h val="0.593926682922740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Лист1!$A$2:$A$5</c:f>
              <c:strCache>
                <c:ptCount val="4"/>
                <c:pt idx="0">
                  <c:v>36,5%Муниципальная подпрограмма «Обеспечение функционирования объектов муниципальной собственности»</c:v>
                </c:pt>
                <c:pt idx="1">
                  <c:v>8,2% Муниципальная подпрограмма «Создание целостной системы учета земельных участков, вовлечение земельных участков в хозяйственный оборот и увеличение доходов от использования земельных ресурсов»</c:v>
                </c:pt>
                <c:pt idx="2">
                  <c:v>2,0%Муниципальная подпрограмма «Повышение эффективности управления муниципальной собственностью городского округа город Уфа Республики Башкортостан»</c:v>
                </c:pt>
                <c:pt idx="3">
                  <c:v>60,0% Муниципальная подпрограмма «Обеспечение реализации муниципальной программы «Развитие земельных и имущественных отношений на территории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187.2</c:v>
                </c:pt>
                <c:pt idx="1">
                  <c:v>41.8</c:v>
                </c:pt>
                <c:pt idx="2">
                  <c:v>10.8</c:v>
                </c:pt>
                <c:pt idx="3">
                  <c:v>273.39999999999998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35367006041821741"/>
          <c:y val="0.17075808308278684"/>
          <c:w val="0.64370169396885579"/>
          <c:h val="0.829241916917213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56561936605796E-2"/>
          <c:y val="0.17016147113309396"/>
          <c:w val="0.3254891744989109"/>
          <c:h val="0.641813166143473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57,8% Муниципальная подпрограмма «Управление муниципальным долгом городского округа город Уфа Республики Башкортостан»</c:v>
                </c:pt>
                <c:pt idx="1">
                  <c:v>42,2% Муниципальная подпрограмма «Обеспечение реализации муниципальной программы»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254.9</c:v>
                </c:pt>
                <c:pt idx="1">
                  <c:v>186.2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315552854263185"/>
          <c:y val="0.21704555770930326"/>
          <c:w val="0.54443237735014749"/>
          <c:h val="0.55825632871648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635290227453794E-2"/>
          <c:y val="0.32867840375373231"/>
          <c:w val="0.34043388495397148"/>
          <c:h val="0.5265497295816637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99,5% Муниципальная подпрограмма «Благоустройство городских общественных территорий»</c:v>
                </c:pt>
                <c:pt idx="1">
                  <c:v>0,1% Муниципальная подпрограмма «Благоустройство муниципальных общественных территорий городского округа город Уфа Республики Башкортостан»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>
                  <c:v>1047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3941935092886669"/>
          <c:y val="0.26386513937715056"/>
          <c:w val="0.52388344184919022"/>
          <c:h val="0.55917920777392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26554166666666662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2025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4870415391773512"/>
                  <c:y val="-7.973853712747151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5394721493146722E-2"/>
                  <c:y val="3.98692685637357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6015748031496064E-2"/>
                  <c:y val="-0.1810730588649868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15150189559638"/>
                      <c:h val="7.3425902938213342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9770778652668417E-2"/>
                  <c:y val="-2.6579512375823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5653068833445801E-2"/>
                  <c:y val="-1.99346342818678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5.2829107312879577E-2"/>
                  <c:y val="-1.99346342818678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8740.5</c:v>
                </c:pt>
                <c:pt idx="1">
                  <c:v>88.8</c:v>
                </c:pt>
                <c:pt idx="2">
                  <c:v>5463.6</c:v>
                </c:pt>
                <c:pt idx="3">
                  <c:v>2161.3000000000002</c:v>
                </c:pt>
                <c:pt idx="4">
                  <c:v>50.2</c:v>
                </c:pt>
                <c:pt idx="5">
                  <c:v>277.7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56561936605796E-2"/>
          <c:y val="0.17016147113309396"/>
          <c:w val="0.3254891744989109"/>
          <c:h val="0.641813166143473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58,8%Муниципальная подпрограмма «Благоустройство городских общественных территорий»</c:v>
                </c:pt>
                <c:pt idx="1">
                  <c:v>41,2%Муниципальная подпрограмма "Улучшение качества жизни населения отдаленных территорий городского округа город Уфа Республики Башкортостан"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</c:v>
                </c:pt>
                <c:pt idx="1">
                  <c:v>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315552854263185"/>
          <c:y val="0.21704555770930326"/>
          <c:w val="0.54443237735014749"/>
          <c:h val="0.558256328716488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349504062710877E-2"/>
          <c:y val="0.26221918522806975"/>
          <c:w val="0.77353484656126104"/>
          <c:h val="0.40574245406824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 2026 год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4"/>
            <c:bubble3D val="0"/>
            <c:spPr>
              <a:solidFill>
                <a:schemeClr val="tx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-0.12718118427174721"/>
                  <c:y val="-7.641609808049354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7609702437626527E-2"/>
                  <c:y val="1.32897561879119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5292067658209393E-2"/>
                  <c:y val="-2.975033161418046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097696121318204E-2"/>
                  <c:y val="-3.80495439336196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9.7831680209036608E-3"/>
                  <c:y val="-2.6579512375823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8.4101049868766403E-2"/>
                  <c:y val="-3.476827974728677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НДПИ</c:v>
                </c:pt>
                <c:pt idx="5">
                  <c:v>Государственная пошлина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8886.9</c:v>
                </c:pt>
                <c:pt idx="1">
                  <c:v>142.19999999999999</c:v>
                </c:pt>
                <c:pt idx="2">
                  <c:v>5662.8</c:v>
                </c:pt>
                <c:pt idx="3">
                  <c:v>2174.4</c:v>
                </c:pt>
                <c:pt idx="4">
                  <c:v>54.9</c:v>
                </c:pt>
                <c:pt idx="5">
                  <c:v>279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1312515984309957"/>
          <c:y val="0.16207930269591078"/>
          <c:w val="0.36737538923698237"/>
          <c:h val="0.595382545931758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692363731923313E-2"/>
          <c:y val="4.0519331956004767E-2"/>
          <c:w val="0.95645119985984584"/>
          <c:h val="0.859680132214261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5733381901000205E-2"/>
                  <c:y val="-5.525363448546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692363731923313E-2"/>
                  <c:y val="-5.8937210117825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3651345562846276E-2"/>
                  <c:y val="-4.051933195600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Лист1!$B$5:$B$7</c:f>
              <c:numCache>
                <c:formatCode>#,##0.0</c:formatCode>
                <c:ptCount val="3"/>
                <c:pt idx="0">
                  <c:v>8400</c:v>
                </c:pt>
                <c:pt idx="1">
                  <c:v>8740.5</c:v>
                </c:pt>
                <c:pt idx="2">
                  <c:v>8886.9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544352"/>
        <c:axId val="188545136"/>
        <c:axId val="0"/>
      </c:bar3DChart>
      <c:catAx>
        <c:axId val="18854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545136"/>
        <c:crosses val="autoZero"/>
        <c:auto val="1"/>
        <c:lblAlgn val="ctr"/>
        <c:lblOffset val="100"/>
        <c:noMultiLvlLbl val="0"/>
      </c:catAx>
      <c:valAx>
        <c:axId val="188545136"/>
        <c:scaling>
          <c:orientation val="minMax"/>
          <c:min val="6400"/>
        </c:scaling>
        <c:delete val="1"/>
        <c:axPos val="l"/>
        <c:numFmt formatCode="#,##0.0" sourceLinked="1"/>
        <c:majorTickMark val="none"/>
        <c:minorTickMark val="none"/>
        <c:tickLblPos val="nextTo"/>
        <c:crossAx val="18854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50800" h="50800"/>
            </a:sp3d>
          </c:spPr>
          <c:invertIfNegative val="0"/>
          <c:dLbls>
            <c:dLbl>
              <c:idx val="0"/>
              <c:layout>
                <c:manualLayout>
                  <c:x val="2.8343549409873912E-2"/>
                  <c:y val="-2.55457255916374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023311937053217E-2"/>
                  <c:y val="-3.85530872029492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791399213165211E-2"/>
                  <c:y val="-4.8448364143326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Лист1!$A$5:$A$7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Лист1!$B$5:$B$7</c:f>
              <c:numCache>
                <c:formatCode>#,##0.0</c:formatCode>
                <c:ptCount val="3"/>
                <c:pt idx="0">
                  <c:v>85.6</c:v>
                </c:pt>
                <c:pt idx="1">
                  <c:v>88.8</c:v>
                </c:pt>
                <c:pt idx="2">
                  <c:v>142.19999999999999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6"/>
        <c:gapDepth val="0"/>
        <c:shape val="box"/>
        <c:axId val="188543568"/>
        <c:axId val="188538864"/>
        <c:axId val="0"/>
      </c:bar3DChart>
      <c:catAx>
        <c:axId val="18854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538864"/>
        <c:crosses val="autoZero"/>
        <c:auto val="1"/>
        <c:lblAlgn val="ctr"/>
        <c:lblOffset val="100"/>
        <c:noMultiLvlLbl val="0"/>
      </c:catAx>
      <c:valAx>
        <c:axId val="188538864"/>
        <c:scaling>
          <c:orientation val="minMax"/>
          <c:min val="50"/>
        </c:scaling>
        <c:delete val="1"/>
        <c:axPos val="l"/>
        <c:numFmt formatCode="#,##0.0" sourceLinked="1"/>
        <c:majorTickMark val="out"/>
        <c:minorTickMark val="none"/>
        <c:tickLblPos val="nextTo"/>
        <c:crossAx val="1885435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864675460529355E-2"/>
          <c:y val="5.7479219480663757E-2"/>
          <c:w val="0.9725532592412196"/>
          <c:h val="0.8248348142645041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4253718285214349E-2"/>
                  <c:y val="-2.2701925813932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5354330708662774E-3"/>
                  <c:y val="-1.2765599337438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УСН</c:v>
                </c:pt>
                <c:pt idx="1">
                  <c:v>ЕСХН</c:v>
                </c:pt>
                <c:pt idx="2">
                  <c:v>ПАТЕНТ 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4776.2</c:v>
                </c:pt>
                <c:pt idx="1">
                  <c:v>2.2000000000000002</c:v>
                </c:pt>
                <c:pt idx="2">
                  <c:v>524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4915864683581253E-2"/>
                  <c:y val="-3.23910952003734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7414698162729658E-3"/>
                  <c:y val="-1.3337311017751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УСН</c:v>
                </c:pt>
                <c:pt idx="1">
                  <c:v>ЕСХН</c:v>
                </c:pt>
                <c:pt idx="2">
                  <c:v>ПАТЕНТ 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4895.6000000000004</c:v>
                </c:pt>
                <c:pt idx="1">
                  <c:v>2.5</c:v>
                </c:pt>
                <c:pt idx="2">
                  <c:v>565.5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>
              <a:bevelT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2.0684310294546517E-2"/>
                  <c:y val="-2.2668295715090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8484981044036166E-3"/>
                  <c:y val="-2.2593472767906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УСН</c:v>
                </c:pt>
                <c:pt idx="1">
                  <c:v>ЕСХН</c:v>
                </c:pt>
                <c:pt idx="2">
                  <c:v>ПАТЕНТ </c:v>
                </c:pt>
              </c:strCache>
            </c:strRef>
          </c:cat>
          <c:val>
            <c:numRef>
              <c:f>Лист1!$D$2:$D$4</c:f>
              <c:numCache>
                <c:formatCode>#,##0.0</c:formatCode>
                <c:ptCount val="3"/>
                <c:pt idx="0">
                  <c:v>5042.6000000000004</c:v>
                </c:pt>
                <c:pt idx="1">
                  <c:v>2.7</c:v>
                </c:pt>
                <c:pt idx="2">
                  <c:v>617.5</c:v>
                </c:pt>
              </c:numCache>
            </c:numRef>
          </c:val>
          <c:shape val="cylinder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539256"/>
        <c:axId val="188539648"/>
        <c:axId val="189316400"/>
      </c:bar3DChart>
      <c:catAx>
        <c:axId val="188539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88539648"/>
        <c:crosses val="autoZero"/>
        <c:auto val="1"/>
        <c:lblAlgn val="ctr"/>
        <c:lblOffset val="100"/>
        <c:noMultiLvlLbl val="0"/>
      </c:catAx>
      <c:valAx>
        <c:axId val="188539648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extTo"/>
        <c:crossAx val="188539256"/>
        <c:crosses val="autoZero"/>
        <c:crossBetween val="between"/>
      </c:valAx>
      <c:serAx>
        <c:axId val="189316400"/>
        <c:scaling>
          <c:orientation val="minMax"/>
        </c:scaling>
        <c:delete val="1"/>
        <c:axPos val="b"/>
        <c:majorTickMark val="none"/>
        <c:minorTickMark val="none"/>
        <c:tickLblPos val="nextTo"/>
        <c:crossAx val="188539648"/>
        <c:crosses val="autoZero"/>
      </c:ser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42744240303295"/>
          <c:y val="8.6714163951720339E-4"/>
          <c:w val="0.72805205599300082"/>
          <c:h val="8.05633980567686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98603E-1DFF-4FAF-AAE7-8320300A4E0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A318AC30-6658-40CE-8C5A-6D25DFC212F1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Приоритетными направлениями бюджетной политики в среднесрочной перспективе являются:</a:t>
          </a:r>
          <a:endParaRPr lang="ru-RU" sz="1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C211C-D942-4677-AEF3-461B74211BC4}" type="parTrans" cxnId="{DE3CE6C8-6525-4349-BBAD-FEA760F7C890}">
      <dgm:prSet/>
      <dgm:spPr/>
      <dgm:t>
        <a:bodyPr/>
        <a:lstStyle/>
        <a:p>
          <a:endParaRPr lang="ru-RU"/>
        </a:p>
      </dgm:t>
    </dgm:pt>
    <dgm:pt modelId="{59B4C139-BC4F-4E4B-9347-FE41C31E2EC4}" type="sibTrans" cxnId="{DE3CE6C8-6525-4349-BBAD-FEA760F7C890}">
      <dgm:prSet/>
      <dgm:spPr/>
      <dgm:t>
        <a:bodyPr/>
        <a:lstStyle/>
        <a:p>
          <a:endParaRPr lang="ru-RU"/>
        </a:p>
      </dgm:t>
    </dgm:pt>
    <dgm:pt modelId="{BB9C8FB5-4277-422C-9BB2-C8C42C0C524C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3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санкционного</a:t>
          </a:r>
          <a:r>
            <a: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давления;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7BB6C46-4BF1-4755-A4DD-42F16512357E}" type="parTrans" cxnId="{0FC2A9F8-9A93-4F47-A9FF-59270937168D}">
      <dgm:prSet/>
      <dgm:spPr/>
      <dgm:t>
        <a:bodyPr/>
        <a:lstStyle/>
        <a:p>
          <a:endParaRPr lang="ru-RU"/>
        </a:p>
      </dgm:t>
    </dgm:pt>
    <dgm:pt modelId="{14ED28B4-B7DC-4E96-A4CF-6FBC403E9577}" type="sibTrans" cxnId="{0FC2A9F8-9A93-4F47-A9FF-59270937168D}">
      <dgm:prSet/>
      <dgm:spPr/>
      <dgm:t>
        <a:bodyPr/>
        <a:lstStyle/>
        <a:p>
          <a:endParaRPr lang="ru-RU"/>
        </a:p>
      </dgm:t>
    </dgm:pt>
    <dgm:pt modelId="{8B782781-BC36-4808-82C8-04DAD70D90B5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до 2026 года, утвержденного распоряжением Администрации городского округа город Уфа Республики Башкортостан от 25 января 2023 года № 5-р; 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EC405-3CDC-42EF-9C8C-C144A22F264F}" type="parTrans" cxnId="{A376FB4C-6A7A-4CFB-B4A3-08D5D8712E04}">
      <dgm:prSet/>
      <dgm:spPr/>
      <dgm:t>
        <a:bodyPr/>
        <a:lstStyle/>
        <a:p>
          <a:endParaRPr lang="ru-RU"/>
        </a:p>
      </dgm:t>
    </dgm:pt>
    <dgm:pt modelId="{F43CD41F-60A2-4FEE-8EFC-15B4CF0DA027}" type="sibTrans" cxnId="{A376FB4C-6A7A-4CFB-B4A3-08D5D8712E04}">
      <dgm:prSet/>
      <dgm:spPr/>
      <dgm:t>
        <a:bodyPr/>
        <a:lstStyle/>
        <a:p>
          <a:endParaRPr lang="ru-RU"/>
        </a:p>
      </dgm:t>
    </dgm:pt>
    <dgm:pt modelId="{D9F37D09-990D-4F45-8156-64511CB0C26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реализация новой системы уплаты налогов в форме единого налогового платежа, введенного в целях улучшения условий ведения бизнеса за счет повышения качества администрирования доходов бюджета; 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CE8EB-07CD-45FD-AD65-9734ADC67BBB}" type="parTrans" cxnId="{E56AFA1A-7A11-467B-995F-BBDF39051B49}">
      <dgm:prSet/>
      <dgm:spPr/>
      <dgm:t>
        <a:bodyPr/>
        <a:lstStyle/>
        <a:p>
          <a:endParaRPr lang="ru-RU"/>
        </a:p>
      </dgm:t>
    </dgm:pt>
    <dgm:pt modelId="{029439C3-ED79-4ADC-8020-2C10D69DCB44}" type="sibTrans" cxnId="{E56AFA1A-7A11-467B-995F-BBDF39051B49}">
      <dgm:prSet/>
      <dgm:spPr/>
      <dgm:t>
        <a:bodyPr/>
        <a:lstStyle/>
        <a:p>
          <a:endParaRPr lang="ru-RU"/>
        </a:p>
      </dgm:t>
    </dgm:pt>
    <dgm:pt modelId="{0C04DC12-25E8-47CB-99FE-301D7680152F}">
      <dgm:prSet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введения единого налогового платежа; 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08406-FC9E-4B7E-AFB6-D888C8D6B927}" type="parTrans" cxnId="{07BD7F16-3880-4991-A9C0-9679C792CE5A}">
      <dgm:prSet/>
      <dgm:spPr/>
      <dgm:t>
        <a:bodyPr/>
        <a:lstStyle/>
        <a:p>
          <a:endParaRPr lang="ru-RU"/>
        </a:p>
      </dgm:t>
    </dgm:pt>
    <dgm:pt modelId="{B9B495FD-4D0D-4558-9886-F59766DD82AB}" type="sibTrans" cxnId="{07BD7F16-3880-4991-A9C0-9679C792CE5A}">
      <dgm:prSet/>
      <dgm:spPr/>
      <dgm:t>
        <a:bodyPr/>
        <a:lstStyle/>
        <a:p>
          <a:endParaRPr lang="ru-RU"/>
        </a:p>
      </dgm:t>
    </dgm:pt>
    <dgm:pt modelId="{996CE5DC-2F20-4DD3-9276-163A2AF09564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 расходов, гарантированное исполнение социальных обязательств бюджета городского округа;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74BE08-E92F-4BA3-AA97-3BFD0D3CCAE5}" type="parTrans" cxnId="{56D7F8A0-8EB4-46F5-877A-204BD390353B}">
      <dgm:prSet/>
      <dgm:spPr/>
      <dgm:t>
        <a:bodyPr/>
        <a:lstStyle/>
        <a:p>
          <a:endParaRPr lang="ru-RU"/>
        </a:p>
      </dgm:t>
    </dgm:pt>
    <dgm:pt modelId="{BE9265EB-96A5-4C4E-BA61-C3E4B76EE7DB}" type="sibTrans" cxnId="{56D7F8A0-8EB4-46F5-877A-204BD390353B}">
      <dgm:prSet/>
      <dgm:spPr/>
      <dgm:t>
        <a:bodyPr/>
        <a:lstStyle/>
        <a:p>
          <a:endParaRPr lang="ru-RU"/>
        </a:p>
      </dgm:t>
    </dgm:pt>
    <dgm:pt modelId="{C5C55C4B-8AC5-4933-B69C-A0274E437177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достижения целевых показателей реализуемых мероприятий в рамках национальных проектов, муниципальных программ и непрограммных направлений, их эффективности в увязке с объемами финансового обеспечения;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A0000-1233-4C6D-80E4-3062ECE688A4}" type="parTrans" cxnId="{BD01532E-B896-4AFD-8039-882C7EC6B657}">
      <dgm:prSet/>
      <dgm:spPr/>
      <dgm:t>
        <a:bodyPr/>
        <a:lstStyle/>
        <a:p>
          <a:endParaRPr lang="ru-RU"/>
        </a:p>
      </dgm:t>
    </dgm:pt>
    <dgm:pt modelId="{77336EE8-6751-4BCD-9022-0ADC4C3B757C}" type="sibTrans" cxnId="{BD01532E-B896-4AFD-8039-882C7EC6B657}">
      <dgm:prSet/>
      <dgm:spPr/>
      <dgm:t>
        <a:bodyPr/>
        <a:lstStyle/>
        <a:p>
          <a:endParaRPr lang="ru-RU"/>
        </a:p>
      </dgm:t>
    </dgm:pt>
    <dgm:pt modelId="{C729AE75-1409-4964-965D-2268CF7EDFB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3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повышение эффективности использования муниципального имущества, управления земельными ресурсами;</a:t>
          </a:r>
          <a:endParaRPr lang="ru-RU" sz="1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ACCF8-41A4-4589-8926-CAFDA7C986EA}" type="parTrans" cxnId="{F1BCDE06-1C60-4B5A-9838-5CAEFB28E70A}">
      <dgm:prSet/>
      <dgm:spPr/>
      <dgm:t>
        <a:bodyPr/>
        <a:lstStyle/>
        <a:p>
          <a:endParaRPr lang="ru-RU"/>
        </a:p>
      </dgm:t>
    </dgm:pt>
    <dgm:pt modelId="{3DB056D2-9B52-4302-AA09-ABBC3CD58DE8}" type="sibTrans" cxnId="{F1BCDE06-1C60-4B5A-9838-5CAEFB28E70A}">
      <dgm:prSet/>
      <dgm:spPr/>
      <dgm:t>
        <a:bodyPr/>
        <a:lstStyle/>
        <a:p>
          <a:endParaRPr lang="ru-RU"/>
        </a:p>
      </dgm:t>
    </dgm:pt>
    <dgm:pt modelId="{28ABE168-8C68-454C-820E-92037A7FF5FD}">
      <dgm:prSet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just"/>
          <a:r>
            <a:rPr lang="ru-RU" sz="13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сохранение </a:t>
          </a:r>
          <a:r>
            <a:rPr lang="ru-RU" sz="1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показателей</a:t>
          </a:r>
          <a:r>
            <a:rPr lang="ru-RU" sz="13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муниципального долга, позволяющих отнести городской округ к группе заемщиков со средним уровнем долговой устойчивости. </a:t>
          </a:r>
          <a:endParaRPr lang="ru-RU" sz="1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4CDA3A-9E20-47F0-9637-451349ED6920}" type="parTrans" cxnId="{3CDE7DA9-212C-4643-A36C-78C37B3A3384}">
      <dgm:prSet/>
      <dgm:spPr/>
      <dgm:t>
        <a:bodyPr/>
        <a:lstStyle/>
        <a:p>
          <a:endParaRPr lang="ru-RU"/>
        </a:p>
      </dgm:t>
    </dgm:pt>
    <dgm:pt modelId="{9B473082-87FE-4756-B5AE-12F790A0EE75}" type="sibTrans" cxnId="{3CDE7DA9-212C-4643-A36C-78C37B3A3384}">
      <dgm:prSet/>
      <dgm:spPr/>
      <dgm:t>
        <a:bodyPr/>
        <a:lstStyle/>
        <a:p>
          <a:endParaRPr lang="ru-RU"/>
        </a:p>
      </dgm:t>
    </dgm:pt>
    <dgm:pt modelId="{C8E317D4-A752-43A4-A4E7-F57C2CFF929B}" type="pres">
      <dgm:prSet presAssocID="{4C98603E-1DFF-4FAF-AAE7-8320300A4E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51735C-CC94-440D-B073-EF560D441BE5}" type="pres">
      <dgm:prSet presAssocID="{A318AC30-6658-40CE-8C5A-6D25DFC212F1}" presName="root" presStyleCnt="0"/>
      <dgm:spPr/>
    </dgm:pt>
    <dgm:pt modelId="{BAEC9342-6B10-436B-98A8-9EA8559ED91D}" type="pres">
      <dgm:prSet presAssocID="{A318AC30-6658-40CE-8C5A-6D25DFC212F1}" presName="rootComposite" presStyleCnt="0"/>
      <dgm:spPr/>
    </dgm:pt>
    <dgm:pt modelId="{3B5DA02B-6249-4004-A095-BFE4FA16694D}" type="pres">
      <dgm:prSet presAssocID="{A318AC30-6658-40CE-8C5A-6D25DFC212F1}" presName="rootText" presStyleLbl="node1" presStyleIdx="0" presStyleCnt="1" custScaleX="289680" custScaleY="105063" custLinFactNeighborX="15963" custLinFactNeighborY="4903"/>
      <dgm:spPr/>
      <dgm:t>
        <a:bodyPr/>
        <a:lstStyle/>
        <a:p>
          <a:endParaRPr lang="ru-RU"/>
        </a:p>
      </dgm:t>
    </dgm:pt>
    <dgm:pt modelId="{598FAF22-BABC-4E49-8231-0757905D5315}" type="pres">
      <dgm:prSet presAssocID="{A318AC30-6658-40CE-8C5A-6D25DFC212F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1CD51FA-3142-47AB-9295-A19444D7463E}" type="pres">
      <dgm:prSet presAssocID="{A318AC30-6658-40CE-8C5A-6D25DFC212F1}" presName="childShape" presStyleCnt="0"/>
      <dgm:spPr/>
    </dgm:pt>
    <dgm:pt modelId="{AA2218CD-D1E9-4DBB-9496-200F8535CE87}" type="pres">
      <dgm:prSet presAssocID="{37BB6C46-4BF1-4755-A4DD-42F16512357E}" presName="Name13" presStyleLbl="parChTrans1D2" presStyleIdx="0" presStyleCnt="8"/>
      <dgm:spPr/>
      <dgm:t>
        <a:bodyPr/>
        <a:lstStyle/>
        <a:p>
          <a:endParaRPr lang="ru-RU"/>
        </a:p>
      </dgm:t>
    </dgm:pt>
    <dgm:pt modelId="{72FDB523-9F70-45BF-944D-FDD604D27205}" type="pres">
      <dgm:prSet presAssocID="{BB9C8FB5-4277-422C-9BB2-C8C42C0C524C}" presName="childText" presStyleLbl="bgAcc1" presStyleIdx="0" presStyleCnt="8" custScaleX="369837" custScaleY="59567" custLinFactNeighborX="-3387" custLinFactNeighborY="-7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AFA7-8CDF-4600-B3BD-F6EA34628DCA}" type="pres">
      <dgm:prSet presAssocID="{F01EC405-3CDC-42EF-9C8C-C144A22F264F}" presName="Name13" presStyleLbl="parChTrans1D2" presStyleIdx="1" presStyleCnt="8"/>
      <dgm:spPr/>
      <dgm:t>
        <a:bodyPr/>
        <a:lstStyle/>
        <a:p>
          <a:endParaRPr lang="ru-RU"/>
        </a:p>
      </dgm:t>
    </dgm:pt>
    <dgm:pt modelId="{41094DCC-44D2-4224-89F3-1049E4049A8A}" type="pres">
      <dgm:prSet presAssocID="{8B782781-BC36-4808-82C8-04DAD70D90B5}" presName="childText" presStyleLbl="bgAcc1" presStyleIdx="1" presStyleCnt="8" custScaleX="369837" custScaleY="79437" custLinFactNeighborX="-3214" custLinFactNeighborY="-249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AA921-7EC3-449E-95C6-8D71E1076A0D}" type="pres">
      <dgm:prSet presAssocID="{26DCE8EB-07CD-45FD-AD65-9734ADC67BBB}" presName="Name13" presStyleLbl="parChTrans1D2" presStyleIdx="2" presStyleCnt="8"/>
      <dgm:spPr/>
      <dgm:t>
        <a:bodyPr/>
        <a:lstStyle/>
        <a:p>
          <a:endParaRPr lang="ru-RU"/>
        </a:p>
      </dgm:t>
    </dgm:pt>
    <dgm:pt modelId="{F7DCA9FE-2AA4-46B5-93CC-E34597468A61}" type="pres">
      <dgm:prSet presAssocID="{D9F37D09-990D-4F45-8156-64511CB0C26F}" presName="childText" presStyleLbl="bgAcc1" presStyleIdx="2" presStyleCnt="8" custScaleX="369837" custScaleY="65061" custLinFactNeighborX="-3969" custLinFactNeighborY="-40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5096B-542B-4157-8298-EEFCCF9314D0}" type="pres">
      <dgm:prSet presAssocID="{63B08406-FC9E-4B7E-AFB6-D888C8D6B927}" presName="Name13" presStyleLbl="parChTrans1D2" presStyleIdx="3" presStyleCnt="8"/>
      <dgm:spPr/>
      <dgm:t>
        <a:bodyPr/>
        <a:lstStyle/>
        <a:p>
          <a:endParaRPr lang="ru-RU"/>
        </a:p>
      </dgm:t>
    </dgm:pt>
    <dgm:pt modelId="{FC11E18F-D288-4F2B-9619-7138A3ECA1D9}" type="pres">
      <dgm:prSet presAssocID="{0C04DC12-25E8-47CB-99FE-301D7680152F}" presName="childText" presStyleLbl="bgAcc1" presStyleIdx="3" presStyleCnt="8" custScaleX="369837" custScaleY="75740" custLinFactNeighborX="-3914" custLinFactNeighborY="-58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A56EE1-1CE4-443F-8661-073D1003566C}" type="pres">
      <dgm:prSet presAssocID="{8C74BE08-E92F-4BA3-AA97-3BFD0D3CCAE5}" presName="Name13" presStyleLbl="parChTrans1D2" presStyleIdx="4" presStyleCnt="8"/>
      <dgm:spPr/>
      <dgm:t>
        <a:bodyPr/>
        <a:lstStyle/>
        <a:p>
          <a:endParaRPr lang="ru-RU"/>
        </a:p>
      </dgm:t>
    </dgm:pt>
    <dgm:pt modelId="{8B90EC02-8F56-4B3C-877E-63EB5AA5531E}" type="pres">
      <dgm:prSet presAssocID="{996CE5DC-2F20-4DD3-9276-163A2AF09564}" presName="childText" presStyleLbl="bgAcc1" presStyleIdx="4" presStyleCnt="8" custScaleX="369861" custScaleY="57128" custLinFactNeighborX="-4772" custLinFactNeighborY="-7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2BDDA-D8A7-4F9B-902D-0E2A5DE46C98}" type="pres">
      <dgm:prSet presAssocID="{A07A0000-1233-4C6D-80E4-3062ECE688A4}" presName="Name13" presStyleLbl="parChTrans1D2" presStyleIdx="5" presStyleCnt="8"/>
      <dgm:spPr/>
      <dgm:t>
        <a:bodyPr/>
        <a:lstStyle/>
        <a:p>
          <a:endParaRPr lang="ru-RU"/>
        </a:p>
      </dgm:t>
    </dgm:pt>
    <dgm:pt modelId="{14C44C04-491C-482B-AB79-C2E1BF736E1A}" type="pres">
      <dgm:prSet presAssocID="{C5C55C4B-8AC5-4933-B69C-A0274E437177}" presName="childText" presStyleLbl="bgAcc1" presStyleIdx="5" presStyleCnt="8" custScaleX="369837" custScaleY="79100" custLinFactNeighborX="-4772" custLinFactNeighborY="-95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C2B3E-ACD8-4088-B3F3-DF1BB0833559}" type="pres">
      <dgm:prSet presAssocID="{8E0ACCF8-41A4-4589-8926-CAFDA7C986EA}" presName="Name13" presStyleLbl="parChTrans1D2" presStyleIdx="6" presStyleCnt="8"/>
      <dgm:spPr/>
      <dgm:t>
        <a:bodyPr/>
        <a:lstStyle/>
        <a:p>
          <a:endParaRPr lang="ru-RU"/>
        </a:p>
      </dgm:t>
    </dgm:pt>
    <dgm:pt modelId="{FED286C6-0A46-41BB-BF9A-DCE447DF870B}" type="pres">
      <dgm:prSet presAssocID="{C729AE75-1409-4964-965D-2268CF7EDFBF}" presName="childText" presStyleLbl="bgAcc1" presStyleIdx="6" presStyleCnt="8" custScaleX="369861" custScaleY="57173" custLinFactY="-12403" custLinFactNeighborX="-55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62A56-7417-4CDF-84C1-F9E3EC6CE2E1}" type="pres">
      <dgm:prSet presAssocID="{8C4CDA3A-9E20-47F0-9637-451349ED6920}" presName="Name13" presStyleLbl="parChTrans1D2" presStyleIdx="7" presStyleCnt="8"/>
      <dgm:spPr/>
      <dgm:t>
        <a:bodyPr/>
        <a:lstStyle/>
        <a:p>
          <a:endParaRPr lang="ru-RU"/>
        </a:p>
      </dgm:t>
    </dgm:pt>
    <dgm:pt modelId="{D049488A-4FD3-4ACD-9C75-C47A3B5D1CBD}" type="pres">
      <dgm:prSet presAssocID="{28ABE168-8C68-454C-820E-92037A7FF5FD}" presName="childText" presStyleLbl="bgAcc1" presStyleIdx="7" presStyleCnt="8" custScaleX="369885" custScaleY="67990" custLinFactY="-28446" custLinFactNeighborX="-396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3CE6C8-6525-4349-BBAD-FEA760F7C890}" srcId="{4C98603E-1DFF-4FAF-AAE7-8320300A4E03}" destId="{A318AC30-6658-40CE-8C5A-6D25DFC212F1}" srcOrd="0" destOrd="0" parTransId="{8E9C211C-D942-4677-AEF3-461B74211BC4}" sibTransId="{59B4C139-BC4F-4E4B-9347-FE41C31E2EC4}"/>
    <dgm:cxn modelId="{DBE9ADB0-BE3F-44D8-89B6-ADBE6D792B24}" type="presOf" srcId="{8E0ACCF8-41A4-4589-8926-CAFDA7C986EA}" destId="{841C2B3E-ACD8-4088-B3F3-DF1BB0833559}" srcOrd="0" destOrd="0" presId="urn:microsoft.com/office/officeart/2005/8/layout/hierarchy3"/>
    <dgm:cxn modelId="{C812B74F-27E0-4353-A5D6-D5BD9D3304E9}" type="presOf" srcId="{8B782781-BC36-4808-82C8-04DAD70D90B5}" destId="{41094DCC-44D2-4224-89F3-1049E4049A8A}" srcOrd="0" destOrd="0" presId="urn:microsoft.com/office/officeart/2005/8/layout/hierarchy3"/>
    <dgm:cxn modelId="{2A85E7EB-B8AF-456C-8AED-F2619BEE001C}" type="presOf" srcId="{D9F37D09-990D-4F45-8156-64511CB0C26F}" destId="{F7DCA9FE-2AA4-46B5-93CC-E34597468A61}" srcOrd="0" destOrd="0" presId="urn:microsoft.com/office/officeart/2005/8/layout/hierarchy3"/>
    <dgm:cxn modelId="{B035F4F0-D9CB-4D9A-8E74-D789496C316C}" type="presOf" srcId="{A07A0000-1233-4C6D-80E4-3062ECE688A4}" destId="{B9F2BDDA-D8A7-4F9B-902D-0E2A5DE46C98}" srcOrd="0" destOrd="0" presId="urn:microsoft.com/office/officeart/2005/8/layout/hierarchy3"/>
    <dgm:cxn modelId="{91A2529F-8A57-4029-B6C7-F60B55EC4E30}" type="presOf" srcId="{8C4CDA3A-9E20-47F0-9637-451349ED6920}" destId="{63662A56-7417-4CDF-84C1-F9E3EC6CE2E1}" srcOrd="0" destOrd="0" presId="urn:microsoft.com/office/officeart/2005/8/layout/hierarchy3"/>
    <dgm:cxn modelId="{A376FB4C-6A7A-4CFB-B4A3-08D5D8712E04}" srcId="{A318AC30-6658-40CE-8C5A-6D25DFC212F1}" destId="{8B782781-BC36-4808-82C8-04DAD70D90B5}" srcOrd="1" destOrd="0" parTransId="{F01EC405-3CDC-42EF-9C8C-C144A22F264F}" sibTransId="{F43CD41F-60A2-4FEE-8EFC-15B4CF0DA027}"/>
    <dgm:cxn modelId="{775095F3-44EB-4C16-8C80-8DF53C2EF26F}" type="presOf" srcId="{8C74BE08-E92F-4BA3-AA97-3BFD0D3CCAE5}" destId="{6CA56EE1-1CE4-443F-8661-073D1003566C}" srcOrd="0" destOrd="0" presId="urn:microsoft.com/office/officeart/2005/8/layout/hierarchy3"/>
    <dgm:cxn modelId="{721C7F92-1840-4672-9ACC-51603BE57844}" type="presOf" srcId="{28ABE168-8C68-454C-820E-92037A7FF5FD}" destId="{D049488A-4FD3-4ACD-9C75-C47A3B5D1CBD}" srcOrd="0" destOrd="0" presId="urn:microsoft.com/office/officeart/2005/8/layout/hierarchy3"/>
    <dgm:cxn modelId="{0FC2A9F8-9A93-4F47-A9FF-59270937168D}" srcId="{A318AC30-6658-40CE-8C5A-6D25DFC212F1}" destId="{BB9C8FB5-4277-422C-9BB2-C8C42C0C524C}" srcOrd="0" destOrd="0" parTransId="{37BB6C46-4BF1-4755-A4DD-42F16512357E}" sibTransId="{14ED28B4-B7DC-4E96-A4CF-6FBC403E9577}"/>
    <dgm:cxn modelId="{E56AFA1A-7A11-467B-995F-BBDF39051B49}" srcId="{A318AC30-6658-40CE-8C5A-6D25DFC212F1}" destId="{D9F37D09-990D-4F45-8156-64511CB0C26F}" srcOrd="2" destOrd="0" parTransId="{26DCE8EB-07CD-45FD-AD65-9734ADC67BBB}" sibTransId="{029439C3-ED79-4ADC-8020-2C10D69DCB44}"/>
    <dgm:cxn modelId="{BD01532E-B896-4AFD-8039-882C7EC6B657}" srcId="{A318AC30-6658-40CE-8C5A-6D25DFC212F1}" destId="{C5C55C4B-8AC5-4933-B69C-A0274E437177}" srcOrd="5" destOrd="0" parTransId="{A07A0000-1233-4C6D-80E4-3062ECE688A4}" sibTransId="{77336EE8-6751-4BCD-9022-0ADC4C3B757C}"/>
    <dgm:cxn modelId="{F1BCDE06-1C60-4B5A-9838-5CAEFB28E70A}" srcId="{A318AC30-6658-40CE-8C5A-6D25DFC212F1}" destId="{C729AE75-1409-4964-965D-2268CF7EDFBF}" srcOrd="6" destOrd="0" parTransId="{8E0ACCF8-41A4-4589-8926-CAFDA7C986EA}" sibTransId="{3DB056D2-9B52-4302-AA09-ABBC3CD58DE8}"/>
    <dgm:cxn modelId="{ADDEFC08-09C1-4CAD-A976-4C3428C1B354}" type="presOf" srcId="{F01EC405-3CDC-42EF-9C8C-C144A22F264F}" destId="{5511AFA7-8CDF-4600-B3BD-F6EA34628DCA}" srcOrd="0" destOrd="0" presId="urn:microsoft.com/office/officeart/2005/8/layout/hierarchy3"/>
    <dgm:cxn modelId="{3CDE7DA9-212C-4643-A36C-78C37B3A3384}" srcId="{A318AC30-6658-40CE-8C5A-6D25DFC212F1}" destId="{28ABE168-8C68-454C-820E-92037A7FF5FD}" srcOrd="7" destOrd="0" parTransId="{8C4CDA3A-9E20-47F0-9637-451349ED6920}" sibTransId="{9B473082-87FE-4756-B5AE-12F790A0EE75}"/>
    <dgm:cxn modelId="{9E93510F-AC5F-4F64-8D00-6EB9E73D71D9}" type="presOf" srcId="{996CE5DC-2F20-4DD3-9276-163A2AF09564}" destId="{8B90EC02-8F56-4B3C-877E-63EB5AA5531E}" srcOrd="0" destOrd="0" presId="urn:microsoft.com/office/officeart/2005/8/layout/hierarchy3"/>
    <dgm:cxn modelId="{21D51ACE-6CF1-4C98-BBBA-BF723D49D190}" type="presOf" srcId="{A318AC30-6658-40CE-8C5A-6D25DFC212F1}" destId="{3B5DA02B-6249-4004-A095-BFE4FA16694D}" srcOrd="0" destOrd="0" presId="urn:microsoft.com/office/officeart/2005/8/layout/hierarchy3"/>
    <dgm:cxn modelId="{FAE7C36E-E10F-4B40-8C2E-9BE79F550660}" type="presOf" srcId="{0C04DC12-25E8-47CB-99FE-301D7680152F}" destId="{FC11E18F-D288-4F2B-9619-7138A3ECA1D9}" srcOrd="0" destOrd="0" presId="urn:microsoft.com/office/officeart/2005/8/layout/hierarchy3"/>
    <dgm:cxn modelId="{7709B872-0B57-4038-AFCE-591C27BBAC2C}" type="presOf" srcId="{26DCE8EB-07CD-45FD-AD65-9734ADC67BBB}" destId="{AF4AA921-7EC3-449E-95C6-8D71E1076A0D}" srcOrd="0" destOrd="0" presId="urn:microsoft.com/office/officeart/2005/8/layout/hierarchy3"/>
    <dgm:cxn modelId="{A5E3BF29-3EDC-4BE6-907E-882F81B8F107}" type="presOf" srcId="{C5C55C4B-8AC5-4933-B69C-A0274E437177}" destId="{14C44C04-491C-482B-AB79-C2E1BF736E1A}" srcOrd="0" destOrd="0" presId="urn:microsoft.com/office/officeart/2005/8/layout/hierarchy3"/>
    <dgm:cxn modelId="{D928FBC0-72EC-46FB-806E-729643DF32F5}" type="presOf" srcId="{BB9C8FB5-4277-422C-9BB2-C8C42C0C524C}" destId="{72FDB523-9F70-45BF-944D-FDD604D27205}" srcOrd="0" destOrd="0" presId="urn:microsoft.com/office/officeart/2005/8/layout/hierarchy3"/>
    <dgm:cxn modelId="{E0555E56-4609-4CCA-B781-4C7EED1953A5}" type="presOf" srcId="{C729AE75-1409-4964-965D-2268CF7EDFBF}" destId="{FED286C6-0A46-41BB-BF9A-DCE447DF870B}" srcOrd="0" destOrd="0" presId="urn:microsoft.com/office/officeart/2005/8/layout/hierarchy3"/>
    <dgm:cxn modelId="{2EBA83D2-680A-4863-A80C-E21A9061E74D}" type="presOf" srcId="{4C98603E-1DFF-4FAF-AAE7-8320300A4E03}" destId="{C8E317D4-A752-43A4-A4E7-F57C2CFF929B}" srcOrd="0" destOrd="0" presId="urn:microsoft.com/office/officeart/2005/8/layout/hierarchy3"/>
    <dgm:cxn modelId="{56D7F8A0-8EB4-46F5-877A-204BD390353B}" srcId="{A318AC30-6658-40CE-8C5A-6D25DFC212F1}" destId="{996CE5DC-2F20-4DD3-9276-163A2AF09564}" srcOrd="4" destOrd="0" parTransId="{8C74BE08-E92F-4BA3-AA97-3BFD0D3CCAE5}" sibTransId="{BE9265EB-96A5-4C4E-BA61-C3E4B76EE7DB}"/>
    <dgm:cxn modelId="{10AE9A4E-72C4-44BA-9417-AC4045C0DB8E}" type="presOf" srcId="{37BB6C46-4BF1-4755-A4DD-42F16512357E}" destId="{AA2218CD-D1E9-4DBB-9496-200F8535CE87}" srcOrd="0" destOrd="0" presId="urn:microsoft.com/office/officeart/2005/8/layout/hierarchy3"/>
    <dgm:cxn modelId="{33A487B1-8F6E-49DF-932F-580F8E524347}" type="presOf" srcId="{63B08406-FC9E-4B7E-AFB6-D888C8D6B927}" destId="{1915096B-542B-4157-8298-EEFCCF9314D0}" srcOrd="0" destOrd="0" presId="urn:microsoft.com/office/officeart/2005/8/layout/hierarchy3"/>
    <dgm:cxn modelId="{07BD7F16-3880-4991-A9C0-9679C792CE5A}" srcId="{A318AC30-6658-40CE-8C5A-6D25DFC212F1}" destId="{0C04DC12-25E8-47CB-99FE-301D7680152F}" srcOrd="3" destOrd="0" parTransId="{63B08406-FC9E-4B7E-AFB6-D888C8D6B927}" sibTransId="{B9B495FD-4D0D-4558-9886-F59766DD82AB}"/>
    <dgm:cxn modelId="{0141048E-3046-415F-9E9E-9D2A6D422859}" type="presOf" srcId="{A318AC30-6658-40CE-8C5A-6D25DFC212F1}" destId="{598FAF22-BABC-4E49-8231-0757905D5315}" srcOrd="1" destOrd="0" presId="urn:microsoft.com/office/officeart/2005/8/layout/hierarchy3"/>
    <dgm:cxn modelId="{D423317B-E7B3-45CF-908D-ADD87C5AA0E4}" type="presParOf" srcId="{C8E317D4-A752-43A4-A4E7-F57C2CFF929B}" destId="{D051735C-CC94-440D-B073-EF560D441BE5}" srcOrd="0" destOrd="0" presId="urn:microsoft.com/office/officeart/2005/8/layout/hierarchy3"/>
    <dgm:cxn modelId="{28F223B4-D4C2-491A-8E89-F3394999EC4C}" type="presParOf" srcId="{D051735C-CC94-440D-B073-EF560D441BE5}" destId="{BAEC9342-6B10-436B-98A8-9EA8559ED91D}" srcOrd="0" destOrd="0" presId="urn:microsoft.com/office/officeart/2005/8/layout/hierarchy3"/>
    <dgm:cxn modelId="{59002D28-DD05-4003-B82D-E816E5B869DB}" type="presParOf" srcId="{BAEC9342-6B10-436B-98A8-9EA8559ED91D}" destId="{3B5DA02B-6249-4004-A095-BFE4FA16694D}" srcOrd="0" destOrd="0" presId="urn:microsoft.com/office/officeart/2005/8/layout/hierarchy3"/>
    <dgm:cxn modelId="{D6260E05-AAAB-4C49-A71B-BCFA2D88B903}" type="presParOf" srcId="{BAEC9342-6B10-436B-98A8-9EA8559ED91D}" destId="{598FAF22-BABC-4E49-8231-0757905D5315}" srcOrd="1" destOrd="0" presId="urn:microsoft.com/office/officeart/2005/8/layout/hierarchy3"/>
    <dgm:cxn modelId="{53E0E4DE-019B-4E0D-8726-385D53AAAC4C}" type="presParOf" srcId="{D051735C-CC94-440D-B073-EF560D441BE5}" destId="{01CD51FA-3142-47AB-9295-A19444D7463E}" srcOrd="1" destOrd="0" presId="urn:microsoft.com/office/officeart/2005/8/layout/hierarchy3"/>
    <dgm:cxn modelId="{AB069A39-7B4F-47E7-BF5B-70D9C69EE36B}" type="presParOf" srcId="{01CD51FA-3142-47AB-9295-A19444D7463E}" destId="{AA2218CD-D1E9-4DBB-9496-200F8535CE87}" srcOrd="0" destOrd="0" presId="urn:microsoft.com/office/officeart/2005/8/layout/hierarchy3"/>
    <dgm:cxn modelId="{C0E1BA6A-431D-492E-A626-471434EC80F5}" type="presParOf" srcId="{01CD51FA-3142-47AB-9295-A19444D7463E}" destId="{72FDB523-9F70-45BF-944D-FDD604D27205}" srcOrd="1" destOrd="0" presId="urn:microsoft.com/office/officeart/2005/8/layout/hierarchy3"/>
    <dgm:cxn modelId="{FB859994-3645-461E-8B71-45F7501D3D67}" type="presParOf" srcId="{01CD51FA-3142-47AB-9295-A19444D7463E}" destId="{5511AFA7-8CDF-4600-B3BD-F6EA34628DCA}" srcOrd="2" destOrd="0" presId="urn:microsoft.com/office/officeart/2005/8/layout/hierarchy3"/>
    <dgm:cxn modelId="{8D82350D-344F-4A21-81BB-FE617AF5843A}" type="presParOf" srcId="{01CD51FA-3142-47AB-9295-A19444D7463E}" destId="{41094DCC-44D2-4224-89F3-1049E4049A8A}" srcOrd="3" destOrd="0" presId="urn:microsoft.com/office/officeart/2005/8/layout/hierarchy3"/>
    <dgm:cxn modelId="{24026A82-52FE-40C4-9597-0F3BD76CB756}" type="presParOf" srcId="{01CD51FA-3142-47AB-9295-A19444D7463E}" destId="{AF4AA921-7EC3-449E-95C6-8D71E1076A0D}" srcOrd="4" destOrd="0" presId="urn:microsoft.com/office/officeart/2005/8/layout/hierarchy3"/>
    <dgm:cxn modelId="{E6047861-A6D9-4101-8495-E640D3BB06E8}" type="presParOf" srcId="{01CD51FA-3142-47AB-9295-A19444D7463E}" destId="{F7DCA9FE-2AA4-46B5-93CC-E34597468A61}" srcOrd="5" destOrd="0" presId="urn:microsoft.com/office/officeart/2005/8/layout/hierarchy3"/>
    <dgm:cxn modelId="{206EA0A6-51D3-4100-8909-FCA5A3242170}" type="presParOf" srcId="{01CD51FA-3142-47AB-9295-A19444D7463E}" destId="{1915096B-542B-4157-8298-EEFCCF9314D0}" srcOrd="6" destOrd="0" presId="urn:microsoft.com/office/officeart/2005/8/layout/hierarchy3"/>
    <dgm:cxn modelId="{C8E9EC12-0B21-4670-BB03-0B0AA1110CD4}" type="presParOf" srcId="{01CD51FA-3142-47AB-9295-A19444D7463E}" destId="{FC11E18F-D288-4F2B-9619-7138A3ECA1D9}" srcOrd="7" destOrd="0" presId="urn:microsoft.com/office/officeart/2005/8/layout/hierarchy3"/>
    <dgm:cxn modelId="{3A33961D-5B9F-4497-9992-DB17032C74A8}" type="presParOf" srcId="{01CD51FA-3142-47AB-9295-A19444D7463E}" destId="{6CA56EE1-1CE4-443F-8661-073D1003566C}" srcOrd="8" destOrd="0" presId="urn:microsoft.com/office/officeart/2005/8/layout/hierarchy3"/>
    <dgm:cxn modelId="{06B9BD3B-0D57-402D-ABA7-EC9626559139}" type="presParOf" srcId="{01CD51FA-3142-47AB-9295-A19444D7463E}" destId="{8B90EC02-8F56-4B3C-877E-63EB5AA5531E}" srcOrd="9" destOrd="0" presId="urn:microsoft.com/office/officeart/2005/8/layout/hierarchy3"/>
    <dgm:cxn modelId="{40A925E0-B151-4DBF-9EE2-2DB0F6CF315E}" type="presParOf" srcId="{01CD51FA-3142-47AB-9295-A19444D7463E}" destId="{B9F2BDDA-D8A7-4F9B-902D-0E2A5DE46C98}" srcOrd="10" destOrd="0" presId="urn:microsoft.com/office/officeart/2005/8/layout/hierarchy3"/>
    <dgm:cxn modelId="{7CA222EE-5E38-4177-A270-FE799F6F071F}" type="presParOf" srcId="{01CD51FA-3142-47AB-9295-A19444D7463E}" destId="{14C44C04-491C-482B-AB79-C2E1BF736E1A}" srcOrd="11" destOrd="0" presId="urn:microsoft.com/office/officeart/2005/8/layout/hierarchy3"/>
    <dgm:cxn modelId="{F09E60CB-AA0C-43DA-9AC8-334C61E81116}" type="presParOf" srcId="{01CD51FA-3142-47AB-9295-A19444D7463E}" destId="{841C2B3E-ACD8-4088-B3F3-DF1BB0833559}" srcOrd="12" destOrd="0" presId="urn:microsoft.com/office/officeart/2005/8/layout/hierarchy3"/>
    <dgm:cxn modelId="{7FBD54C8-7958-4CBA-8648-985C4FB23B62}" type="presParOf" srcId="{01CD51FA-3142-47AB-9295-A19444D7463E}" destId="{FED286C6-0A46-41BB-BF9A-DCE447DF870B}" srcOrd="13" destOrd="0" presId="urn:microsoft.com/office/officeart/2005/8/layout/hierarchy3"/>
    <dgm:cxn modelId="{12C790D4-F492-4C87-A778-3781C3003BA2}" type="presParOf" srcId="{01CD51FA-3142-47AB-9295-A19444D7463E}" destId="{63662A56-7417-4CDF-84C1-F9E3EC6CE2E1}" srcOrd="14" destOrd="0" presId="urn:microsoft.com/office/officeart/2005/8/layout/hierarchy3"/>
    <dgm:cxn modelId="{2B7B0F4E-373A-4463-BA7B-B249625FC9E1}" type="presParOf" srcId="{01CD51FA-3142-47AB-9295-A19444D7463E}" destId="{D049488A-4FD3-4ACD-9C75-C47A3B5D1CBD}" srcOrd="1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98603E-1DFF-4FAF-AAE7-8320300A4E03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8B782781-BC36-4808-82C8-04DAD70D90B5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условий и соблюдение предельных ограничений, установленных соглашениями, заключенными с Министерством финансов Республики Башкортостан при реструктуризации бюджетных кредитов</a:t>
          </a:r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EC405-3CDC-42EF-9C8C-C144A22F264F}" type="parTrans" cxnId="{A376FB4C-6A7A-4CFB-B4A3-08D5D8712E04}">
      <dgm:prSet/>
      <dgm:spPr/>
      <dgm:t>
        <a:bodyPr/>
        <a:lstStyle/>
        <a:p>
          <a:endParaRPr lang="ru-RU"/>
        </a:p>
      </dgm:t>
    </dgm:pt>
    <dgm:pt modelId="{F43CD41F-60A2-4FEE-8EFC-15B4CF0DA027}" type="sibTrans" cxnId="{A376FB4C-6A7A-4CFB-B4A3-08D5D8712E04}">
      <dgm:prSet/>
      <dgm:spPr/>
      <dgm:t>
        <a:bodyPr/>
        <a:lstStyle/>
        <a:p>
          <a:endParaRPr lang="ru-RU"/>
        </a:p>
      </dgm:t>
    </dgm:pt>
    <dgm:pt modelId="{D9F37D09-990D-4F45-8156-64511CB0C26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своевременного и полного исполнения долговых обязательств городского округа;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DCE8EB-07CD-45FD-AD65-9734ADC67BBB}" type="parTrans" cxnId="{E56AFA1A-7A11-467B-995F-BBDF39051B49}">
      <dgm:prSet/>
      <dgm:spPr/>
      <dgm:t>
        <a:bodyPr/>
        <a:lstStyle/>
        <a:p>
          <a:endParaRPr lang="ru-RU"/>
        </a:p>
      </dgm:t>
    </dgm:pt>
    <dgm:pt modelId="{029439C3-ED79-4ADC-8020-2C10D69DCB44}" type="sibTrans" cxnId="{E56AFA1A-7A11-467B-995F-BBDF39051B49}">
      <dgm:prSet/>
      <dgm:spPr/>
      <dgm:t>
        <a:bodyPr/>
        <a:lstStyle/>
        <a:p>
          <a:endParaRPr lang="ru-RU"/>
        </a:p>
      </dgm:t>
    </dgm:pt>
    <dgm:pt modelId="{C5C55C4B-8AC5-4933-B69C-A0274E437177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рисков, связанных с осуществлением заимствований, рисков неисполнения долговых обязательств;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7A0000-1233-4C6D-80E4-3062ECE688A4}" type="parTrans" cxnId="{BD01532E-B896-4AFD-8039-882C7EC6B657}">
      <dgm:prSet/>
      <dgm:spPr/>
      <dgm:t>
        <a:bodyPr/>
        <a:lstStyle/>
        <a:p>
          <a:endParaRPr lang="ru-RU"/>
        </a:p>
      </dgm:t>
    </dgm:pt>
    <dgm:pt modelId="{77336EE8-6751-4BCD-9022-0ADC4C3B757C}" type="sibTrans" cxnId="{BD01532E-B896-4AFD-8039-882C7EC6B657}">
      <dgm:prSet/>
      <dgm:spPr/>
      <dgm:t>
        <a:bodyPr/>
        <a:lstStyle/>
        <a:p>
          <a:endParaRPr lang="ru-RU"/>
        </a:p>
      </dgm:t>
    </dgm:pt>
    <dgm:pt modelId="{C729AE75-1409-4964-965D-2268CF7EDFBF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l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моратория на предоставление муниципальных гарантий</a:t>
          </a:r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0ACCF8-41A4-4589-8926-CAFDA7C986EA}" type="parTrans" cxnId="{F1BCDE06-1C60-4B5A-9838-5CAEFB28E70A}">
      <dgm:prSet/>
      <dgm:spPr/>
      <dgm:t>
        <a:bodyPr/>
        <a:lstStyle/>
        <a:p>
          <a:endParaRPr lang="ru-RU"/>
        </a:p>
      </dgm:t>
    </dgm:pt>
    <dgm:pt modelId="{3DB056D2-9B52-4302-AA09-ABBC3CD58DE8}" type="sibTrans" cxnId="{F1BCDE06-1C60-4B5A-9838-5CAEFB28E70A}">
      <dgm:prSet/>
      <dgm:spPr/>
      <dgm:t>
        <a:bodyPr/>
        <a:lstStyle/>
        <a:p>
          <a:endParaRPr lang="ru-RU"/>
        </a:p>
      </dgm:t>
    </dgm:pt>
    <dgm:pt modelId="{BB9C8FB5-4277-422C-9BB2-C8C42C0C524C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just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 городского округа при сохранении городом статуса заемщика со средним уровнем долговой устойчивости</a:t>
          </a:r>
          <a:r>
            <a:rPr lang="ru-RU" sz="1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городского округа;</a:t>
          </a:r>
          <a:endParaRPr lang="ru-RU" sz="14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ED28B4-B7DC-4E96-A4CF-6FBC403E9577}" type="sibTrans" cxnId="{0FC2A9F8-9A93-4F47-A9FF-59270937168D}">
      <dgm:prSet/>
      <dgm:spPr/>
      <dgm:t>
        <a:bodyPr/>
        <a:lstStyle/>
        <a:p>
          <a:endParaRPr lang="ru-RU"/>
        </a:p>
      </dgm:t>
    </dgm:pt>
    <dgm:pt modelId="{37BB6C46-4BF1-4755-A4DD-42F16512357E}" type="parTrans" cxnId="{0FC2A9F8-9A93-4F47-A9FF-59270937168D}">
      <dgm:prSet/>
      <dgm:spPr/>
      <dgm:t>
        <a:bodyPr/>
        <a:lstStyle/>
        <a:p>
          <a:endParaRPr lang="ru-RU"/>
        </a:p>
      </dgm:t>
    </dgm:pt>
    <dgm:pt modelId="{A318AC30-6658-40CE-8C5A-6D25DFC212F1}">
      <dgm:prSet phldrT="[Текст]" custT="1"/>
      <dgm:spPr>
        <a:scene3d>
          <a:camera prst="orthographicFront"/>
          <a:lightRig rig="threePt" dir="t"/>
        </a:scene3d>
        <a:sp3d>
          <a:bevelT/>
          <a:bevelB/>
        </a:sp3d>
      </dgm:spPr>
      <dgm:t>
        <a:bodyPr/>
        <a:lstStyle/>
        <a:p>
          <a:pPr algn="ctr"/>
          <a:r>
            <a:rPr lang="ru-RU" sz="1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Достижение поставленных целей предполагается посредством решения следующих задач:</a:t>
          </a:r>
          <a:endParaRPr lang="ru-RU" sz="1400" b="1" i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B4C139-BC4F-4E4B-9347-FE41C31E2EC4}" type="sibTrans" cxnId="{DE3CE6C8-6525-4349-BBAD-FEA760F7C890}">
      <dgm:prSet/>
      <dgm:spPr/>
      <dgm:t>
        <a:bodyPr/>
        <a:lstStyle/>
        <a:p>
          <a:endParaRPr lang="ru-RU"/>
        </a:p>
      </dgm:t>
    </dgm:pt>
    <dgm:pt modelId="{8E9C211C-D942-4677-AEF3-461B74211BC4}" type="parTrans" cxnId="{DE3CE6C8-6525-4349-BBAD-FEA760F7C890}">
      <dgm:prSet/>
      <dgm:spPr/>
      <dgm:t>
        <a:bodyPr/>
        <a:lstStyle/>
        <a:p>
          <a:endParaRPr lang="ru-RU"/>
        </a:p>
      </dgm:t>
    </dgm:pt>
    <dgm:pt modelId="{C8E317D4-A752-43A4-A4E7-F57C2CFF929B}" type="pres">
      <dgm:prSet presAssocID="{4C98603E-1DFF-4FAF-AAE7-8320300A4E0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051735C-CC94-440D-B073-EF560D441BE5}" type="pres">
      <dgm:prSet presAssocID="{A318AC30-6658-40CE-8C5A-6D25DFC212F1}" presName="root" presStyleCnt="0"/>
      <dgm:spPr/>
    </dgm:pt>
    <dgm:pt modelId="{BAEC9342-6B10-436B-98A8-9EA8559ED91D}" type="pres">
      <dgm:prSet presAssocID="{A318AC30-6658-40CE-8C5A-6D25DFC212F1}" presName="rootComposite" presStyleCnt="0"/>
      <dgm:spPr/>
    </dgm:pt>
    <dgm:pt modelId="{3B5DA02B-6249-4004-A095-BFE4FA16694D}" type="pres">
      <dgm:prSet presAssocID="{A318AC30-6658-40CE-8C5A-6D25DFC212F1}" presName="rootText" presStyleLbl="node1" presStyleIdx="0" presStyleCnt="1" custScaleX="289680" custScaleY="105063" custLinFactNeighborX="20302" custLinFactNeighborY="-22132"/>
      <dgm:spPr/>
      <dgm:t>
        <a:bodyPr/>
        <a:lstStyle/>
        <a:p>
          <a:endParaRPr lang="ru-RU"/>
        </a:p>
      </dgm:t>
    </dgm:pt>
    <dgm:pt modelId="{598FAF22-BABC-4E49-8231-0757905D5315}" type="pres">
      <dgm:prSet presAssocID="{A318AC30-6658-40CE-8C5A-6D25DFC212F1}" presName="rootConnector" presStyleLbl="node1" presStyleIdx="0" presStyleCnt="1"/>
      <dgm:spPr/>
      <dgm:t>
        <a:bodyPr/>
        <a:lstStyle/>
        <a:p>
          <a:endParaRPr lang="ru-RU"/>
        </a:p>
      </dgm:t>
    </dgm:pt>
    <dgm:pt modelId="{01CD51FA-3142-47AB-9295-A19444D7463E}" type="pres">
      <dgm:prSet presAssocID="{A318AC30-6658-40CE-8C5A-6D25DFC212F1}" presName="childShape" presStyleCnt="0"/>
      <dgm:spPr/>
    </dgm:pt>
    <dgm:pt modelId="{AA2218CD-D1E9-4DBB-9496-200F8535CE87}" type="pres">
      <dgm:prSet presAssocID="{37BB6C46-4BF1-4755-A4DD-42F16512357E}" presName="Name13" presStyleLbl="parChTrans1D2" presStyleIdx="0" presStyleCnt="5"/>
      <dgm:spPr/>
      <dgm:t>
        <a:bodyPr/>
        <a:lstStyle/>
        <a:p>
          <a:endParaRPr lang="ru-RU"/>
        </a:p>
      </dgm:t>
    </dgm:pt>
    <dgm:pt modelId="{72FDB523-9F70-45BF-944D-FDD604D27205}" type="pres">
      <dgm:prSet presAssocID="{BB9C8FB5-4277-422C-9BB2-C8C42C0C524C}" presName="childText" presStyleLbl="bgAcc1" presStyleIdx="0" presStyleCnt="5" custScaleX="365619" custScaleY="70140" custLinFactNeighborX="-4283" custLinFactNeighborY="-74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1AFA7-8CDF-4600-B3BD-F6EA34628DCA}" type="pres">
      <dgm:prSet presAssocID="{F01EC405-3CDC-42EF-9C8C-C144A22F264F}" presName="Name13" presStyleLbl="parChTrans1D2" presStyleIdx="1" presStyleCnt="5"/>
      <dgm:spPr/>
      <dgm:t>
        <a:bodyPr/>
        <a:lstStyle/>
        <a:p>
          <a:endParaRPr lang="ru-RU"/>
        </a:p>
      </dgm:t>
    </dgm:pt>
    <dgm:pt modelId="{41094DCC-44D2-4224-89F3-1049E4049A8A}" type="pres">
      <dgm:prSet presAssocID="{8B782781-BC36-4808-82C8-04DAD70D90B5}" presName="childText" presStyleLbl="bgAcc1" presStyleIdx="1" presStyleCnt="5" custScaleX="365702" custScaleY="85307" custLinFactNeighborX="-4277" custLinFactNeighborY="-16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AA921-7EC3-449E-95C6-8D71E1076A0D}" type="pres">
      <dgm:prSet presAssocID="{26DCE8EB-07CD-45FD-AD65-9734ADC67BBB}" presName="Name13" presStyleLbl="parChTrans1D2" presStyleIdx="2" presStyleCnt="5"/>
      <dgm:spPr/>
      <dgm:t>
        <a:bodyPr/>
        <a:lstStyle/>
        <a:p>
          <a:endParaRPr lang="ru-RU"/>
        </a:p>
      </dgm:t>
    </dgm:pt>
    <dgm:pt modelId="{F7DCA9FE-2AA4-46B5-93CC-E34597468A61}" type="pres">
      <dgm:prSet presAssocID="{D9F37D09-990D-4F45-8156-64511CB0C26F}" presName="childText" presStyleLbl="bgAcc1" presStyleIdx="2" presStyleCnt="5" custScaleX="365702" custScaleY="69395" custLinFactNeighborX="-5334" custLinFactNeighborY="-30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2BDDA-D8A7-4F9B-902D-0E2A5DE46C98}" type="pres">
      <dgm:prSet presAssocID="{A07A0000-1233-4C6D-80E4-3062ECE688A4}" presName="Name13" presStyleLbl="parChTrans1D2" presStyleIdx="3" presStyleCnt="5"/>
      <dgm:spPr/>
      <dgm:t>
        <a:bodyPr/>
        <a:lstStyle/>
        <a:p>
          <a:endParaRPr lang="ru-RU"/>
        </a:p>
      </dgm:t>
    </dgm:pt>
    <dgm:pt modelId="{14C44C04-491C-482B-AB79-C2E1BF736E1A}" type="pres">
      <dgm:prSet presAssocID="{C5C55C4B-8AC5-4933-B69C-A0274E437177}" presName="childText" presStyleLbl="bgAcc1" presStyleIdx="3" presStyleCnt="5" custScaleX="365702" custScaleY="84152" custLinFactNeighborX="-5823" custLinFactNeighborY="-390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C2B3E-ACD8-4088-B3F3-DF1BB0833559}" type="pres">
      <dgm:prSet presAssocID="{8E0ACCF8-41A4-4589-8926-CAFDA7C986EA}" presName="Name13" presStyleLbl="parChTrans1D2" presStyleIdx="4" presStyleCnt="5"/>
      <dgm:spPr/>
      <dgm:t>
        <a:bodyPr/>
        <a:lstStyle/>
        <a:p>
          <a:endParaRPr lang="ru-RU"/>
        </a:p>
      </dgm:t>
    </dgm:pt>
    <dgm:pt modelId="{FED286C6-0A46-41BB-BF9A-DCE447DF870B}" type="pres">
      <dgm:prSet presAssocID="{C729AE75-1409-4964-965D-2268CF7EDFBF}" presName="childText" presStyleLbl="bgAcc1" presStyleIdx="4" presStyleCnt="5" custScaleX="365601" custScaleY="85003" custLinFactNeighborX="-3400" custLinFactNeighborY="-47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1C5E25-3B01-4CD4-85EF-39B0264C03E6}" type="presOf" srcId="{26DCE8EB-07CD-45FD-AD65-9734ADC67BBB}" destId="{AF4AA921-7EC3-449E-95C6-8D71E1076A0D}" srcOrd="0" destOrd="0" presId="urn:microsoft.com/office/officeart/2005/8/layout/hierarchy3"/>
    <dgm:cxn modelId="{BD01532E-B896-4AFD-8039-882C7EC6B657}" srcId="{A318AC30-6658-40CE-8C5A-6D25DFC212F1}" destId="{C5C55C4B-8AC5-4933-B69C-A0274E437177}" srcOrd="3" destOrd="0" parTransId="{A07A0000-1233-4C6D-80E4-3062ECE688A4}" sibTransId="{77336EE8-6751-4BCD-9022-0ADC4C3B757C}"/>
    <dgm:cxn modelId="{F63E713C-0735-4B50-9065-7658563DB374}" type="presOf" srcId="{8B782781-BC36-4808-82C8-04DAD70D90B5}" destId="{41094DCC-44D2-4224-89F3-1049E4049A8A}" srcOrd="0" destOrd="0" presId="urn:microsoft.com/office/officeart/2005/8/layout/hierarchy3"/>
    <dgm:cxn modelId="{0FC2A9F8-9A93-4F47-A9FF-59270937168D}" srcId="{A318AC30-6658-40CE-8C5A-6D25DFC212F1}" destId="{BB9C8FB5-4277-422C-9BB2-C8C42C0C524C}" srcOrd="0" destOrd="0" parTransId="{37BB6C46-4BF1-4755-A4DD-42F16512357E}" sibTransId="{14ED28B4-B7DC-4E96-A4CF-6FBC403E9577}"/>
    <dgm:cxn modelId="{DE3CE6C8-6525-4349-BBAD-FEA760F7C890}" srcId="{4C98603E-1DFF-4FAF-AAE7-8320300A4E03}" destId="{A318AC30-6658-40CE-8C5A-6D25DFC212F1}" srcOrd="0" destOrd="0" parTransId="{8E9C211C-D942-4677-AEF3-461B74211BC4}" sibTransId="{59B4C139-BC4F-4E4B-9347-FE41C31E2EC4}"/>
    <dgm:cxn modelId="{E56AFA1A-7A11-467B-995F-BBDF39051B49}" srcId="{A318AC30-6658-40CE-8C5A-6D25DFC212F1}" destId="{D9F37D09-990D-4F45-8156-64511CB0C26F}" srcOrd="2" destOrd="0" parTransId="{26DCE8EB-07CD-45FD-AD65-9734ADC67BBB}" sibTransId="{029439C3-ED79-4ADC-8020-2C10D69DCB44}"/>
    <dgm:cxn modelId="{7BD2B4AB-5BB1-4F4C-A792-D450AEFF6CEC}" type="presOf" srcId="{F01EC405-3CDC-42EF-9C8C-C144A22F264F}" destId="{5511AFA7-8CDF-4600-B3BD-F6EA34628DCA}" srcOrd="0" destOrd="0" presId="urn:microsoft.com/office/officeart/2005/8/layout/hierarchy3"/>
    <dgm:cxn modelId="{F1BCDE06-1C60-4B5A-9838-5CAEFB28E70A}" srcId="{A318AC30-6658-40CE-8C5A-6D25DFC212F1}" destId="{C729AE75-1409-4964-965D-2268CF7EDFBF}" srcOrd="4" destOrd="0" parTransId="{8E0ACCF8-41A4-4589-8926-CAFDA7C986EA}" sibTransId="{3DB056D2-9B52-4302-AA09-ABBC3CD58DE8}"/>
    <dgm:cxn modelId="{2F0D6B00-5385-41D1-96BE-9868686891F6}" type="presOf" srcId="{BB9C8FB5-4277-422C-9BB2-C8C42C0C524C}" destId="{72FDB523-9F70-45BF-944D-FDD604D27205}" srcOrd="0" destOrd="0" presId="urn:microsoft.com/office/officeart/2005/8/layout/hierarchy3"/>
    <dgm:cxn modelId="{E64393D4-76E7-498E-9EBA-5353C67F185F}" type="presOf" srcId="{8E0ACCF8-41A4-4589-8926-CAFDA7C986EA}" destId="{841C2B3E-ACD8-4088-B3F3-DF1BB0833559}" srcOrd="0" destOrd="0" presId="urn:microsoft.com/office/officeart/2005/8/layout/hierarchy3"/>
    <dgm:cxn modelId="{C13B4D6D-2A32-4056-BFE1-55AFBFB5B07B}" type="presOf" srcId="{D9F37D09-990D-4F45-8156-64511CB0C26F}" destId="{F7DCA9FE-2AA4-46B5-93CC-E34597468A61}" srcOrd="0" destOrd="0" presId="urn:microsoft.com/office/officeart/2005/8/layout/hierarchy3"/>
    <dgm:cxn modelId="{0493DB51-3835-48D9-BC26-2636C17CF89A}" type="presOf" srcId="{37BB6C46-4BF1-4755-A4DD-42F16512357E}" destId="{AA2218CD-D1E9-4DBB-9496-200F8535CE87}" srcOrd="0" destOrd="0" presId="urn:microsoft.com/office/officeart/2005/8/layout/hierarchy3"/>
    <dgm:cxn modelId="{A376FB4C-6A7A-4CFB-B4A3-08D5D8712E04}" srcId="{A318AC30-6658-40CE-8C5A-6D25DFC212F1}" destId="{8B782781-BC36-4808-82C8-04DAD70D90B5}" srcOrd="1" destOrd="0" parTransId="{F01EC405-3CDC-42EF-9C8C-C144A22F264F}" sibTransId="{F43CD41F-60A2-4FEE-8EFC-15B4CF0DA027}"/>
    <dgm:cxn modelId="{48AC2378-C511-411D-A9E6-8E60BD1CF532}" type="presOf" srcId="{A318AC30-6658-40CE-8C5A-6D25DFC212F1}" destId="{3B5DA02B-6249-4004-A095-BFE4FA16694D}" srcOrd="0" destOrd="0" presId="urn:microsoft.com/office/officeart/2005/8/layout/hierarchy3"/>
    <dgm:cxn modelId="{0A223E3A-0707-421D-8216-2D9DE83024C6}" type="presOf" srcId="{A318AC30-6658-40CE-8C5A-6D25DFC212F1}" destId="{598FAF22-BABC-4E49-8231-0757905D5315}" srcOrd="1" destOrd="0" presId="urn:microsoft.com/office/officeart/2005/8/layout/hierarchy3"/>
    <dgm:cxn modelId="{3009E3BE-F420-4B1D-B8E6-9959D338AC72}" type="presOf" srcId="{4C98603E-1DFF-4FAF-AAE7-8320300A4E03}" destId="{C8E317D4-A752-43A4-A4E7-F57C2CFF929B}" srcOrd="0" destOrd="0" presId="urn:microsoft.com/office/officeart/2005/8/layout/hierarchy3"/>
    <dgm:cxn modelId="{8348DA9B-00C8-49A9-8CB5-BC96D23FAA73}" type="presOf" srcId="{C5C55C4B-8AC5-4933-B69C-A0274E437177}" destId="{14C44C04-491C-482B-AB79-C2E1BF736E1A}" srcOrd="0" destOrd="0" presId="urn:microsoft.com/office/officeart/2005/8/layout/hierarchy3"/>
    <dgm:cxn modelId="{EC52835F-DAA8-4E6E-BC6E-59D4795AD39C}" type="presOf" srcId="{C729AE75-1409-4964-965D-2268CF7EDFBF}" destId="{FED286C6-0A46-41BB-BF9A-DCE447DF870B}" srcOrd="0" destOrd="0" presId="urn:microsoft.com/office/officeart/2005/8/layout/hierarchy3"/>
    <dgm:cxn modelId="{7FBB4840-4033-4DF3-8DA6-5FF43EA435EB}" type="presOf" srcId="{A07A0000-1233-4C6D-80E4-3062ECE688A4}" destId="{B9F2BDDA-D8A7-4F9B-902D-0E2A5DE46C98}" srcOrd="0" destOrd="0" presId="urn:microsoft.com/office/officeart/2005/8/layout/hierarchy3"/>
    <dgm:cxn modelId="{B95BAC44-9258-4A53-8022-F3B2F69922B1}" type="presParOf" srcId="{C8E317D4-A752-43A4-A4E7-F57C2CFF929B}" destId="{D051735C-CC94-440D-B073-EF560D441BE5}" srcOrd="0" destOrd="0" presId="urn:microsoft.com/office/officeart/2005/8/layout/hierarchy3"/>
    <dgm:cxn modelId="{E015B2A7-B1CE-4AC2-B742-C57945AEAEA1}" type="presParOf" srcId="{D051735C-CC94-440D-B073-EF560D441BE5}" destId="{BAEC9342-6B10-436B-98A8-9EA8559ED91D}" srcOrd="0" destOrd="0" presId="urn:microsoft.com/office/officeart/2005/8/layout/hierarchy3"/>
    <dgm:cxn modelId="{1D5A0614-851D-4244-BAE4-791F8884774D}" type="presParOf" srcId="{BAEC9342-6B10-436B-98A8-9EA8559ED91D}" destId="{3B5DA02B-6249-4004-A095-BFE4FA16694D}" srcOrd="0" destOrd="0" presId="urn:microsoft.com/office/officeart/2005/8/layout/hierarchy3"/>
    <dgm:cxn modelId="{CF03E8BF-810B-4E06-B345-CAE8433FBE9C}" type="presParOf" srcId="{BAEC9342-6B10-436B-98A8-9EA8559ED91D}" destId="{598FAF22-BABC-4E49-8231-0757905D5315}" srcOrd="1" destOrd="0" presId="urn:microsoft.com/office/officeart/2005/8/layout/hierarchy3"/>
    <dgm:cxn modelId="{82662692-56AE-4A26-B058-CF30C41EDCD0}" type="presParOf" srcId="{D051735C-CC94-440D-B073-EF560D441BE5}" destId="{01CD51FA-3142-47AB-9295-A19444D7463E}" srcOrd="1" destOrd="0" presId="urn:microsoft.com/office/officeart/2005/8/layout/hierarchy3"/>
    <dgm:cxn modelId="{161948FC-8801-45C8-931F-1C751157E1F5}" type="presParOf" srcId="{01CD51FA-3142-47AB-9295-A19444D7463E}" destId="{AA2218CD-D1E9-4DBB-9496-200F8535CE87}" srcOrd="0" destOrd="0" presId="urn:microsoft.com/office/officeart/2005/8/layout/hierarchy3"/>
    <dgm:cxn modelId="{7F62C2B2-9982-4A27-BE9F-D2A03BEC01F1}" type="presParOf" srcId="{01CD51FA-3142-47AB-9295-A19444D7463E}" destId="{72FDB523-9F70-45BF-944D-FDD604D27205}" srcOrd="1" destOrd="0" presId="urn:microsoft.com/office/officeart/2005/8/layout/hierarchy3"/>
    <dgm:cxn modelId="{7B70C64A-D923-4F94-BEE5-76BE11D92452}" type="presParOf" srcId="{01CD51FA-3142-47AB-9295-A19444D7463E}" destId="{5511AFA7-8CDF-4600-B3BD-F6EA34628DCA}" srcOrd="2" destOrd="0" presId="urn:microsoft.com/office/officeart/2005/8/layout/hierarchy3"/>
    <dgm:cxn modelId="{C9506EDC-A234-4FAE-A5E8-06FB90CC75B0}" type="presParOf" srcId="{01CD51FA-3142-47AB-9295-A19444D7463E}" destId="{41094DCC-44D2-4224-89F3-1049E4049A8A}" srcOrd="3" destOrd="0" presId="urn:microsoft.com/office/officeart/2005/8/layout/hierarchy3"/>
    <dgm:cxn modelId="{AEAD487F-1A89-4A5E-96B8-680527DC604A}" type="presParOf" srcId="{01CD51FA-3142-47AB-9295-A19444D7463E}" destId="{AF4AA921-7EC3-449E-95C6-8D71E1076A0D}" srcOrd="4" destOrd="0" presId="urn:microsoft.com/office/officeart/2005/8/layout/hierarchy3"/>
    <dgm:cxn modelId="{B0969A08-6CBD-411D-B20A-F25975305B4D}" type="presParOf" srcId="{01CD51FA-3142-47AB-9295-A19444D7463E}" destId="{F7DCA9FE-2AA4-46B5-93CC-E34597468A61}" srcOrd="5" destOrd="0" presId="urn:microsoft.com/office/officeart/2005/8/layout/hierarchy3"/>
    <dgm:cxn modelId="{F8D147B2-D5C6-45A5-B7DD-3DB9AFDA6BAD}" type="presParOf" srcId="{01CD51FA-3142-47AB-9295-A19444D7463E}" destId="{B9F2BDDA-D8A7-4F9B-902D-0E2A5DE46C98}" srcOrd="6" destOrd="0" presId="urn:microsoft.com/office/officeart/2005/8/layout/hierarchy3"/>
    <dgm:cxn modelId="{BBD5672E-84A2-4849-A8E5-4C8ACC44C6C5}" type="presParOf" srcId="{01CD51FA-3142-47AB-9295-A19444D7463E}" destId="{14C44C04-491C-482B-AB79-C2E1BF736E1A}" srcOrd="7" destOrd="0" presId="urn:microsoft.com/office/officeart/2005/8/layout/hierarchy3"/>
    <dgm:cxn modelId="{D1E5CAA7-952C-4904-841D-F659EF3326BC}" type="presParOf" srcId="{01CD51FA-3142-47AB-9295-A19444D7463E}" destId="{841C2B3E-ACD8-4088-B3F3-DF1BB0833559}" srcOrd="8" destOrd="0" presId="urn:microsoft.com/office/officeart/2005/8/layout/hierarchy3"/>
    <dgm:cxn modelId="{D9DC00A0-8C16-445D-9DA5-6E988CC89CAD}" type="presParOf" srcId="{01CD51FA-3142-47AB-9295-A19444D7463E}" destId="{FED286C6-0A46-41BB-BF9A-DCE447DF870B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AD6E1D-B81E-4D8B-927C-A222B1969187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6DB5D93-ACD1-4948-9737-44BA2BCB4520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17 122,6</a:t>
          </a:r>
          <a:endParaRPr lang="ru-RU" sz="18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9FDD91B-A15D-486E-85F8-70324C7818F6}" type="parTrans" cxnId="{E5456A88-46A0-478C-9FCF-0AB2DFCF0309}">
      <dgm:prSet/>
      <dgm:spPr/>
      <dgm:t>
        <a:bodyPr/>
        <a:lstStyle/>
        <a:p>
          <a:endParaRPr lang="ru-RU"/>
        </a:p>
      </dgm:t>
    </dgm:pt>
    <dgm:pt modelId="{8E61A1CF-54F1-4A0B-A457-FC49A114D56F}" type="sibTrans" cxnId="{E5456A88-46A0-478C-9FCF-0AB2DFCF0309}">
      <dgm:prSet/>
      <dgm:spPr/>
      <dgm:t>
        <a:bodyPr/>
        <a:lstStyle/>
        <a:p>
          <a:endParaRPr lang="ru-RU"/>
        </a:p>
      </dgm:t>
    </dgm:pt>
    <dgm:pt modelId="{5B8A1F79-1F0F-48B3-8E27-0070360ABF81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en-US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15 765,2</a:t>
          </a:r>
          <a:endParaRPr lang="ru-RU" sz="1800" b="1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</a:t>
          </a:r>
          <a:r>
            <a:rPr lang="ru-RU" sz="18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442A47-4479-4268-8538-422B474A1093}" type="parTrans" cxnId="{95098718-5976-4656-AE18-6040882CB3AC}">
      <dgm:prSet/>
      <dgm:spPr/>
      <dgm:t>
        <a:bodyPr/>
        <a:lstStyle/>
        <a:p>
          <a:endParaRPr lang="ru-RU"/>
        </a:p>
      </dgm:t>
    </dgm:pt>
    <dgm:pt modelId="{9A561530-E272-496E-A0DD-460762D5D504}" type="sibTrans" cxnId="{95098718-5976-4656-AE18-6040882CB3AC}">
      <dgm:prSet/>
      <dgm:spPr/>
      <dgm:t>
        <a:bodyPr/>
        <a:lstStyle/>
        <a:p>
          <a:endParaRPr lang="ru-RU"/>
        </a:p>
      </dgm:t>
    </dgm:pt>
    <dgm:pt modelId="{7B451800-90C5-499F-8E98-686359A1E820}" type="pres">
      <dgm:prSet presAssocID="{13AD6E1D-B81E-4D8B-927C-A222B1969187}" presName="Name0" presStyleCnt="0">
        <dgm:presLayoutVars>
          <dgm:dir/>
          <dgm:resizeHandles val="exact"/>
        </dgm:presLayoutVars>
      </dgm:prSet>
      <dgm:spPr/>
    </dgm:pt>
    <dgm:pt modelId="{545D9772-08F5-4C70-BA47-2974E17BBA8B}" type="pres">
      <dgm:prSet presAssocID="{13AD6E1D-B81E-4D8B-927C-A222B1969187}" presName="bkgdShp" presStyleLbl="alignAccFollowNode1" presStyleIdx="0" presStyleCnt="1" custScaleY="89958"/>
      <dgm:spPr/>
    </dgm:pt>
    <dgm:pt modelId="{ACFC61DE-FD75-4194-9B48-BAB025F7917B}" type="pres">
      <dgm:prSet presAssocID="{13AD6E1D-B81E-4D8B-927C-A222B1969187}" presName="linComp" presStyleCnt="0"/>
      <dgm:spPr/>
    </dgm:pt>
    <dgm:pt modelId="{53C9B159-6368-420C-9165-2080AC0248AE}" type="pres">
      <dgm:prSet presAssocID="{B6DB5D93-ACD1-4948-9737-44BA2BCB4520}" presName="compNode" presStyleCnt="0"/>
      <dgm:spPr/>
    </dgm:pt>
    <dgm:pt modelId="{5352D5E1-242C-4BCA-8FFD-242B830462D1}" type="pres">
      <dgm:prSet presAssocID="{B6DB5D93-ACD1-4948-9737-44BA2BCB4520}" presName="node" presStyleLbl="node1" presStyleIdx="0" presStyleCnt="2" custScaleX="49749" custLinFactNeighborX="30253" custLinFactNeighborY="-2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4D1B4-5F10-4851-822C-4B827F96FD2A}" type="pres">
      <dgm:prSet presAssocID="{B6DB5D93-ACD1-4948-9737-44BA2BCB4520}" presName="invisiNode" presStyleLbl="node1" presStyleIdx="0" presStyleCnt="2"/>
      <dgm:spPr/>
    </dgm:pt>
    <dgm:pt modelId="{64465EDC-DEE8-4B16-8727-4007FAC1DAD9}" type="pres">
      <dgm:prSet presAssocID="{B6DB5D93-ACD1-4948-9737-44BA2BCB4520}" presName="imagNode" presStyleLbl="fgImgPlace1" presStyleIdx="0" presStyleCnt="2" custScaleX="30680" custScaleY="88767" custLinFactNeighborX="90611" custLinFactNeighborY="-872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</dgm:pt>
    <dgm:pt modelId="{C60BB703-B116-465B-9B0F-AB49F538B002}" type="pres">
      <dgm:prSet presAssocID="{8E61A1CF-54F1-4A0B-A457-FC49A114D56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3AC9FA-A18D-4B09-839E-DEFEACD87392}" type="pres">
      <dgm:prSet presAssocID="{5B8A1F79-1F0F-48B3-8E27-0070360ABF81}" presName="compNode" presStyleCnt="0"/>
      <dgm:spPr/>
    </dgm:pt>
    <dgm:pt modelId="{59423CD0-62FA-4714-933C-9E601FE5AF5C}" type="pres">
      <dgm:prSet presAssocID="{5B8A1F79-1F0F-48B3-8E27-0070360ABF81}" presName="node" presStyleLbl="node1" presStyleIdx="1" presStyleCnt="2" custScaleX="49571" custScaleY="99781" custLinFactNeighborX="5675" custLinFactNeighborY="-31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77AAF-5A69-41BE-8819-3A40EB94BF44}" type="pres">
      <dgm:prSet presAssocID="{5B8A1F79-1F0F-48B3-8E27-0070360ABF81}" presName="invisiNode" presStyleLbl="node1" presStyleIdx="1" presStyleCnt="2"/>
      <dgm:spPr/>
    </dgm:pt>
    <dgm:pt modelId="{76C63274-2BA1-49B1-9E42-338A3499C996}" type="pres">
      <dgm:prSet presAssocID="{5B8A1F79-1F0F-48B3-8E27-0070360ABF81}" presName="imagNode" presStyleLbl="fgImgPlace1" presStyleIdx="1" presStyleCnt="2" custScaleX="31330" custScaleY="88516" custLinFactNeighborX="-55281" custLinFactNeighborY="-613"/>
      <dgm:spPr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ru-RU"/>
        </a:p>
      </dgm:t>
    </dgm:pt>
  </dgm:ptLst>
  <dgm:cxnLst>
    <dgm:cxn modelId="{E5456A88-46A0-478C-9FCF-0AB2DFCF0309}" srcId="{13AD6E1D-B81E-4D8B-927C-A222B1969187}" destId="{B6DB5D93-ACD1-4948-9737-44BA2BCB4520}" srcOrd="0" destOrd="0" parTransId="{09FDD91B-A15D-486E-85F8-70324C7818F6}" sibTransId="{8E61A1CF-54F1-4A0B-A457-FC49A114D56F}"/>
    <dgm:cxn modelId="{69C78C77-742E-4468-98B7-ECD9ED752066}" type="presOf" srcId="{B6DB5D93-ACD1-4948-9737-44BA2BCB4520}" destId="{5352D5E1-242C-4BCA-8FFD-242B830462D1}" srcOrd="0" destOrd="0" presId="urn:microsoft.com/office/officeart/2005/8/layout/pList2"/>
    <dgm:cxn modelId="{95098718-5976-4656-AE18-6040882CB3AC}" srcId="{13AD6E1D-B81E-4D8B-927C-A222B1969187}" destId="{5B8A1F79-1F0F-48B3-8E27-0070360ABF81}" srcOrd="1" destOrd="0" parTransId="{17442A47-4479-4268-8538-422B474A1093}" sibTransId="{9A561530-E272-496E-A0DD-460762D5D504}"/>
    <dgm:cxn modelId="{E696D766-837B-4146-B16E-D4E9657B9830}" type="presOf" srcId="{8E61A1CF-54F1-4A0B-A457-FC49A114D56F}" destId="{C60BB703-B116-465B-9B0F-AB49F538B002}" srcOrd="0" destOrd="0" presId="urn:microsoft.com/office/officeart/2005/8/layout/pList2"/>
    <dgm:cxn modelId="{1D399928-5F9D-4CD8-97D3-6F0B41603350}" type="presOf" srcId="{5B8A1F79-1F0F-48B3-8E27-0070360ABF81}" destId="{59423CD0-62FA-4714-933C-9E601FE5AF5C}" srcOrd="0" destOrd="0" presId="urn:microsoft.com/office/officeart/2005/8/layout/pList2"/>
    <dgm:cxn modelId="{ABA5ED8B-45D5-492D-A78A-F3B9CEEA5488}" type="presOf" srcId="{13AD6E1D-B81E-4D8B-927C-A222B1969187}" destId="{7B451800-90C5-499F-8E98-686359A1E820}" srcOrd="0" destOrd="0" presId="urn:microsoft.com/office/officeart/2005/8/layout/pList2"/>
    <dgm:cxn modelId="{3B80603E-192C-457F-ABAE-A4DB42166A7B}" type="presParOf" srcId="{7B451800-90C5-499F-8E98-686359A1E820}" destId="{545D9772-08F5-4C70-BA47-2974E17BBA8B}" srcOrd="0" destOrd="0" presId="urn:microsoft.com/office/officeart/2005/8/layout/pList2"/>
    <dgm:cxn modelId="{B9F4D8A0-B561-4E95-B852-F1DA6C7B2EA1}" type="presParOf" srcId="{7B451800-90C5-499F-8E98-686359A1E820}" destId="{ACFC61DE-FD75-4194-9B48-BAB025F7917B}" srcOrd="1" destOrd="0" presId="urn:microsoft.com/office/officeart/2005/8/layout/pList2"/>
    <dgm:cxn modelId="{3BBE0EC5-689B-4579-BC8A-8DBCBA171D6A}" type="presParOf" srcId="{ACFC61DE-FD75-4194-9B48-BAB025F7917B}" destId="{53C9B159-6368-420C-9165-2080AC0248AE}" srcOrd="0" destOrd="0" presId="urn:microsoft.com/office/officeart/2005/8/layout/pList2"/>
    <dgm:cxn modelId="{98943F6D-67A7-4FBE-A5E6-04A1578EEE3E}" type="presParOf" srcId="{53C9B159-6368-420C-9165-2080AC0248AE}" destId="{5352D5E1-242C-4BCA-8FFD-242B830462D1}" srcOrd="0" destOrd="0" presId="urn:microsoft.com/office/officeart/2005/8/layout/pList2"/>
    <dgm:cxn modelId="{FA35D22F-1B0B-4947-B49B-C0C6E085F8B0}" type="presParOf" srcId="{53C9B159-6368-420C-9165-2080AC0248AE}" destId="{C834D1B4-5F10-4851-822C-4B827F96FD2A}" srcOrd="1" destOrd="0" presId="urn:microsoft.com/office/officeart/2005/8/layout/pList2"/>
    <dgm:cxn modelId="{19121490-40FD-4072-BFBC-9D4312CF46E8}" type="presParOf" srcId="{53C9B159-6368-420C-9165-2080AC0248AE}" destId="{64465EDC-DEE8-4B16-8727-4007FAC1DAD9}" srcOrd="2" destOrd="0" presId="urn:microsoft.com/office/officeart/2005/8/layout/pList2"/>
    <dgm:cxn modelId="{9B888A01-025E-459E-879C-2EA1087AB720}" type="presParOf" srcId="{ACFC61DE-FD75-4194-9B48-BAB025F7917B}" destId="{C60BB703-B116-465B-9B0F-AB49F538B002}" srcOrd="1" destOrd="0" presId="urn:microsoft.com/office/officeart/2005/8/layout/pList2"/>
    <dgm:cxn modelId="{A3ED9468-F69E-4508-BCE3-C7DDF5760CFA}" type="presParOf" srcId="{ACFC61DE-FD75-4194-9B48-BAB025F7917B}" destId="{FC3AC9FA-A18D-4B09-839E-DEFEACD87392}" srcOrd="2" destOrd="0" presId="urn:microsoft.com/office/officeart/2005/8/layout/pList2"/>
    <dgm:cxn modelId="{660A337A-BFD2-4BBE-989E-34A9432AD553}" type="presParOf" srcId="{FC3AC9FA-A18D-4B09-839E-DEFEACD87392}" destId="{59423CD0-62FA-4714-933C-9E601FE5AF5C}" srcOrd="0" destOrd="0" presId="urn:microsoft.com/office/officeart/2005/8/layout/pList2"/>
    <dgm:cxn modelId="{325AFA54-A9B7-4288-87ED-ECED3C6962E6}" type="presParOf" srcId="{FC3AC9FA-A18D-4B09-839E-DEFEACD87392}" destId="{A5077AAF-5A69-41BE-8819-3A40EB94BF44}" srcOrd="1" destOrd="0" presId="urn:microsoft.com/office/officeart/2005/8/layout/pList2"/>
    <dgm:cxn modelId="{4A10939C-3E34-4412-A465-BA6183820562}" type="presParOf" srcId="{FC3AC9FA-A18D-4B09-839E-DEFEACD87392}" destId="{76C63274-2BA1-49B1-9E42-338A3499C996}" srcOrd="2" destOrd="0" presId="urn:microsoft.com/office/officeart/2005/8/layout/pList2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FEBEE5-B816-4178-AD59-1C2EC42C7958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1E7E5D-16AC-4F58-B578-BE6B39A0D4E4}">
      <dgm:prSet phldrT="[Текст]" custT="1"/>
      <dgm:spPr/>
      <dgm:t>
        <a:bodyPr/>
        <a:lstStyle/>
        <a:p>
          <a:r>
            <a:rPr lang="ru-RU" sz="105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</a:t>
          </a:r>
          <a:r>
            <a:rPr lang="ru-RU" sz="105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Демского</a:t>
          </a:r>
          <a:r>
            <a:rPr lang="ru-RU" sz="105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050" dirty="0">
            <a:solidFill>
              <a:schemeClr val="tx1"/>
            </a:solidFill>
          </a:endParaRPr>
        </a:p>
      </dgm:t>
    </dgm:pt>
    <dgm:pt modelId="{C2795971-28CF-4DE3-A849-980C8A98D442}" type="parTrans" cxnId="{38BA1223-FD7F-435A-ADD6-B94479D9DAE2}">
      <dgm:prSet/>
      <dgm:spPr/>
      <dgm:t>
        <a:bodyPr/>
        <a:lstStyle/>
        <a:p>
          <a:endParaRPr lang="ru-RU"/>
        </a:p>
      </dgm:t>
    </dgm:pt>
    <dgm:pt modelId="{19548F4D-D9D5-486E-B747-1C7F08C6734D}" type="sibTrans" cxnId="{38BA1223-FD7F-435A-ADD6-B94479D9DAE2}">
      <dgm:prSet/>
      <dgm:spPr/>
      <dgm:t>
        <a:bodyPr/>
        <a:lstStyle/>
        <a:p>
          <a:endParaRPr lang="ru-RU"/>
        </a:p>
      </dgm:t>
    </dgm:pt>
    <dgm:pt modelId="{4923754D-0B10-4704-82C0-683982FDD4DA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Калининского района</a:t>
          </a:r>
          <a:endParaRPr lang="ru-RU" sz="1050" dirty="0"/>
        </a:p>
      </dgm:t>
    </dgm:pt>
    <dgm:pt modelId="{17A61CB6-D222-40C6-982A-1B5A04C23FD6}" type="parTrans" cxnId="{0336D3B2-4C5E-4E38-BD97-4D07144EEDC3}">
      <dgm:prSet/>
      <dgm:spPr/>
      <dgm:t>
        <a:bodyPr/>
        <a:lstStyle/>
        <a:p>
          <a:endParaRPr lang="ru-RU"/>
        </a:p>
      </dgm:t>
    </dgm:pt>
    <dgm:pt modelId="{CD57B1C5-1562-432B-9A28-D58C3722C956}" type="sibTrans" cxnId="{0336D3B2-4C5E-4E38-BD97-4D07144EEDC3}">
      <dgm:prSet/>
      <dgm:spPr/>
      <dgm:t>
        <a:bodyPr/>
        <a:lstStyle/>
        <a:p>
          <a:endParaRPr lang="ru-RU"/>
        </a:p>
      </dgm:t>
    </dgm:pt>
    <dgm:pt modelId="{B569388B-A93A-4DA3-8364-EBD7E16FBD44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Кировского района</a:t>
          </a:r>
          <a:endParaRPr lang="ru-RU" sz="1050" dirty="0"/>
        </a:p>
      </dgm:t>
    </dgm:pt>
    <dgm:pt modelId="{5A978B6A-3BB6-46AE-9465-A3FDDA4362D6}" type="parTrans" cxnId="{0BF3ACC6-EB1F-4072-8893-F45D1490B5AB}">
      <dgm:prSet/>
      <dgm:spPr/>
      <dgm:t>
        <a:bodyPr/>
        <a:lstStyle/>
        <a:p>
          <a:endParaRPr lang="ru-RU"/>
        </a:p>
      </dgm:t>
    </dgm:pt>
    <dgm:pt modelId="{90BFC68D-F0E0-448D-A220-8F0002AC5617}" type="sibTrans" cxnId="{0BF3ACC6-EB1F-4072-8893-F45D1490B5AB}">
      <dgm:prSet/>
      <dgm:spPr/>
      <dgm:t>
        <a:bodyPr/>
        <a:lstStyle/>
        <a:p>
          <a:endParaRPr lang="ru-RU"/>
        </a:p>
      </dgm:t>
    </dgm:pt>
    <dgm:pt modelId="{2ABD9E53-FF94-4ED5-840A-1E4955FD05E1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Ленинского района</a:t>
          </a:r>
          <a:endParaRPr lang="ru-RU" sz="1050" dirty="0"/>
        </a:p>
      </dgm:t>
    </dgm:pt>
    <dgm:pt modelId="{C548DAF6-8B27-4D7A-B741-6643A7A9E334}" type="parTrans" cxnId="{51AAF88D-E58C-4DF9-9D6A-7C131DA671E1}">
      <dgm:prSet/>
      <dgm:spPr/>
      <dgm:t>
        <a:bodyPr/>
        <a:lstStyle/>
        <a:p>
          <a:endParaRPr lang="ru-RU"/>
        </a:p>
      </dgm:t>
    </dgm:pt>
    <dgm:pt modelId="{73ECA5F9-BA90-42C2-88DF-D15F0DEEB44F}" type="sibTrans" cxnId="{51AAF88D-E58C-4DF9-9D6A-7C131DA671E1}">
      <dgm:prSet/>
      <dgm:spPr/>
      <dgm:t>
        <a:bodyPr/>
        <a:lstStyle/>
        <a:p>
          <a:endParaRPr lang="ru-RU"/>
        </a:p>
      </dgm:t>
    </dgm:pt>
    <dgm:pt modelId="{2F3EE3AD-B93B-4DA5-BC6D-4551724BBE95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Октябрьского района</a:t>
          </a:r>
          <a:endParaRPr lang="ru-RU" sz="1050" dirty="0"/>
        </a:p>
      </dgm:t>
    </dgm:pt>
    <dgm:pt modelId="{B6F64C5F-B0F4-4812-9BE4-401867158FA3}" type="parTrans" cxnId="{D5BC2F74-C1D8-479A-86FD-0740D0B48849}">
      <dgm:prSet/>
      <dgm:spPr/>
      <dgm:t>
        <a:bodyPr/>
        <a:lstStyle/>
        <a:p>
          <a:endParaRPr lang="ru-RU"/>
        </a:p>
      </dgm:t>
    </dgm:pt>
    <dgm:pt modelId="{3B929C74-75B2-4338-BBE9-F29B5C819171}" type="sibTrans" cxnId="{D5BC2F74-C1D8-479A-86FD-0740D0B48849}">
      <dgm:prSet/>
      <dgm:spPr/>
      <dgm:t>
        <a:bodyPr/>
        <a:lstStyle/>
        <a:p>
          <a:endParaRPr lang="ru-RU"/>
        </a:p>
      </dgm:t>
    </dgm:pt>
    <dgm:pt modelId="{002E9178-52E8-4228-A763-6851A7586E20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Орджоникидзевского района</a:t>
          </a:r>
          <a:endParaRPr lang="ru-RU" sz="1050" dirty="0"/>
        </a:p>
      </dgm:t>
    </dgm:pt>
    <dgm:pt modelId="{087A5B8C-530D-484F-9F2B-CCBE57380C21}" type="parTrans" cxnId="{74455E88-ADD9-462F-B223-F5485B5DD556}">
      <dgm:prSet/>
      <dgm:spPr/>
      <dgm:t>
        <a:bodyPr/>
        <a:lstStyle/>
        <a:p>
          <a:endParaRPr lang="ru-RU"/>
        </a:p>
      </dgm:t>
    </dgm:pt>
    <dgm:pt modelId="{9A28373A-0D78-4148-BCD9-DE18FF6D5D18}" type="sibTrans" cxnId="{74455E88-ADD9-462F-B223-F5485B5DD556}">
      <dgm:prSet/>
      <dgm:spPr/>
      <dgm:t>
        <a:bodyPr/>
        <a:lstStyle/>
        <a:p>
          <a:endParaRPr lang="ru-RU"/>
        </a:p>
      </dgm:t>
    </dgm:pt>
    <dgm:pt modelId="{E8957E01-22AD-4245-B901-713731934A4E}">
      <dgm:prSet phldrT="[Текст]" custT="1"/>
      <dgm:spPr/>
      <dgm:t>
        <a:bodyPr/>
        <a:lstStyle/>
        <a:p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Советского района</a:t>
          </a:r>
          <a:endParaRPr lang="ru-RU" sz="1050" dirty="0"/>
        </a:p>
      </dgm:t>
    </dgm:pt>
    <dgm:pt modelId="{3B88F93E-A653-4C06-B7DA-69737ADA1558}" type="parTrans" cxnId="{29F07F84-412B-4108-BB22-482F59C4D904}">
      <dgm:prSet/>
      <dgm:spPr/>
      <dgm:t>
        <a:bodyPr/>
        <a:lstStyle/>
        <a:p>
          <a:endParaRPr lang="ru-RU"/>
        </a:p>
      </dgm:t>
    </dgm:pt>
    <dgm:pt modelId="{025A40B8-2434-4FB9-A939-D6341AE7C6FE}" type="sibTrans" cxnId="{29F07F84-412B-4108-BB22-482F59C4D904}">
      <dgm:prSet/>
      <dgm:spPr/>
      <dgm:t>
        <a:bodyPr/>
        <a:lstStyle/>
        <a:p>
          <a:endParaRPr lang="ru-RU"/>
        </a:p>
      </dgm:t>
    </dgm:pt>
    <dgm:pt modelId="{A65F25DC-0E9D-41B4-A9F8-00D9CF008A08}" type="pres">
      <dgm:prSet presAssocID="{AAFEBEE5-B816-4178-AD59-1C2EC42C795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F6BD9C-DE08-4D27-B8EB-59DD3622C084}" type="pres">
      <dgm:prSet presAssocID="{061E7E5D-16AC-4F58-B578-BE6B39A0D4E4}" presName="Name5" presStyleLbl="venn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95514A-2DDC-4C0C-965E-0632503D681C}" type="pres">
      <dgm:prSet presAssocID="{19548F4D-D9D5-486E-B747-1C7F08C6734D}" presName="space" presStyleCnt="0"/>
      <dgm:spPr/>
    </dgm:pt>
    <dgm:pt modelId="{59525159-B249-4DF6-AEFD-4A708B623718}" type="pres">
      <dgm:prSet presAssocID="{4923754D-0B10-4704-82C0-683982FDD4DA}" presName="Name5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611D5-2EDC-4D5D-AB77-F8A26ABA46D4}" type="pres">
      <dgm:prSet presAssocID="{CD57B1C5-1562-432B-9A28-D58C3722C956}" presName="space" presStyleCnt="0"/>
      <dgm:spPr/>
    </dgm:pt>
    <dgm:pt modelId="{A0C2B4CC-BE14-4734-83B7-1993C84219AB}" type="pres">
      <dgm:prSet presAssocID="{B569388B-A93A-4DA3-8364-EBD7E16FBD44}" presName="Name5" presStyleLbl="venn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D35972-8048-4513-ACBD-ACD82E7A123B}" type="pres">
      <dgm:prSet presAssocID="{90BFC68D-F0E0-448D-A220-8F0002AC5617}" presName="space" presStyleCnt="0"/>
      <dgm:spPr/>
    </dgm:pt>
    <dgm:pt modelId="{A607F9CE-A658-40EE-AF48-8706B52DF567}" type="pres">
      <dgm:prSet presAssocID="{2ABD9E53-FF94-4ED5-840A-1E4955FD05E1}" presName="Name5" presStyleLbl="venn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90A23C-7BF2-4256-B1AE-E4CFE95D4EEB}" type="pres">
      <dgm:prSet presAssocID="{73ECA5F9-BA90-42C2-88DF-D15F0DEEB44F}" presName="space" presStyleCnt="0"/>
      <dgm:spPr/>
    </dgm:pt>
    <dgm:pt modelId="{D917AA53-1518-4497-9432-B3497291B07B}" type="pres">
      <dgm:prSet presAssocID="{2F3EE3AD-B93B-4DA5-BC6D-4551724BBE95}" presName="Name5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0992C1-B920-464F-AFA3-F82842A82251}" type="pres">
      <dgm:prSet presAssocID="{3B929C74-75B2-4338-BBE9-F29B5C819171}" presName="space" presStyleCnt="0"/>
      <dgm:spPr/>
    </dgm:pt>
    <dgm:pt modelId="{69659E67-5DA2-4D13-81F8-C3A6B9034570}" type="pres">
      <dgm:prSet presAssocID="{002E9178-52E8-4228-A763-6851A7586E20}" presName="Name5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AE55F1-64A8-41C8-82B6-EC01035F5857}" type="pres">
      <dgm:prSet presAssocID="{9A28373A-0D78-4148-BCD9-DE18FF6D5D18}" presName="space" presStyleCnt="0"/>
      <dgm:spPr/>
    </dgm:pt>
    <dgm:pt modelId="{34178AF3-65C0-4F97-8E23-A65E5F2F687A}" type="pres">
      <dgm:prSet presAssocID="{E8957E01-22AD-4245-B901-713731934A4E}" presName="Name5" presStyleLbl="venn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247AF8-5524-4630-8B5E-F2D425DD53D6}" type="presOf" srcId="{2ABD9E53-FF94-4ED5-840A-1E4955FD05E1}" destId="{A607F9CE-A658-40EE-AF48-8706B52DF567}" srcOrd="0" destOrd="0" presId="urn:microsoft.com/office/officeart/2005/8/layout/venn3"/>
    <dgm:cxn modelId="{0BF3ACC6-EB1F-4072-8893-F45D1490B5AB}" srcId="{AAFEBEE5-B816-4178-AD59-1C2EC42C7958}" destId="{B569388B-A93A-4DA3-8364-EBD7E16FBD44}" srcOrd="2" destOrd="0" parTransId="{5A978B6A-3BB6-46AE-9465-A3FDDA4362D6}" sibTransId="{90BFC68D-F0E0-448D-A220-8F0002AC5617}"/>
    <dgm:cxn modelId="{1AE9AABF-899E-41D0-A58E-BEFCABC6B37A}" type="presOf" srcId="{002E9178-52E8-4228-A763-6851A7586E20}" destId="{69659E67-5DA2-4D13-81F8-C3A6B9034570}" srcOrd="0" destOrd="0" presId="urn:microsoft.com/office/officeart/2005/8/layout/venn3"/>
    <dgm:cxn modelId="{D5BC2F74-C1D8-479A-86FD-0740D0B48849}" srcId="{AAFEBEE5-B816-4178-AD59-1C2EC42C7958}" destId="{2F3EE3AD-B93B-4DA5-BC6D-4551724BBE95}" srcOrd="4" destOrd="0" parTransId="{B6F64C5F-B0F4-4812-9BE4-401867158FA3}" sibTransId="{3B929C74-75B2-4338-BBE9-F29B5C819171}"/>
    <dgm:cxn modelId="{151F18F2-5756-40AB-AE43-0DBE6FD66D10}" type="presOf" srcId="{AAFEBEE5-B816-4178-AD59-1C2EC42C7958}" destId="{A65F25DC-0E9D-41B4-A9F8-00D9CF008A08}" srcOrd="0" destOrd="0" presId="urn:microsoft.com/office/officeart/2005/8/layout/venn3"/>
    <dgm:cxn modelId="{51AAF88D-E58C-4DF9-9D6A-7C131DA671E1}" srcId="{AAFEBEE5-B816-4178-AD59-1C2EC42C7958}" destId="{2ABD9E53-FF94-4ED5-840A-1E4955FD05E1}" srcOrd="3" destOrd="0" parTransId="{C548DAF6-8B27-4D7A-B741-6643A7A9E334}" sibTransId="{73ECA5F9-BA90-42C2-88DF-D15F0DEEB44F}"/>
    <dgm:cxn modelId="{D5272A6A-779C-426A-B863-E3AEAC7A294A}" type="presOf" srcId="{2F3EE3AD-B93B-4DA5-BC6D-4551724BBE95}" destId="{D917AA53-1518-4497-9432-B3497291B07B}" srcOrd="0" destOrd="0" presId="urn:microsoft.com/office/officeart/2005/8/layout/venn3"/>
    <dgm:cxn modelId="{74455E88-ADD9-462F-B223-F5485B5DD556}" srcId="{AAFEBEE5-B816-4178-AD59-1C2EC42C7958}" destId="{002E9178-52E8-4228-A763-6851A7586E20}" srcOrd="5" destOrd="0" parTransId="{087A5B8C-530D-484F-9F2B-CCBE57380C21}" sibTransId="{9A28373A-0D78-4148-BCD9-DE18FF6D5D18}"/>
    <dgm:cxn modelId="{0336D3B2-4C5E-4E38-BD97-4D07144EEDC3}" srcId="{AAFEBEE5-B816-4178-AD59-1C2EC42C7958}" destId="{4923754D-0B10-4704-82C0-683982FDD4DA}" srcOrd="1" destOrd="0" parTransId="{17A61CB6-D222-40C6-982A-1B5A04C23FD6}" sibTransId="{CD57B1C5-1562-432B-9A28-D58C3722C956}"/>
    <dgm:cxn modelId="{05404CBC-12D8-4EA2-A26F-EB50D196CFAB}" type="presOf" srcId="{B569388B-A93A-4DA3-8364-EBD7E16FBD44}" destId="{A0C2B4CC-BE14-4734-83B7-1993C84219AB}" srcOrd="0" destOrd="0" presId="urn:microsoft.com/office/officeart/2005/8/layout/venn3"/>
    <dgm:cxn modelId="{29F07F84-412B-4108-BB22-482F59C4D904}" srcId="{AAFEBEE5-B816-4178-AD59-1C2EC42C7958}" destId="{E8957E01-22AD-4245-B901-713731934A4E}" srcOrd="6" destOrd="0" parTransId="{3B88F93E-A653-4C06-B7DA-69737ADA1558}" sibTransId="{025A40B8-2434-4FB9-A939-D6341AE7C6FE}"/>
    <dgm:cxn modelId="{AE6D95D8-4092-4E83-AF7F-163F12B6832D}" type="presOf" srcId="{061E7E5D-16AC-4F58-B578-BE6B39A0D4E4}" destId="{2DF6BD9C-DE08-4D27-B8EB-59DD3622C084}" srcOrd="0" destOrd="0" presId="urn:microsoft.com/office/officeart/2005/8/layout/venn3"/>
    <dgm:cxn modelId="{38BA1223-FD7F-435A-ADD6-B94479D9DAE2}" srcId="{AAFEBEE5-B816-4178-AD59-1C2EC42C7958}" destId="{061E7E5D-16AC-4F58-B578-BE6B39A0D4E4}" srcOrd="0" destOrd="0" parTransId="{C2795971-28CF-4DE3-A849-980C8A98D442}" sibTransId="{19548F4D-D9D5-486E-B747-1C7F08C6734D}"/>
    <dgm:cxn modelId="{4BE12445-1541-4108-A158-15D5B690C171}" type="presOf" srcId="{E8957E01-22AD-4245-B901-713731934A4E}" destId="{34178AF3-65C0-4F97-8E23-A65E5F2F687A}" srcOrd="0" destOrd="0" presId="urn:microsoft.com/office/officeart/2005/8/layout/venn3"/>
    <dgm:cxn modelId="{613B56EC-E459-4505-AD04-2FB5DE9DDFEF}" type="presOf" srcId="{4923754D-0B10-4704-82C0-683982FDD4DA}" destId="{59525159-B249-4DF6-AEFD-4A708B623718}" srcOrd="0" destOrd="0" presId="urn:microsoft.com/office/officeart/2005/8/layout/venn3"/>
    <dgm:cxn modelId="{32E189FA-901F-4F4D-A81C-68900C46F32F}" type="presParOf" srcId="{A65F25DC-0E9D-41B4-A9F8-00D9CF008A08}" destId="{2DF6BD9C-DE08-4D27-B8EB-59DD3622C084}" srcOrd="0" destOrd="0" presId="urn:microsoft.com/office/officeart/2005/8/layout/venn3"/>
    <dgm:cxn modelId="{9E050E39-849D-493A-B26D-76887F046131}" type="presParOf" srcId="{A65F25DC-0E9D-41B4-A9F8-00D9CF008A08}" destId="{7095514A-2DDC-4C0C-965E-0632503D681C}" srcOrd="1" destOrd="0" presId="urn:microsoft.com/office/officeart/2005/8/layout/venn3"/>
    <dgm:cxn modelId="{DEDC6A91-D07D-4E21-946D-16FF7744EB12}" type="presParOf" srcId="{A65F25DC-0E9D-41B4-A9F8-00D9CF008A08}" destId="{59525159-B249-4DF6-AEFD-4A708B623718}" srcOrd="2" destOrd="0" presId="urn:microsoft.com/office/officeart/2005/8/layout/venn3"/>
    <dgm:cxn modelId="{A424CBE3-86CB-4693-92F0-8BF3FC9BACD1}" type="presParOf" srcId="{A65F25DC-0E9D-41B4-A9F8-00D9CF008A08}" destId="{CC4611D5-2EDC-4D5D-AB77-F8A26ABA46D4}" srcOrd="3" destOrd="0" presId="urn:microsoft.com/office/officeart/2005/8/layout/venn3"/>
    <dgm:cxn modelId="{21B50CF3-2675-401E-AE45-FA5F593715A0}" type="presParOf" srcId="{A65F25DC-0E9D-41B4-A9F8-00D9CF008A08}" destId="{A0C2B4CC-BE14-4734-83B7-1993C84219AB}" srcOrd="4" destOrd="0" presId="urn:microsoft.com/office/officeart/2005/8/layout/venn3"/>
    <dgm:cxn modelId="{F6168ACF-C1E9-4107-8165-8AD2BA454F6C}" type="presParOf" srcId="{A65F25DC-0E9D-41B4-A9F8-00D9CF008A08}" destId="{E5D35972-8048-4513-ACBD-ACD82E7A123B}" srcOrd="5" destOrd="0" presId="urn:microsoft.com/office/officeart/2005/8/layout/venn3"/>
    <dgm:cxn modelId="{AC1E1B14-5D11-43E5-8227-C2A00D7CA66B}" type="presParOf" srcId="{A65F25DC-0E9D-41B4-A9F8-00D9CF008A08}" destId="{A607F9CE-A658-40EE-AF48-8706B52DF567}" srcOrd="6" destOrd="0" presId="urn:microsoft.com/office/officeart/2005/8/layout/venn3"/>
    <dgm:cxn modelId="{F97122B6-7FAF-45C0-B777-A0374BE2BE03}" type="presParOf" srcId="{A65F25DC-0E9D-41B4-A9F8-00D9CF008A08}" destId="{5A90A23C-7BF2-4256-B1AE-E4CFE95D4EEB}" srcOrd="7" destOrd="0" presId="urn:microsoft.com/office/officeart/2005/8/layout/venn3"/>
    <dgm:cxn modelId="{41E0A16D-58CA-4266-881C-C097E32A3EB4}" type="presParOf" srcId="{A65F25DC-0E9D-41B4-A9F8-00D9CF008A08}" destId="{D917AA53-1518-4497-9432-B3497291B07B}" srcOrd="8" destOrd="0" presId="urn:microsoft.com/office/officeart/2005/8/layout/venn3"/>
    <dgm:cxn modelId="{57C40412-F5B3-4907-A13D-BBBDECFB68F2}" type="presParOf" srcId="{A65F25DC-0E9D-41B4-A9F8-00D9CF008A08}" destId="{6B0992C1-B920-464F-AFA3-F82842A82251}" srcOrd="9" destOrd="0" presId="urn:microsoft.com/office/officeart/2005/8/layout/venn3"/>
    <dgm:cxn modelId="{D042E1C0-0DE2-4980-8CC5-F5D7C8B739B1}" type="presParOf" srcId="{A65F25DC-0E9D-41B4-A9F8-00D9CF008A08}" destId="{69659E67-5DA2-4D13-81F8-C3A6B9034570}" srcOrd="10" destOrd="0" presId="urn:microsoft.com/office/officeart/2005/8/layout/venn3"/>
    <dgm:cxn modelId="{461F5F34-3190-4F91-996A-B13CFAF5494A}" type="presParOf" srcId="{A65F25DC-0E9D-41B4-A9F8-00D9CF008A08}" destId="{29AE55F1-64A8-41C8-82B6-EC01035F5857}" srcOrd="11" destOrd="0" presId="urn:microsoft.com/office/officeart/2005/8/layout/venn3"/>
    <dgm:cxn modelId="{4A414805-5B7B-43A7-8321-246C2397F517}" type="presParOf" srcId="{A65F25DC-0E9D-41B4-A9F8-00D9CF008A08}" destId="{34178AF3-65C0-4F97-8E23-A65E5F2F687A}" srcOrd="1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DA02B-6249-4004-A095-BFE4FA16694D}">
      <dsp:nvSpPr>
        <dsp:cNvPr id="0" name=""/>
        <dsp:cNvSpPr/>
      </dsp:nvSpPr>
      <dsp:spPr>
        <a:xfrm>
          <a:off x="308395" y="137355"/>
          <a:ext cx="5513338" cy="999806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Приоритетными направлениями бюджетной политики в среднесрочной перспективе являются:</a:t>
          </a:r>
          <a:endParaRPr lang="ru-RU" sz="1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678" y="166638"/>
        <a:ext cx="5454772" cy="941240"/>
      </dsp:txXfrm>
    </dsp:sp>
    <dsp:sp modelId="{AA2218CD-D1E9-4DBB-9496-200F8535CE87}">
      <dsp:nvSpPr>
        <dsp:cNvPr id="0" name=""/>
        <dsp:cNvSpPr/>
      </dsp:nvSpPr>
      <dsp:spPr>
        <a:xfrm>
          <a:off x="859729" y="1137161"/>
          <a:ext cx="195947" cy="4033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398"/>
              </a:lnTo>
              <a:lnTo>
                <a:pt x="195947" y="403398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DB523-9F70-45BF-944D-FDD604D27205}">
      <dsp:nvSpPr>
        <dsp:cNvPr id="0" name=""/>
        <dsp:cNvSpPr/>
      </dsp:nvSpPr>
      <dsp:spPr>
        <a:xfrm>
          <a:off x="1055676" y="1257133"/>
          <a:ext cx="5631141" cy="5668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расширение налоговой базы, повышение финансовой дисциплины, минимизация рисков несбалансированности бюджета в условиях внешнего </a:t>
          </a:r>
          <a:r>
            <a:rPr lang="ru-RU" sz="1300" kern="1200" dirty="0" err="1" smtClean="0">
              <a:latin typeface="Times New Roman" panose="02020603050405020304" pitchFamily="18" charset="0"/>
              <a:ea typeface="Times New Roman" panose="02020603050405020304" pitchFamily="18" charset="0"/>
            </a:rPr>
            <a:t>санкционного</a:t>
          </a:r>
          <a:r>
            <a:rPr lang="ru-RU" sz="13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 давления;</a:t>
          </a:r>
          <a:endParaRPr lang="ru-RU" sz="1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2279" y="1273736"/>
        <a:ext cx="5597935" cy="533648"/>
      </dsp:txXfrm>
    </dsp:sp>
    <dsp:sp modelId="{5511AFA7-8CDF-4600-B3BD-F6EA34628DCA}">
      <dsp:nvSpPr>
        <dsp:cNvPr id="0" name=""/>
        <dsp:cNvSpPr/>
      </dsp:nvSpPr>
      <dsp:spPr>
        <a:xfrm>
          <a:off x="859729" y="1137161"/>
          <a:ext cx="198581" cy="1136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892"/>
              </a:lnTo>
              <a:lnTo>
                <a:pt x="198581" y="113689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94DCC-44D2-4224-89F3-1049E4049A8A}">
      <dsp:nvSpPr>
        <dsp:cNvPr id="0" name=""/>
        <dsp:cNvSpPr/>
      </dsp:nvSpPr>
      <dsp:spPr>
        <a:xfrm>
          <a:off x="1058311" y="1896083"/>
          <a:ext cx="5631141" cy="7559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8752"/>
              <a:satOff val="739"/>
              <a:lumOff val="326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реализация комплексного плана мероприятий по увеличению поступлений налоговых и неналоговых доходов бюджета городского округа до 2026 года, утвержденного распоряжением Администрации городского округа город Уфа Республики Башкортостан от 25 января 2023 года № 5-р; </a:t>
          </a:r>
          <a:endParaRPr lang="ru-RU" sz="1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0452" y="1918224"/>
        <a:ext cx="5586859" cy="711660"/>
      </dsp:txXfrm>
    </dsp:sp>
    <dsp:sp modelId="{AF4AA921-7EC3-449E-95C6-8D71E1076A0D}">
      <dsp:nvSpPr>
        <dsp:cNvPr id="0" name=""/>
        <dsp:cNvSpPr/>
      </dsp:nvSpPr>
      <dsp:spPr>
        <a:xfrm>
          <a:off x="859729" y="1137161"/>
          <a:ext cx="187085" cy="19140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4018"/>
              </a:lnTo>
              <a:lnTo>
                <a:pt x="187085" y="1914018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CA9FE-2AA4-46B5-93CC-E34597468A61}">
      <dsp:nvSpPr>
        <dsp:cNvPr id="0" name=""/>
        <dsp:cNvSpPr/>
      </dsp:nvSpPr>
      <dsp:spPr>
        <a:xfrm>
          <a:off x="1046815" y="2741612"/>
          <a:ext cx="5631141" cy="6191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77504"/>
              <a:satOff val="1479"/>
              <a:lumOff val="653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реализация новой системы уплаты налогов в форме единого налогового платежа, введенного в целях улучшения условий ведения бизнеса за счет повышения качества администрирования доходов бюджета; </a:t>
          </a:r>
          <a:endParaRPr lang="ru-RU" sz="1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4949" y="2759746"/>
        <a:ext cx="5594873" cy="582869"/>
      </dsp:txXfrm>
    </dsp:sp>
    <dsp:sp modelId="{1915096B-542B-4157-8298-EEFCCF9314D0}">
      <dsp:nvSpPr>
        <dsp:cNvPr id="0" name=""/>
        <dsp:cNvSpPr/>
      </dsp:nvSpPr>
      <dsp:spPr>
        <a:xfrm>
          <a:off x="859729" y="1137161"/>
          <a:ext cx="187923" cy="2648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8164"/>
              </a:lnTo>
              <a:lnTo>
                <a:pt x="187923" y="2648164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1E18F-D288-4F2B-9619-7138A3ECA1D9}">
      <dsp:nvSpPr>
        <dsp:cNvPr id="0" name=""/>
        <dsp:cNvSpPr/>
      </dsp:nvSpPr>
      <dsp:spPr>
        <a:xfrm>
          <a:off x="1047652" y="3424946"/>
          <a:ext cx="5631141" cy="720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256"/>
              <a:satOff val="2218"/>
              <a:lumOff val="979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обеспечение исполнения плановых назначений по доходам и своевременного исполнения расходных обязательств в условиях введения единого налогового платежа; </a:t>
          </a:r>
          <a:endParaRPr lang="ru-RU" sz="1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8762" y="3446056"/>
        <a:ext cx="5588921" cy="678541"/>
      </dsp:txXfrm>
    </dsp:sp>
    <dsp:sp modelId="{6CA56EE1-1CE4-443F-8661-073D1003566C}">
      <dsp:nvSpPr>
        <dsp:cNvPr id="0" name=""/>
        <dsp:cNvSpPr/>
      </dsp:nvSpPr>
      <dsp:spPr>
        <a:xfrm>
          <a:off x="859729" y="1137161"/>
          <a:ext cx="174859" cy="33198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9841"/>
              </a:lnTo>
              <a:lnTo>
                <a:pt x="174859" y="3319841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90EC02-8F56-4B3C-877E-63EB5AA5531E}">
      <dsp:nvSpPr>
        <dsp:cNvPr id="0" name=""/>
        <dsp:cNvSpPr/>
      </dsp:nvSpPr>
      <dsp:spPr>
        <a:xfrm>
          <a:off x="1034588" y="4185180"/>
          <a:ext cx="5631507" cy="5436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55008"/>
              <a:satOff val="2957"/>
              <a:lumOff val="1306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приоритизация расходов, гарантированное исполнение социальных обязательств бюджета городского округа;</a:t>
          </a:r>
          <a:endParaRPr lang="ru-RU" sz="1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0511" y="4201103"/>
        <a:ext cx="5599661" cy="511798"/>
      </dsp:txXfrm>
    </dsp:sp>
    <dsp:sp modelId="{B9F2BDDA-D8A7-4F9B-902D-0E2A5DE46C98}">
      <dsp:nvSpPr>
        <dsp:cNvPr id="0" name=""/>
        <dsp:cNvSpPr/>
      </dsp:nvSpPr>
      <dsp:spPr>
        <a:xfrm>
          <a:off x="859729" y="1137161"/>
          <a:ext cx="174859" cy="40564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427"/>
              </a:lnTo>
              <a:lnTo>
                <a:pt x="174859" y="405642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44C04-491C-482B-AB79-C2E1BF736E1A}">
      <dsp:nvSpPr>
        <dsp:cNvPr id="0" name=""/>
        <dsp:cNvSpPr/>
      </dsp:nvSpPr>
      <dsp:spPr>
        <a:xfrm>
          <a:off x="1034588" y="4817221"/>
          <a:ext cx="5631141" cy="7527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93760"/>
              <a:satOff val="3696"/>
              <a:lumOff val="1632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достижения целевых показателей реализуемых мероприятий в рамках национальных проектов, муниципальных программ и непрограммных направлений, их эффективности в увязке с объемами финансового обеспечения;</a:t>
          </a:r>
          <a:endParaRPr lang="ru-RU" sz="1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56635" y="4839268"/>
        <a:ext cx="5587047" cy="708641"/>
      </dsp:txXfrm>
    </dsp:sp>
    <dsp:sp modelId="{841C2B3E-ACD8-4088-B3F3-DF1BB0833559}">
      <dsp:nvSpPr>
        <dsp:cNvPr id="0" name=""/>
        <dsp:cNvSpPr/>
      </dsp:nvSpPr>
      <dsp:spPr>
        <a:xfrm>
          <a:off x="859729" y="1137161"/>
          <a:ext cx="163348" cy="4780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0144"/>
              </a:lnTo>
              <a:lnTo>
                <a:pt x="163348" y="4780144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286C6-0A46-41BB-BF9A-DCE447DF870B}">
      <dsp:nvSpPr>
        <dsp:cNvPr id="0" name=""/>
        <dsp:cNvSpPr/>
      </dsp:nvSpPr>
      <dsp:spPr>
        <a:xfrm>
          <a:off x="1023078" y="5645269"/>
          <a:ext cx="5631507" cy="5440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512"/>
              <a:satOff val="4436"/>
              <a:lumOff val="1959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повышение эффективности использования муниципального имущества, управления земельными ресурсами;</a:t>
          </a:r>
          <a:endParaRPr lang="ru-RU" sz="1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39013" y="5661204"/>
        <a:ext cx="5599637" cy="512202"/>
      </dsp:txXfrm>
    </dsp:sp>
    <dsp:sp modelId="{63662A56-7417-4CDF-84C1-F9E3EC6CE2E1}">
      <dsp:nvSpPr>
        <dsp:cNvPr id="0" name=""/>
        <dsp:cNvSpPr/>
      </dsp:nvSpPr>
      <dsp:spPr>
        <a:xfrm>
          <a:off x="859729" y="1137161"/>
          <a:ext cx="187161" cy="54609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60922"/>
              </a:lnTo>
              <a:lnTo>
                <a:pt x="187161" y="5460922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9488A-4FD3-4ACD-9C75-C47A3B5D1CBD}">
      <dsp:nvSpPr>
        <dsp:cNvPr id="0" name=""/>
        <dsp:cNvSpPr/>
      </dsp:nvSpPr>
      <dsp:spPr>
        <a:xfrm>
          <a:off x="1046891" y="6274579"/>
          <a:ext cx="5631872" cy="647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just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сохранение </a:t>
          </a:r>
          <a:r>
            <a:rPr lang="ru-RU" sz="14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показателей</a:t>
          </a:r>
          <a:r>
            <a:rPr lang="ru-RU" sz="1300" kern="12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муниципального долга, позволяющих отнести городской округ к группе заемщиков со средним уровнем долговой устойчивости.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65841" y="6293529"/>
        <a:ext cx="5593972" cy="6091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DA02B-6249-4004-A095-BFE4FA16694D}">
      <dsp:nvSpPr>
        <dsp:cNvPr id="0" name=""/>
        <dsp:cNvSpPr/>
      </dsp:nvSpPr>
      <dsp:spPr>
        <a:xfrm>
          <a:off x="361497" y="227101"/>
          <a:ext cx="5134359" cy="931081"/>
        </a:xfrm>
        <a:prstGeom prst="roundRect">
          <a:avLst>
            <a:gd name="adj" fmla="val 1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Достижение поставленных целей предполагается посредством решения следующих задач:</a:t>
          </a:r>
          <a:endParaRPr lang="ru-RU" sz="1400" b="1" i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8767" y="254371"/>
        <a:ext cx="5079819" cy="876541"/>
      </dsp:txXfrm>
    </dsp:sp>
    <dsp:sp modelId="{AA2218CD-D1E9-4DBB-9496-200F8535CE87}">
      <dsp:nvSpPr>
        <dsp:cNvPr id="0" name=""/>
        <dsp:cNvSpPr/>
      </dsp:nvSpPr>
      <dsp:spPr>
        <a:xfrm>
          <a:off x="874933" y="1158182"/>
          <a:ext cx="92867" cy="6621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2106"/>
              </a:lnTo>
              <a:lnTo>
                <a:pt x="92867" y="66210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FDB523-9F70-45BF-944D-FDD604D27205}">
      <dsp:nvSpPr>
        <dsp:cNvPr id="0" name=""/>
        <dsp:cNvSpPr/>
      </dsp:nvSpPr>
      <dsp:spPr>
        <a:xfrm>
          <a:off x="967801" y="1509494"/>
          <a:ext cx="5184256" cy="621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сбалансированности бюджета городского округа при сохранении городом статуса заемщика со средним уровнем долговой устойчивости</a:t>
          </a:r>
          <a:r>
            <a:rPr lang="ru-RU" sz="1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городского округа;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6007" y="1527700"/>
        <a:ext cx="5147844" cy="585177"/>
      </dsp:txXfrm>
    </dsp:sp>
    <dsp:sp modelId="{5511AFA7-8CDF-4600-B3BD-F6EA34628DCA}">
      <dsp:nvSpPr>
        <dsp:cNvPr id="0" name=""/>
        <dsp:cNvSpPr/>
      </dsp:nvSpPr>
      <dsp:spPr>
        <a:xfrm>
          <a:off x="874933" y="1158182"/>
          <a:ext cx="92953" cy="14933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3387"/>
              </a:lnTo>
              <a:lnTo>
                <a:pt x="92953" y="149338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094DCC-44D2-4224-89F3-1049E4049A8A}">
      <dsp:nvSpPr>
        <dsp:cNvPr id="0" name=""/>
        <dsp:cNvSpPr/>
      </dsp:nvSpPr>
      <dsp:spPr>
        <a:xfrm>
          <a:off x="967886" y="2273569"/>
          <a:ext cx="5185433" cy="7560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выполнение условий и соблюдение предельных ограничений, установленных соглашениями, заключенными с Министерством финансов Республики Башкортостан при реструктуризации бюджетных кредитов</a:t>
          </a:r>
          <a:r>
            <a:rPr lang="ru-RU" sz="1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;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0029" y="2295712"/>
        <a:ext cx="5141147" cy="711715"/>
      </dsp:txXfrm>
    </dsp:sp>
    <dsp:sp modelId="{AF4AA921-7EC3-449E-95C6-8D71E1076A0D}">
      <dsp:nvSpPr>
        <dsp:cNvPr id="0" name=""/>
        <dsp:cNvSpPr/>
      </dsp:nvSpPr>
      <dsp:spPr>
        <a:xfrm>
          <a:off x="829213" y="1158182"/>
          <a:ext cx="91440" cy="227736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77366"/>
              </a:lnTo>
              <a:lnTo>
                <a:pt x="123685" y="2277366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DCA9FE-2AA4-46B5-93CC-E34597468A61}">
      <dsp:nvSpPr>
        <dsp:cNvPr id="0" name=""/>
        <dsp:cNvSpPr/>
      </dsp:nvSpPr>
      <dsp:spPr>
        <a:xfrm>
          <a:off x="952899" y="3128055"/>
          <a:ext cx="5185433" cy="6149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своевременного и полного исполнения долговых обязательств городского округа;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0911" y="3146067"/>
        <a:ext cx="5149409" cy="578963"/>
      </dsp:txXfrm>
    </dsp:sp>
    <dsp:sp modelId="{B9F2BDDA-D8A7-4F9B-902D-0E2A5DE46C98}">
      <dsp:nvSpPr>
        <dsp:cNvPr id="0" name=""/>
        <dsp:cNvSpPr/>
      </dsp:nvSpPr>
      <dsp:spPr>
        <a:xfrm>
          <a:off x="829213" y="1158182"/>
          <a:ext cx="91440" cy="31016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01627"/>
              </a:lnTo>
              <a:lnTo>
                <a:pt x="116751" y="3101627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C44C04-491C-482B-AB79-C2E1BF736E1A}">
      <dsp:nvSpPr>
        <dsp:cNvPr id="0" name=""/>
        <dsp:cNvSpPr/>
      </dsp:nvSpPr>
      <dsp:spPr>
        <a:xfrm>
          <a:off x="945965" y="3886927"/>
          <a:ext cx="5185433" cy="745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сокращение рисков, связанных с осуществлением заимствований, рисков неисполнения долговых обязательств;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67808" y="3908770"/>
        <a:ext cx="5141747" cy="702079"/>
      </dsp:txXfrm>
    </dsp:sp>
    <dsp:sp modelId="{841C2B3E-ACD8-4088-B3F3-DF1BB0833559}">
      <dsp:nvSpPr>
        <dsp:cNvPr id="0" name=""/>
        <dsp:cNvSpPr/>
      </dsp:nvSpPr>
      <dsp:spPr>
        <a:xfrm>
          <a:off x="874933" y="1158182"/>
          <a:ext cx="105388" cy="3996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6635"/>
              </a:lnTo>
              <a:lnTo>
                <a:pt x="105388" y="3996635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286C6-0A46-41BB-BF9A-DCE447DF870B}">
      <dsp:nvSpPr>
        <dsp:cNvPr id="0" name=""/>
        <dsp:cNvSpPr/>
      </dsp:nvSpPr>
      <dsp:spPr>
        <a:xfrm>
          <a:off x="980322" y="4778164"/>
          <a:ext cx="5184001" cy="7533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сохранение моратория на предоставление муниципальных гарантий</a:t>
          </a:r>
          <a:r>
            <a:rPr lang="ru-RU" sz="1400" kern="12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ru-RU" sz="14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2386" y="4800228"/>
        <a:ext cx="5139873" cy="7091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D9772-08F5-4C70-BA47-2974E17BBA8B}">
      <dsp:nvSpPr>
        <dsp:cNvPr id="0" name=""/>
        <dsp:cNvSpPr/>
      </dsp:nvSpPr>
      <dsp:spPr>
        <a:xfrm>
          <a:off x="254650" y="108221"/>
          <a:ext cx="5862469" cy="1938929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65EDC-DEE8-4B16-8727-4007FAC1DAD9}">
      <dsp:nvSpPr>
        <dsp:cNvPr id="0" name=""/>
        <dsp:cNvSpPr/>
      </dsp:nvSpPr>
      <dsp:spPr>
        <a:xfrm>
          <a:off x="4744860" y="362374"/>
          <a:ext cx="1056511" cy="140305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52D5E1-242C-4BCA-8FFD-242B830462D1}">
      <dsp:nvSpPr>
        <dsp:cNvPr id="0" name=""/>
        <dsp:cNvSpPr/>
      </dsp:nvSpPr>
      <dsp:spPr>
        <a:xfrm rot="10800000">
          <a:off x="2338007" y="2078633"/>
          <a:ext cx="1713181" cy="263434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17 122,6</a:t>
          </a:r>
          <a:endParaRPr lang="ru-RU" sz="18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2390693" y="2078633"/>
        <a:ext cx="1607809" cy="2581657"/>
      </dsp:txXfrm>
    </dsp:sp>
    <dsp:sp modelId="{76C63274-2BA1-49B1-9E42-338A3499C996}">
      <dsp:nvSpPr>
        <dsp:cNvPr id="0" name=""/>
        <dsp:cNvSpPr/>
      </dsp:nvSpPr>
      <dsp:spPr>
        <a:xfrm>
          <a:off x="2636761" y="369894"/>
          <a:ext cx="1078895" cy="139908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3000" r="-3000"/>
          </a:stretch>
        </a:blip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423CD0-62FA-4714-933C-9E601FE5AF5C}">
      <dsp:nvSpPr>
        <dsp:cNvPr id="0" name=""/>
        <dsp:cNvSpPr/>
      </dsp:nvSpPr>
      <dsp:spPr>
        <a:xfrm rot="10800000">
          <a:off x="4421794" y="2076084"/>
          <a:ext cx="1707051" cy="26285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15 765,2</a:t>
          </a:r>
          <a:endParaRPr lang="ru-RU" sz="1800" b="1" kern="1200" dirty="0" smtClean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млн </a:t>
          </a:r>
          <a:r>
            <a:rPr lang="ru-RU" sz="18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4474292" y="2076084"/>
        <a:ext cx="1602055" cy="2576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F6BD9C-DE08-4D27-B8EB-59DD3622C084}">
      <dsp:nvSpPr>
        <dsp:cNvPr id="0" name=""/>
        <dsp:cNvSpPr/>
      </dsp:nvSpPr>
      <dsp:spPr>
        <a:xfrm>
          <a:off x="1000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</a:t>
          </a:r>
          <a:r>
            <a:rPr lang="ru-RU" sz="1050" kern="1200" dirty="0" err="1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Демского</a:t>
          </a:r>
          <a:r>
            <a:rPr lang="ru-RU" sz="1050" kern="1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 района</a:t>
          </a:r>
          <a:endParaRPr lang="ru-RU" sz="1050" kern="1200" dirty="0">
            <a:solidFill>
              <a:schemeClr val="tx1"/>
            </a:solidFill>
          </a:endParaRPr>
        </a:p>
      </dsp:txBody>
      <dsp:txXfrm>
        <a:off x="173445" y="286051"/>
        <a:ext cx="832638" cy="832638"/>
      </dsp:txXfrm>
    </dsp:sp>
    <dsp:sp modelId="{59525159-B249-4DF6-AEFD-4A708B623718}">
      <dsp:nvSpPr>
        <dsp:cNvPr id="0" name=""/>
        <dsp:cNvSpPr/>
      </dsp:nvSpPr>
      <dsp:spPr>
        <a:xfrm>
          <a:off x="943023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Калининского района</a:t>
          </a:r>
          <a:endParaRPr lang="ru-RU" sz="1050" kern="1200" dirty="0"/>
        </a:p>
      </dsp:txBody>
      <dsp:txXfrm>
        <a:off x="1115468" y="286051"/>
        <a:ext cx="832638" cy="832638"/>
      </dsp:txXfrm>
    </dsp:sp>
    <dsp:sp modelId="{A0C2B4CC-BE14-4734-83B7-1993C84219AB}">
      <dsp:nvSpPr>
        <dsp:cNvPr id="0" name=""/>
        <dsp:cNvSpPr/>
      </dsp:nvSpPr>
      <dsp:spPr>
        <a:xfrm>
          <a:off x="1885045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Кировского района</a:t>
          </a:r>
          <a:endParaRPr lang="ru-RU" sz="1050" kern="1200" dirty="0"/>
        </a:p>
      </dsp:txBody>
      <dsp:txXfrm>
        <a:off x="2057490" y="286051"/>
        <a:ext cx="832638" cy="832638"/>
      </dsp:txXfrm>
    </dsp:sp>
    <dsp:sp modelId="{A607F9CE-A658-40EE-AF48-8706B52DF567}">
      <dsp:nvSpPr>
        <dsp:cNvPr id="0" name=""/>
        <dsp:cNvSpPr/>
      </dsp:nvSpPr>
      <dsp:spPr>
        <a:xfrm>
          <a:off x="2827067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Ленинского района</a:t>
          </a:r>
          <a:endParaRPr lang="ru-RU" sz="1050" kern="1200" dirty="0"/>
        </a:p>
      </dsp:txBody>
      <dsp:txXfrm>
        <a:off x="2999512" y="286051"/>
        <a:ext cx="832638" cy="832638"/>
      </dsp:txXfrm>
    </dsp:sp>
    <dsp:sp modelId="{D917AA53-1518-4497-9432-B3497291B07B}">
      <dsp:nvSpPr>
        <dsp:cNvPr id="0" name=""/>
        <dsp:cNvSpPr/>
      </dsp:nvSpPr>
      <dsp:spPr>
        <a:xfrm>
          <a:off x="3769090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Октябрьского района</a:t>
          </a:r>
          <a:endParaRPr lang="ru-RU" sz="1050" kern="1200" dirty="0"/>
        </a:p>
      </dsp:txBody>
      <dsp:txXfrm>
        <a:off x="3941535" y="286051"/>
        <a:ext cx="832638" cy="832638"/>
      </dsp:txXfrm>
    </dsp:sp>
    <dsp:sp modelId="{69659E67-5DA2-4D13-81F8-C3A6B9034570}">
      <dsp:nvSpPr>
        <dsp:cNvPr id="0" name=""/>
        <dsp:cNvSpPr/>
      </dsp:nvSpPr>
      <dsp:spPr>
        <a:xfrm>
          <a:off x="4711112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Орджоникидзевского района</a:t>
          </a:r>
          <a:endParaRPr lang="ru-RU" sz="1050" kern="1200" dirty="0"/>
        </a:p>
      </dsp:txBody>
      <dsp:txXfrm>
        <a:off x="4883557" y="286051"/>
        <a:ext cx="832638" cy="832638"/>
      </dsp:txXfrm>
    </dsp:sp>
    <dsp:sp modelId="{34178AF3-65C0-4F97-8E23-A65E5F2F687A}">
      <dsp:nvSpPr>
        <dsp:cNvPr id="0" name=""/>
        <dsp:cNvSpPr/>
      </dsp:nvSpPr>
      <dsp:spPr>
        <a:xfrm>
          <a:off x="5653135" y="113606"/>
          <a:ext cx="1177528" cy="11775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4803" tIns="13970" rIns="64803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территории Советского района</a:t>
          </a:r>
          <a:endParaRPr lang="ru-RU" sz="1050" kern="1200" dirty="0"/>
        </a:p>
      </dsp:txBody>
      <dsp:txXfrm>
        <a:off x="5825580" y="286051"/>
        <a:ext cx="832638" cy="832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0.41532</cdr:x>
      <cdr:y>0.1614</cdr:y>
    </cdr:from>
    <cdr:to>
      <cdr:x>0.57739</cdr:x>
      <cdr:y>0.21863</cdr:y>
    </cdr:to>
    <cdr:sp macro="" textlink="">
      <cdr:nvSpPr>
        <cdr:cNvPr id="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848289" y="691914"/>
          <a:ext cx="1111476" cy="24533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4290" tIns="27432" rIns="34290" bIns="0" anchor="t" upright="1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19 116,0</a:t>
          </a:r>
          <a:endParaRPr lang="ru-RU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0.65099</cdr:x>
      <cdr:y>0.15781</cdr:y>
    </cdr:from>
    <cdr:to>
      <cdr:x>0.81305</cdr:x>
      <cdr:y>0.21785</cdr:y>
    </cdr:to>
    <cdr:sp macro="" textlink="">
      <cdr:nvSpPr>
        <cdr:cNvPr id="8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464481" y="676512"/>
          <a:ext cx="1111408" cy="2573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4290" tIns="27432" rIns="34290" bIns="0" anchor="t" upright="1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19 498,3</a:t>
          </a:r>
          <a:endParaRPr lang="ru-RU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0.18072</cdr:x>
      <cdr:y>0.15924</cdr:y>
    </cdr:from>
    <cdr:to>
      <cdr:x>0.34278</cdr:x>
      <cdr:y>0.221</cdr:y>
    </cdr:to>
    <cdr:sp macro="" textlink="">
      <cdr:nvSpPr>
        <cdr:cNvPr id="9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239368" y="682654"/>
          <a:ext cx="1111408" cy="2647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77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wrap="square" lIns="34290" tIns="27432" rIns="34290" bIns="0" anchor="t" upright="1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sz="2000" b="1" kern="1200">
              <a:solidFill>
                <a:srgbClr val="FF0000"/>
              </a:solidFill>
              <a:latin typeface="Verdana" pitchFamily="34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600" b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18 796,0</a:t>
          </a:r>
          <a:endParaRPr lang="ru-RU" sz="1600" b="0" dirty="0">
            <a:solidFill>
              <a:srgbClr val="0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0.11824</cdr:x>
      <cdr:y>0.59835</cdr:y>
    </cdr:from>
    <cdr:to>
      <cdr:x>0.25548</cdr:x>
      <cdr:y>0.67375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10911" y="3277200"/>
          <a:ext cx="941192" cy="4129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</a:t>
          </a:r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0.1216</cdr:x>
      <cdr:y>0.32566</cdr:y>
    </cdr:from>
    <cdr:to>
      <cdr:x>0.28577</cdr:x>
      <cdr:y>0.47868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21411" y="1469995"/>
          <a:ext cx="1108905" cy="6907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1 064,7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0.10234</cdr:x>
      <cdr:y>0.30662</cdr:y>
    </cdr:from>
    <cdr:to>
      <cdr:x>0.30703</cdr:x>
      <cdr:y>0.43558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81904" y="1584478"/>
          <a:ext cx="1363871" cy="66641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9 310,7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0.1501</cdr:x>
      <cdr:y>0.34049</cdr:y>
    </cdr:from>
    <cdr:to>
      <cdr:x>0.30782</cdr:x>
      <cdr:y>0.44299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0135" y="1879244"/>
          <a:ext cx="1050887" cy="56572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9 234,7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0.17195</cdr:x>
      <cdr:y>0.35544</cdr:y>
    </cdr:from>
    <cdr:to>
      <cdr:x>0.30243</cdr:x>
      <cdr:y>0.42656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79249" y="1961736"/>
          <a:ext cx="894832" cy="39252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9,2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0.14936</cdr:x>
      <cdr:y>0.33528</cdr:y>
    </cdr:from>
    <cdr:to>
      <cdr:x>0.30009</cdr:x>
      <cdr:y>0.48069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24298" y="1820247"/>
          <a:ext cx="1033706" cy="78944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18 915,2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0.18757</cdr:x>
      <cdr:y>0.32608</cdr:y>
    </cdr:from>
    <cdr:to>
      <cdr:x>0.3563</cdr:x>
      <cdr:y>0.43957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86370" y="1207340"/>
          <a:ext cx="1157151" cy="42020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908,4</a:t>
          </a: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0.1565</cdr:x>
      <cdr:y>0.29937</cdr:y>
    </cdr:from>
    <cdr:to>
      <cdr:x>0.32972</cdr:x>
      <cdr:y>0.43744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3274" y="851522"/>
          <a:ext cx="1187942" cy="3927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71,1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0.1131</cdr:x>
      <cdr:y>0.3153</cdr:y>
    </cdr:from>
    <cdr:to>
      <cdr:x>0.28632</cdr:x>
      <cdr:y>0.56299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75648" y="896845"/>
          <a:ext cx="1187943" cy="70452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254,9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0.17</cdr:x>
      <cdr:y>0.44849</cdr:y>
    </cdr:from>
    <cdr:to>
      <cdr:x>0.30333</cdr:x>
      <cdr:y>0.68585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165860" y="1727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0.10068</cdr:x>
      <cdr:y>0.3568</cdr:y>
    </cdr:from>
    <cdr:to>
      <cdr:x>0.23447</cdr:x>
      <cdr:y>0.48328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7062" y="1909509"/>
          <a:ext cx="886446" cy="67688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2012,0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0.14015</cdr:x>
      <cdr:y>0.39498</cdr:y>
    </cdr:from>
    <cdr:to>
      <cdr:x>0.26461</cdr:x>
      <cdr:y>0.57521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61179" y="1018376"/>
          <a:ext cx="853547" cy="46468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461,8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0.15167</cdr:x>
      <cdr:y>0.51232</cdr:y>
    </cdr:from>
    <cdr:to>
      <cdr:x>0.31363</cdr:x>
      <cdr:y>0.64135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80182" y="2142635"/>
          <a:ext cx="1046683" cy="53963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261,4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3.xml><?xml version="1.0" encoding="utf-8"?>
<c:userShapes xmlns:c="http://schemas.openxmlformats.org/drawingml/2006/chart">
  <cdr:relSizeAnchor xmlns:cdr="http://schemas.openxmlformats.org/drawingml/2006/chartDrawing">
    <cdr:from>
      <cdr:x>0.15623</cdr:x>
      <cdr:y>0.44128</cdr:y>
    </cdr:from>
    <cdr:to>
      <cdr:x>0.31819</cdr:x>
      <cdr:y>0.57031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9679" y="1832231"/>
          <a:ext cx="1046682" cy="535745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370,0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4.xml><?xml version="1.0" encoding="utf-8"?>
<c:userShapes xmlns:c="http://schemas.openxmlformats.org/drawingml/2006/chart">
  <cdr:relSizeAnchor xmlns:cdr="http://schemas.openxmlformats.org/drawingml/2006/chartDrawing">
    <cdr:from>
      <cdr:x>0.07417</cdr:x>
      <cdr:y>0.47799</cdr:y>
    </cdr:from>
    <cdr:to>
      <cdr:x>0.23378</cdr:x>
      <cdr:y>0.59867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08671" y="2119570"/>
          <a:ext cx="1094605" cy="535139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5 643,2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5.xml><?xml version="1.0" encoding="utf-8"?>
<c:userShapes xmlns:c="http://schemas.openxmlformats.org/drawingml/2006/chart">
  <cdr:relSizeAnchor xmlns:cdr="http://schemas.openxmlformats.org/drawingml/2006/chartDrawing">
    <cdr:from>
      <cdr:x>0.11052</cdr:x>
      <cdr:y>0.46256</cdr:y>
    </cdr:from>
    <cdr:to>
      <cdr:x>0.27013</cdr:x>
      <cdr:y>0.59299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57929" y="2153472"/>
          <a:ext cx="1094605" cy="607227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5 592,7</a:t>
          </a:r>
          <a:endParaRPr lang="ru-RU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6.xml><?xml version="1.0" encoding="utf-8"?>
<c:userShapes xmlns:c="http://schemas.openxmlformats.org/drawingml/2006/chart">
  <cdr:relSizeAnchor xmlns:cdr="http://schemas.openxmlformats.org/drawingml/2006/chartDrawing">
    <cdr:from>
      <cdr:x>0.11742</cdr:x>
      <cdr:y>0.43697</cdr:y>
    </cdr:from>
    <cdr:to>
      <cdr:x>0.26763</cdr:x>
      <cdr:y>0.5137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62086" y="2082559"/>
          <a:ext cx="974903" cy="36567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513,2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0.10252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5235877" y="93350"/>
          <a:ext cx="136872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0.85732</cdr:x>
      <cdr:y>0.12727</cdr:y>
    </cdr:from>
    <cdr:to>
      <cdr:x>1</cdr:x>
      <cdr:y>0.35816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4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0.85732</cdr:x>
      <cdr:y>0.12727</cdr:y>
    </cdr:from>
    <cdr:to>
      <cdr:x>1</cdr:x>
      <cdr:y>0.35816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4" y="5040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0.76347</cdr:x>
      <cdr:y>0.02584</cdr:y>
    </cdr:from>
    <cdr:to>
      <cdr:x>0.96305</cdr:x>
      <cdr:y>0.0983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4955498" y="98761"/>
          <a:ext cx="12954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МЛН РУБЛЕЙ</a:t>
          </a:r>
          <a:endParaRPr lang="ru-RU" sz="12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5659" cy="49821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58" y="0"/>
            <a:ext cx="2945659" cy="49821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C55754E5-8729-41BA-BD05-5B6CC7598220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0" y="9431612"/>
            <a:ext cx="2945659" cy="49821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58" y="9431612"/>
            <a:ext cx="2945659" cy="49821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AFEED283-8297-4B92-8EDF-92BB50336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1940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0" y="0"/>
            <a:ext cx="2945659" cy="49821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58" y="0"/>
            <a:ext cx="2945659" cy="498216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3147B3D0-3341-43FB-A608-D4CBFB4033DC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457450" y="1241425"/>
            <a:ext cx="1882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34"/>
            <a:ext cx="5438140" cy="3909864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0" y="9431612"/>
            <a:ext cx="2945659" cy="49821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58" y="9431612"/>
            <a:ext cx="2945659" cy="498215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E8A0BCDE-D8B6-496F-B98F-5F9EC1716A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723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75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7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580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89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93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584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8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02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7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3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9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0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930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12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6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3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09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74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2A6B5-C09D-41F7-8B70-2873304A2278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1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2A6B5-C09D-41F7-8B70-2873304A2278}" type="datetimeFigureOut">
              <a:rPr lang="ru-RU" smtClean="0"/>
              <a:t>15.11.2023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B4F80-CFE2-484B-B610-A343B438E9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73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9.wmf"/><Relationship Id="rId5" Type="http://schemas.openxmlformats.org/officeDocument/2006/relationships/diagramData" Target="../diagrams/data3.xm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5.xml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wmf"/><Relationship Id="rId2" Type="http://schemas.openxmlformats.org/officeDocument/2006/relationships/control" Target="../activeX/activeX6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18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notesSlide" Target="../notesSlides/notesSlide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883920"/>
            <a:ext cx="6858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sz="2200" b="1" dirty="0" smtClean="0">
                <a:latin typeface="Times New Roman" pitchFamily="18" charset="0"/>
              </a:rPr>
              <a:t>Администрация </a:t>
            </a:r>
            <a:r>
              <a:rPr lang="ru-RU" sz="2200" b="1" dirty="0">
                <a:latin typeface="Times New Roman" pitchFamily="18" charset="0"/>
              </a:rPr>
              <a:t>городского округа город Уфа</a:t>
            </a:r>
          </a:p>
          <a:p>
            <a:pPr algn="ctr" eaLnBrk="1" hangingPunct="1"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</a:rPr>
              <a:t>Республики Башкортостан </a:t>
            </a:r>
          </a:p>
        </p:txBody>
      </p:sp>
      <p:pic>
        <p:nvPicPr>
          <p:cNvPr id="6" name="Picture 4" descr="обложка_2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1" t="11890" r="30998" b="60826"/>
          <a:stretch>
            <a:fillRect/>
          </a:stretch>
        </p:blipFill>
        <p:spPr bwMode="auto">
          <a:xfrm>
            <a:off x="2588565" y="3813629"/>
            <a:ext cx="1680867" cy="2159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0" y="7929609"/>
            <a:ext cx="6858001" cy="4121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7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 dirty="0" smtClean="0">
                <a:latin typeface="Times New Roman" pitchFamily="18" charset="0"/>
              </a:rPr>
              <a:t>БЮДЖЕТ ДЛЯ ГРАЖДАН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</a:rPr>
              <a:t>бюджета </a:t>
            </a:r>
            <a:r>
              <a:rPr lang="ru-RU" sz="2400" b="1" dirty="0">
                <a:latin typeface="Times New Roman" pitchFamily="18" charset="0"/>
              </a:rPr>
              <a:t>городского округа город Уфа </a:t>
            </a:r>
            <a:r>
              <a:rPr lang="ru-RU" sz="2400" b="1" dirty="0" smtClean="0">
                <a:latin typeface="Times New Roman" pitchFamily="18" charset="0"/>
              </a:rPr>
              <a:t>Республики </a:t>
            </a:r>
            <a:r>
              <a:rPr lang="ru-RU" sz="2400" b="1" dirty="0">
                <a:latin typeface="Times New Roman" pitchFamily="18" charset="0"/>
              </a:rPr>
              <a:t>Башкортостан на </a:t>
            </a:r>
            <a:r>
              <a:rPr lang="ru-RU" sz="2400" b="1" dirty="0" smtClean="0">
                <a:latin typeface="Times New Roman" pitchFamily="18" charset="0"/>
              </a:rPr>
              <a:t>202</a:t>
            </a:r>
            <a:r>
              <a:rPr lang="ru-RU" sz="2400" b="1" dirty="0">
                <a:latin typeface="Times New Roman" pitchFamily="18" charset="0"/>
              </a:rPr>
              <a:t>4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год                                               и на плановый период </a:t>
            </a:r>
            <a:r>
              <a:rPr lang="ru-RU" sz="2400" b="1" dirty="0" smtClean="0">
                <a:latin typeface="Times New Roman" pitchFamily="18" charset="0"/>
              </a:rPr>
              <a:t>202</a:t>
            </a:r>
            <a:r>
              <a:rPr lang="ru-RU" sz="2400" b="1" dirty="0">
                <a:latin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</a:rPr>
              <a:t>202</a:t>
            </a:r>
            <a:r>
              <a:rPr lang="ru-RU" sz="2400" b="1" dirty="0">
                <a:latin typeface="Times New Roman" pitchFamily="18" charset="0"/>
              </a:rPr>
              <a:t>6</a:t>
            </a:r>
            <a:r>
              <a:rPr lang="ru-RU" sz="2400" b="1" dirty="0" smtClean="0">
                <a:latin typeface="Times New Roman" pitchFamily="18" charset="0"/>
              </a:rPr>
              <a:t> годов</a:t>
            </a:r>
            <a:endParaRPr lang="en-US" sz="2400" b="1" dirty="0">
              <a:latin typeface="Times New Roman" pitchFamily="18" charset="0"/>
            </a:endParaRPr>
          </a:p>
          <a:p>
            <a:pPr algn="ctr" eaLnBrk="1" hangingPunct="1"/>
            <a:endParaRPr lang="ru-RU" sz="2400" b="1" dirty="0" smtClean="0">
              <a:latin typeface="Times New Roman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414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653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451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ОБЪЁМ НАЛОГОВЫХ И НЕНАЛОГОВЫХ </a:t>
            </a:r>
          </a:p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БЮДЖЕТА ГОРОДСКОГО ОКРУГА</a:t>
            </a:r>
            <a:endParaRPr lang="ru-RU" sz="2200" b="1" dirty="0">
              <a:solidFill>
                <a:srgbClr val="00B8A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/>
          </p:nvPr>
        </p:nvGraphicFramePr>
        <p:xfrm>
          <a:off x="0" y="754927"/>
          <a:ext cx="6858000" cy="351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>
            <p:extLst/>
          </p:nvPr>
        </p:nvGraphicFramePr>
        <p:xfrm>
          <a:off x="0" y="4277032"/>
          <a:ext cx="6858000" cy="353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Object 10"/>
          <p:cNvGraphicFramePr>
            <a:graphicFrameLocks noGrp="1" noChangeAspect="1"/>
          </p:cNvGraphicFramePr>
          <p:nvPr>
            <p:ph/>
            <p:extLst/>
          </p:nvPr>
        </p:nvGraphicFramePr>
        <p:xfrm>
          <a:off x="0" y="7905135"/>
          <a:ext cx="6858000" cy="4286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8518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51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ОБЪЁМ И СТРУКТУРА НАЛОГОВЫХ </a:t>
            </a:r>
          </a:p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lang="ru-RU" sz="2200" b="1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БЮДЖЕТА ГОРОДСКОГО ОКРУГА</a:t>
            </a:r>
            <a:endParaRPr lang="ru-RU" sz="2200" b="1" dirty="0">
              <a:solidFill>
                <a:srgbClr val="00B8A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478851707"/>
              </p:ext>
            </p:extLst>
          </p:nvPr>
        </p:nvGraphicFramePr>
        <p:xfrm>
          <a:off x="0" y="839447"/>
          <a:ext cx="6858000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/>
          </p:nvPr>
        </p:nvGraphicFramePr>
        <p:xfrm>
          <a:off x="0" y="4619466"/>
          <a:ext cx="6858000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0" y="8579369"/>
          <a:ext cx="6858000" cy="3612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0764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51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НАЛОГА НА ДОХОДЫ ФИЗИЧЕСКИХ ЛИЦ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0" y="1350364"/>
          <a:ext cx="6415791" cy="344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65470" y="4919392"/>
            <a:ext cx="659253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Налоговыми агентами признаются лица, на которых в соответствии с НК РФ возложены обязанности по исчислению, удержанию у налогоплательщика и перечислению налогов в бюджет (в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 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НДФЛ).</a:t>
            </a:r>
          </a:p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(НДФЛ)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один из основных видов прямых налогов. Исчисляется в процентах от совокупного дохода физических лиц за минусом налоговых вычетов в соответствии с действующим законодательством.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облагаемые НДФЛ: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за выполнение трудовых или иных обязанностей;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продажи имущества, находящегося  в собственности менее 3 (5) лет;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сдачи имущества в аренду;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источников за пределами РФ;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в виде выигрышей;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доходы, указанные в статье  208 НК РФ.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не облагаемые НДФЛ: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имущества, находящегося в собственности более 3 (5) лет;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полученные по договору дарения от члена семьи и (или) близкого родственника в соответствии с Семейным кодексом РФ;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доходы, указанные в статье  217 НК РФ.</a:t>
            </a:r>
            <a:endParaRPr lang="ru-RU" dirty="0"/>
          </a:p>
        </p:txBody>
      </p:sp>
      <p:sp>
        <p:nvSpPr>
          <p:cNvPr id="7" name="TextBox 2"/>
          <p:cNvSpPr txBox="1"/>
          <p:nvPr/>
        </p:nvSpPr>
        <p:spPr>
          <a:xfrm>
            <a:off x="5429843" y="1090543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/>
          </p:nvPr>
        </p:nvGraphicFramePr>
        <p:xfrm>
          <a:off x="1" y="1377538"/>
          <a:ext cx="6721106" cy="4861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-1451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ПО ПОДАКЦИЗНЫМ ТОВАРАМ (ПРОДУКЦИИ)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6969486"/>
            <a:ext cx="66031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</a:t>
            </a:r>
            <a:r>
              <a:rPr lang="ru-RU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косвенных налогов на продажу определенного вида товаров массового потребления.</a:t>
            </a:r>
          </a:p>
          <a:p>
            <a:pPr indent="45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Акциз включается в цену товара. Чаще всего акцизным налогом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облагаются: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 – водочные изделия, деликатесы, предметы роскоши, автомобили, нефтепродукты. </a:t>
            </a:r>
          </a:p>
          <a:p>
            <a:pPr indent="45000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города поступают акцизы на нефтепродукты. Увеличение поступления по акцизам на нефтепродукты обусловлены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планируемым ростом налоговой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базы.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5366507" y="1036316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/>
          <p:nvPr>
            <p:extLst/>
          </p:nvPr>
        </p:nvGraphicFramePr>
        <p:xfrm>
          <a:off x="0" y="1631467"/>
          <a:ext cx="6858000" cy="6214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-1451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200" b="1" dirty="0" smtClean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110" y="8161559"/>
            <a:ext cx="65777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 города от субъектов малого и среднего бизнеса поступают налоги на совокупный доход.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включают в себя: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 системы налогообложения (УСН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 налог (ЕСХН);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взимаемый в связи с применением патентной системы налогообложения (ПСН).</a:t>
            </a:r>
          </a:p>
        </p:txBody>
      </p:sp>
      <p:sp>
        <p:nvSpPr>
          <p:cNvPr id="5" name="TextBox 2"/>
          <p:cNvSpPr txBox="1"/>
          <p:nvPr/>
        </p:nvSpPr>
        <p:spPr>
          <a:xfrm>
            <a:off x="5422468" y="1223276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92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514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0" y="938071"/>
          <a:ext cx="6857999" cy="6487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6980" y="7425495"/>
            <a:ext cx="650403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прямые налоги, установленные на имущество организаций или физических лиц.  </a:t>
            </a:r>
          </a:p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организаций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(НИО)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региональным налогам.  Объектом налогообложения является недвижимое имущество организаций, которое находится на балансе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Поступает по нормативу 5%.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(НИФЛ)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местным налогом. Объектами налогообложения являются жилой дом, квартира, комната, дача,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машино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-место, гараж.      </a:t>
            </a:r>
          </a:p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(ЗН)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к местным налогам. Плательщиками налога являются организации и физические лица. Объектами налогообложения являются земельные участки, занятые жилищным фондом и объектами инженерной инфраструктуры, приобретенные (предоставленные) для личного подсобного хозяйства, садоводства, прочие земли.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5562578" y="636940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1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514"/>
            <a:ext cx="6858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147484" y="922147"/>
          <a:ext cx="6563032" cy="5522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7484" y="6817591"/>
            <a:ext cx="65630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–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сбор, взимаемый с лиц, при их обращении в уполномоченные государственные органы, органы местного самоуправления, иные органы за совершением юридически значимых действий.</a:t>
            </a:r>
          </a:p>
          <a:p>
            <a:pPr indent="450000"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бюджет городского округа город Уфа зачисляются следующие виды государственной пошлины:</a:t>
            </a:r>
          </a:p>
          <a:p>
            <a:pPr indent="45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делам, рассматриваемым в судах общей юрисдикции, мировыми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судьями;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выдачу разрешения на установку рекламной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5400580" y="578094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9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4514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ОБЪЁМ И СТРУКТУРА НЕНАЛОГОВЫХ 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ДОХОДОВ БЮДЖЕТА ГОРОДСКОГО ОКРУГА</a:t>
            </a:r>
            <a:endParaRPr lang="ru-RU" sz="2200" b="1" dirty="0">
              <a:solidFill>
                <a:srgbClr val="00B8A0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51799707"/>
              </p:ext>
            </p:extLst>
          </p:nvPr>
        </p:nvGraphicFramePr>
        <p:xfrm>
          <a:off x="0" y="8369507"/>
          <a:ext cx="6858000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24362200"/>
              </p:ext>
            </p:extLst>
          </p:nvPr>
        </p:nvGraphicFramePr>
        <p:xfrm>
          <a:off x="0" y="4244713"/>
          <a:ext cx="6858000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/>
          </p:nvPr>
        </p:nvGraphicFramePr>
        <p:xfrm>
          <a:off x="34977" y="776186"/>
          <a:ext cx="6823023" cy="3822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268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71286"/>
            <a:ext cx="6858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Целями долговой политики городского округа на предстоящий период являются обеспечение сбалансированности бюджета городского округа при сохранении городом статуса заемщика со средним уровнем долговой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устойчивости, выполнение условий и соблюдение предельных ограничений, установленных соглашениями, заключенными с Министерством финансов Республики Башкортостан при реструктуризации бюджетных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кредитов, обеспечение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своевременного и полного исполнения долговых обязательств городского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округа, сокращение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рисков, связанных с осуществлением заимствований, рисков неисполнения долговых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обязательств, сохранение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моратория на предоставление муниципальных 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гарантий.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039"/>
            <a:ext cx="685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ЦЕЛИ И ЗАДАЧИ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ДОЛГОВОЙ ПОЛИТИКИ</a:t>
            </a:r>
            <a:endParaRPr lang="ru-RU" sz="20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99864224"/>
              </p:ext>
            </p:extLst>
          </p:nvPr>
        </p:nvGraphicFramePr>
        <p:xfrm>
          <a:off x="406400" y="4406900"/>
          <a:ext cx="6215626" cy="6376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9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866351"/>
              </p:ext>
            </p:extLst>
          </p:nvPr>
        </p:nvGraphicFramePr>
        <p:xfrm>
          <a:off x="119558" y="3070267"/>
          <a:ext cx="6467221" cy="2221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5912"/>
                <a:gridCol w="1068730"/>
                <a:gridCol w="1105476"/>
                <a:gridCol w="1087103"/>
              </a:tblGrid>
              <a:tr h="97825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 безвозмездных поступлений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0868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806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11 927,8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3 605,9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2 445,1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616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12 782,4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12 808,9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12 615,5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AEFF7"/>
                    </a:solidFill>
                  </a:tcPr>
                </a:tc>
              </a:tr>
              <a:tr h="4135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1 458,3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707,8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704,6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966554"/>
            <a:ext cx="6858000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группе «Безвозмездные поступления»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запланированы доходы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сумме 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26 168,5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рублей.</a:t>
            </a:r>
            <a:r>
              <a:rPr lang="en-US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6858000" cy="45461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/>
              <a:t>БЕЗВОЗМЕЗДНЫЕ ПОСТУПЛЕНИЯ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1951030"/>
            <a:ext cx="6858000" cy="7925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2200" dirty="0"/>
              <a:t>ДИНАМИКА И СТРУКТУРА БЕЗВОЗМЕЗДНЫХ ПОСТУПЛЕНИЙ</a:t>
            </a:r>
          </a:p>
        </p:txBody>
      </p:sp>
      <p:graphicFrame>
        <p:nvGraphicFramePr>
          <p:cNvPr id="6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7962480"/>
              </p:ext>
            </p:extLst>
          </p:nvPr>
        </p:nvGraphicFramePr>
        <p:xfrm>
          <a:off x="301214" y="5738058"/>
          <a:ext cx="6371771" cy="4789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Скругленный прямоугольник 8"/>
          <p:cNvSpPr/>
          <p:nvPr/>
        </p:nvSpPr>
        <p:spPr>
          <a:xfrm>
            <a:off x="857699" y="6106743"/>
            <a:ext cx="1074058" cy="1407886"/>
          </a:xfrm>
          <a:prstGeom prst="roundRect">
            <a:avLst>
              <a:gd name="adj" fmla="val 10000"/>
            </a:avLst>
          </a:prstGeom>
          <a:blipFill>
            <a:blip r:embed="rId10"/>
            <a:srcRect/>
            <a:stretch>
              <a:fillRect l="-3000" r="-3000"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Группа 9"/>
          <p:cNvGrpSpPr/>
          <p:nvPr/>
        </p:nvGrpSpPr>
        <p:grpSpPr>
          <a:xfrm>
            <a:off x="547956" y="7816488"/>
            <a:ext cx="1693545" cy="2627150"/>
            <a:chOff x="2411850" y="2361723"/>
            <a:chExt cx="1702963" cy="2886551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11" name="Прямоугольник с двумя скругленными соседними углами 10"/>
            <p:cNvSpPr/>
            <p:nvPr/>
          </p:nvSpPr>
          <p:spPr>
            <a:xfrm rot="10800000">
              <a:off x="2411850" y="2361723"/>
              <a:ext cx="1702963" cy="2886551"/>
            </a:xfrm>
            <a:prstGeom prst="round2SameRect">
              <a:avLst>
                <a:gd name="adj1" fmla="val 10500"/>
                <a:gd name="adj2" fmla="val 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2" name="Прямоугольник 11"/>
            <p:cNvSpPr/>
            <p:nvPr/>
          </p:nvSpPr>
          <p:spPr>
            <a:xfrm rot="21600000">
              <a:off x="2464222" y="2361723"/>
              <a:ext cx="1598219" cy="283417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142240" numCol="1" spcCol="1270" anchor="t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26 168,5</a:t>
              </a:r>
              <a:endPara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млн </a:t>
              </a:r>
              <a:r>
                <a:rPr lang="ru-RU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рублей</a:t>
              </a:r>
              <a:endParaRPr lang="ru-RU" b="1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Прямоугольная выноска 12"/>
          <p:cNvSpPr/>
          <p:nvPr/>
        </p:nvSpPr>
        <p:spPr bwMode="auto">
          <a:xfrm>
            <a:off x="600038" y="9066021"/>
            <a:ext cx="1589380" cy="692495"/>
          </a:xfrm>
          <a:prstGeom prst="wedgeRectCallout">
            <a:avLst>
              <a:gd name="adj1" fmla="val -8923"/>
              <a:gd name="adj2" fmla="val -11284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4" name="Прямоугольная выноска 13"/>
          <p:cNvSpPr/>
          <p:nvPr/>
        </p:nvSpPr>
        <p:spPr bwMode="auto">
          <a:xfrm>
            <a:off x="4822415" y="9062689"/>
            <a:ext cx="1516742" cy="695828"/>
          </a:xfrm>
          <a:prstGeom prst="wedgeRectCallout">
            <a:avLst>
              <a:gd name="adj1" fmla="val -8659"/>
              <a:gd name="adj2" fmla="val -117946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202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5" name="Прямоугольная выноска 14"/>
          <p:cNvSpPr/>
          <p:nvPr/>
        </p:nvSpPr>
        <p:spPr bwMode="auto">
          <a:xfrm>
            <a:off x="2697387" y="9062688"/>
            <a:ext cx="1551714" cy="695828"/>
          </a:xfrm>
          <a:prstGeom prst="wedgeRectCallout">
            <a:avLst>
              <a:gd name="adj1" fmla="val -8418"/>
              <a:gd name="adj2" fmla="val -111995"/>
            </a:avLst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год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5485694" y="2743555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967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517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437" y="649114"/>
            <a:ext cx="5804621" cy="105499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УФИМЦЫ!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0031" y="5600828"/>
            <a:ext cx="5915025" cy="7735712"/>
          </a:xfrm>
        </p:spPr>
        <p:txBody>
          <a:bodyPr/>
          <a:lstStyle/>
          <a:p>
            <a:pPr indent="0" algn="just">
              <a:buNone/>
              <a:tabLst>
                <a:tab pos="355600" algn="l"/>
                <a:tab pos="4524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Представляем «Бюджет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граждан»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проекту бюджета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город Уфа Республики Башкортостан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годов.</a:t>
            </a:r>
          </a:p>
          <a:p>
            <a:pPr indent="0" algn="just">
              <a:buNone/>
              <a:tabLst>
                <a:tab pos="355600" algn="l"/>
                <a:tab pos="452438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- информационный сборник, который познакомит население с основами формирования и расходования бюджета города. </a:t>
            </a:r>
          </a:p>
          <a:p>
            <a:pPr indent="0" algn="just">
              <a:buNone/>
              <a:tabLst>
                <a:tab pos="355600" algn="l"/>
                <a:tab pos="452438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сборнике в доступной форме представлено описание, как формировались доходы и куда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направлены средства бюджета городского округа.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buNone/>
              <a:tabLst>
                <a:tab pos="355600" algn="l"/>
                <a:tab pos="452438" algn="l"/>
              </a:tabLst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граждан» нацелен на широкий круг пользователей, интересы которых в той или иной мере затронуты бюджетом городского округа.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05" y="1704109"/>
            <a:ext cx="2755075" cy="3366146"/>
          </a:xfrm>
          <a:prstGeom prst="rect">
            <a:avLst/>
          </a:prstGeom>
        </p:spPr>
      </p:pic>
    </p:spTree>
    <p:controls>
      <mc:AlternateContent xmlns:mc="http://schemas.openxmlformats.org/markup-compatibility/2006">
        <mc:Choice xmlns:v="urn:schemas-microsoft-com:vml" Requires="v">
          <p:control spid="6017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5" name="SapphireHiddenControl" hidden="1"/>
                <p:cNvPicPr>
                  <a:picLocks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3614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09862" y="31803"/>
            <a:ext cx="6858000" cy="70410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ctr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None/>
              <a:defRPr sz="3200" b="1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ru-RU" sz="1600" dirty="0" smtClean="0"/>
              <a:t>БЕЗВОЗМЕЗДНЫЕ ПОСТУПЛЕНИЯ </a:t>
            </a:r>
            <a:r>
              <a:rPr lang="ru-RU" sz="1600" dirty="0"/>
              <a:t>ИЗ </a:t>
            </a:r>
            <a:endParaRPr lang="en-US" sz="1600" dirty="0" smtClean="0"/>
          </a:p>
          <a:p>
            <a:r>
              <a:rPr lang="ru-RU" sz="1600" dirty="0" smtClean="0"/>
              <a:t>ВЫШЕСТОЯЩИХ </a:t>
            </a:r>
            <a:r>
              <a:rPr lang="ru-RU" sz="1600" dirty="0"/>
              <a:t>БЮДЖЕТОВ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020300"/>
              </p:ext>
            </p:extLst>
          </p:nvPr>
        </p:nvGraphicFramePr>
        <p:xfrm>
          <a:off x="67639" y="1096873"/>
          <a:ext cx="6726193" cy="99495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36449"/>
                <a:gridCol w="683272"/>
                <a:gridCol w="630711"/>
                <a:gridCol w="675761"/>
              </a:tblGrid>
              <a:tr h="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11 927,8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3 605,9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2 445,1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13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капитальных вложений в объекты муниципальной собственности</a:t>
                      </a:r>
                      <a:endParaRPr lang="ru-RU" sz="13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1 111,4</a:t>
                      </a:r>
                    </a:p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Содержание, ремонт, капитальный ремонт, строительство и реконструкция автомобильных дорог общего пользования местного значения</a:t>
                      </a:r>
                      <a:endParaRPr lang="en-US" sz="13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369,4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1 165,6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реализацию мероприятий по стимулированию программ развития жилищного строительства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5 679,9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687,6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мероприятия по улучшению систем наружного освещения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Субсидии бюджетам городских округов на реализацию мероприятий по обеспечению </a:t>
                      </a:r>
                      <a:r>
                        <a:rPr lang="ru-RU" sz="13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жильем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молодых семей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45,3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249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поддержку отрасли культуры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финансовое обеспечение отдельных полномочий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дополнительных мер социальной поддержки по освобождению от платы за присмотр и уход за детьми, обеспечение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бесплатным питанием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5-11 классов, граждан принимающих участие в специальной военной операции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Доведение средней заработной платы работников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Доведение средней заработной платы педагогических работников муниципальных учреждений дополнительного образования до средней заработной платы учителей</a:t>
                      </a: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219,7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мероприятий по развитию образовательных организациях</a:t>
                      </a: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мероприятий по благоустройству городских общественных территорий</a:t>
                      </a: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981,6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954,9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по организации бесплатного горячего питания обучающихся, получающих начальное общее образование в муниципальных образовательных организациях Республики Башкортостан</a:t>
                      </a:r>
                    </a:p>
                  </a:txBody>
                  <a:tcPr marL="6786" marR="6786" marT="6786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</a:t>
                      </a:r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организаций, осуществляющих спортивную подготовку по базовым видам спорта в соответствии с требованиями федеральных стандартов спортивной подготовки</a:t>
                      </a: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98,5</a:t>
                      </a:r>
                      <a:endParaRPr lang="ru-RU" sz="13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Содержание,</a:t>
                      </a:r>
                      <a:r>
                        <a:rPr lang="ru-RU" sz="13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ремонт, строительство и реконструкция автомобильных дорог</a:t>
                      </a:r>
                      <a:endParaRPr lang="ru-RU" sz="13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1413,1</a:t>
                      </a:r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6" marR="6786" marT="6786" marB="0"/>
                </a:tc>
              </a:tr>
            </a:tbl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5489280" y="816890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09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688709"/>
              </p:ext>
            </p:extLst>
          </p:nvPr>
        </p:nvGraphicFramePr>
        <p:xfrm>
          <a:off x="207228" y="561812"/>
          <a:ext cx="6466288" cy="109724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48223"/>
                <a:gridCol w="979048"/>
                <a:gridCol w="805546"/>
                <a:gridCol w="733471"/>
              </a:tblGrid>
              <a:tr h="30210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b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</a:tr>
              <a:tr h="421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</a:tr>
              <a:tr h="46305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Субвенции: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12 782,4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12 808,9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12 615,5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 anchor="ctr"/>
                </a:tc>
              </a:tr>
              <a:tr h="44020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 полномочий по назначению и выплате компенсации части платы, взимаемой с родителей </a:t>
                      </a:r>
                    </a:p>
                    <a:p>
                      <a:pPr algn="l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9049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Оплата труда педагогических работников, административно-управленческого и вспомогательного персонала   дошкольных  и общеобразовательных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10 178,0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10 178,0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10 178,0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72567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учебников и учебных пособий, средств обучения, игр, игрушек дошкольных  и общеобразовательных организаций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54637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 полномочий по организации и обеспечению отдыха и оздоровления детей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72567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 полномочий по социальной поддержке детей-сирот (отдых, бесплатный проезд, ежемесячное пособие на содержание детей, ремонт жилых помещений, оздоровление)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888,6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700,4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54637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 полномочий по созданию и обеспечению деятельности административных комиссий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72567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 полномочий по организации мероприятий  при осуществлении деятельности по обращению с животными без владельцев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1442912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получения образования в частных дошкольных, общеобразовательных организациях посредством предоставления  субсидий на возмещение затрат, включая расходы на оплату труда, приобретение учебников и учебных пособий, средств обучения, игр, игрушек (за исключением расходов на содержание зданий и оплату коммунальных услуг)</a:t>
                      </a: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54637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полномочий по составлению (изменению) списков кандидатов в присяжные заседатели 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54637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жилых помещений детям-сиротам и инвалидов и семей, имеющих детей-инвалидов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904987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поддержка учащихся общеобразовательных организаций из многодетных малоимущих семей (бесплатное питание, набор письменных принадлежностей, школьная форма)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59489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 деятельности комиссий по делам несовершеннолетних и защите их прав</a:t>
                      </a:r>
                    </a:p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  <a:tr h="730321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государственных полномочий по организации и осуществлению деятельности по опеке и попечительству</a:t>
                      </a: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614" marR="8614" marT="8614" marB="0"/>
                </a:tc>
              </a:tr>
            </a:tbl>
          </a:graphicData>
        </a:graphic>
      </p:graphicFrame>
      <p:sp>
        <p:nvSpPr>
          <p:cNvPr id="5" name="TextBox 2"/>
          <p:cNvSpPr txBox="1"/>
          <p:nvPr/>
        </p:nvSpPr>
        <p:spPr>
          <a:xfrm>
            <a:off x="5308600" y="599607"/>
            <a:ext cx="154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24125"/>
              </p:ext>
            </p:extLst>
          </p:nvPr>
        </p:nvGraphicFramePr>
        <p:xfrm>
          <a:off x="225803" y="529390"/>
          <a:ext cx="6440209" cy="59602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03487"/>
                <a:gridCol w="929149"/>
                <a:gridCol w="825909"/>
                <a:gridCol w="781664"/>
              </a:tblGrid>
              <a:tr h="41600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ТРАНСФЕРТЫ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5006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4950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1 458,3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707,8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704,7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6428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426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мероприятий в области культуры и искусства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80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Финансовое обеспечение дорожной деятельности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747,4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04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расходов, возникающих при предоставлении сертификатов, удостоверяющих право на получение места в частных дошкольных образовательных организациях, в организациях и у индивидуальных предпринимателей, осуществляющих присмотр и уход за детьми дошкольного возраста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04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проведение мероприятий по обеспечению деятельности советников директора по воспитанию и взаимодействию с детскими общественными объединениями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604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расходов, связанных с уплатой лизинговых платежей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закупку коммунальной техники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102,3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TextBox 2"/>
          <p:cNvSpPr txBox="1"/>
          <p:nvPr/>
        </p:nvSpPr>
        <p:spPr>
          <a:xfrm>
            <a:off x="5439905" y="727143"/>
            <a:ext cx="1696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9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823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СУБСИДИИ НА 202</a:t>
            </a:r>
            <a:r>
              <a:rPr lang="en-US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7695"/>
              </p:ext>
            </p:extLst>
          </p:nvPr>
        </p:nvGraphicFramePr>
        <p:xfrm>
          <a:off x="123985" y="374755"/>
          <a:ext cx="6623655" cy="11685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399846" y="1529290"/>
            <a:ext cx="1506758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11 927,8</a:t>
            </a:r>
            <a:endParaRPr lang="ru-RU" sz="2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39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178" y="437074"/>
            <a:ext cx="6272463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СУБВЕНЦИИ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</a:t>
            </a:r>
            <a:r>
              <a:rPr lang="en-US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8694104"/>
              </p:ext>
            </p:extLst>
          </p:nvPr>
        </p:nvGraphicFramePr>
        <p:xfrm>
          <a:off x="134912" y="1251283"/>
          <a:ext cx="6723088" cy="10783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82685" y="1890794"/>
            <a:ext cx="1208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782,4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 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45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219200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ИНЫЕ МЕЖБЮДЖЕТНЫЕ ТРАНСФЕРТЫ         НА 202</a:t>
            </a:r>
            <a:r>
              <a:rPr lang="en-US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93885667"/>
              </p:ext>
            </p:extLst>
          </p:nvPr>
        </p:nvGraphicFramePr>
        <p:xfrm>
          <a:off x="236348" y="1538785"/>
          <a:ext cx="6385303" cy="1100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72719" y="3451556"/>
            <a:ext cx="2107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8,3млн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45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-20679" y="5707"/>
            <a:ext cx="68786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2200" b="1" spc="100" dirty="0">
                <a:solidFill>
                  <a:srgbClr val="00B8A0"/>
                </a:solidFill>
                <a:latin typeface="Times New Roman" pitchFamily="18" charset="0"/>
              </a:rPr>
              <a:t>ОСНОВНЫЕ ХАРАКТЕРИСТИКИ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БЮДЖЕТА ГОРОДСКОГО ОКРУГА,</a:t>
            </a:r>
            <a:r>
              <a:rPr lang="ru-RU" sz="2200" b="1" spc="100" dirty="0">
                <a:solidFill>
                  <a:srgbClr val="00B8A0"/>
                </a:solidFill>
                <a:latin typeface="Times New Roman" pitchFamily="18" charset="0"/>
              </a:rPr>
              <a:t>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МЛН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РУБЛЕЙ</a:t>
            </a:r>
            <a:endParaRPr lang="ru-RU" sz="2200" b="1" spc="100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 bwMode="auto">
          <a:xfrm>
            <a:off x="2182626" y="1141593"/>
            <a:ext cx="2438399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ДОХОДЫ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Скругленный прямоугольник 88"/>
          <p:cNvSpPr/>
          <p:nvPr/>
        </p:nvSpPr>
        <p:spPr bwMode="auto">
          <a:xfrm>
            <a:off x="2139043" y="3410482"/>
            <a:ext cx="2438399" cy="533400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РАСХОДЫ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олилиния 74"/>
          <p:cNvSpPr/>
          <p:nvPr/>
        </p:nvSpPr>
        <p:spPr>
          <a:xfrm>
            <a:off x="727310" y="4512481"/>
            <a:ext cx="917727" cy="376226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Полилиния 75"/>
          <p:cNvSpPr/>
          <p:nvPr/>
        </p:nvSpPr>
        <p:spPr>
          <a:xfrm>
            <a:off x="5256603" y="5039971"/>
            <a:ext cx="1096206" cy="357089"/>
          </a:xfrm>
          <a:custGeom>
            <a:avLst/>
            <a:gdLst>
              <a:gd name="connsiteX0" fmla="*/ 0 w 987552"/>
              <a:gd name="connsiteY0" fmla="*/ 0 h 1787366"/>
              <a:gd name="connsiteX1" fmla="*/ 987552 w 987552"/>
              <a:gd name="connsiteY1" fmla="*/ 0 h 1787366"/>
              <a:gd name="connsiteX2" fmla="*/ 987552 w 987552"/>
              <a:gd name="connsiteY2" fmla="*/ 1787366 h 1787366"/>
              <a:gd name="connsiteX3" fmla="*/ 0 w 987552"/>
              <a:gd name="connsiteY3" fmla="*/ 1787366 h 1787366"/>
              <a:gd name="connsiteX4" fmla="*/ 0 w 987552"/>
              <a:gd name="connsiteY4" fmla="*/ 0 h 17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52" h="1787366">
                <a:moveTo>
                  <a:pt x="0" y="0"/>
                </a:moveTo>
                <a:lnTo>
                  <a:pt x="987552" y="0"/>
                </a:lnTo>
                <a:lnTo>
                  <a:pt x="987552" y="1787366"/>
                </a:lnTo>
                <a:lnTo>
                  <a:pt x="0" y="178736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723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олилиния 79"/>
          <p:cNvSpPr/>
          <p:nvPr/>
        </p:nvSpPr>
        <p:spPr>
          <a:xfrm>
            <a:off x="2916444" y="4967528"/>
            <a:ext cx="975798" cy="409724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93007" y="3857353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44 964,5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Shape 86"/>
          <p:cNvSpPr/>
          <p:nvPr/>
        </p:nvSpPr>
        <p:spPr>
          <a:xfrm rot="2092028">
            <a:off x="1492543" y="3568000"/>
            <a:ext cx="1772761" cy="790777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8" name="Shape 87"/>
          <p:cNvSpPr/>
          <p:nvPr/>
        </p:nvSpPr>
        <p:spPr>
          <a:xfrm rot="1918412">
            <a:off x="3616656" y="3816090"/>
            <a:ext cx="1623397" cy="862236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Прямоугольник 4"/>
          <p:cNvSpPr/>
          <p:nvPr/>
        </p:nvSpPr>
        <p:spPr>
          <a:xfrm>
            <a:off x="82507" y="3289170"/>
            <a:ext cx="6858000" cy="24466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14748" y="736387"/>
            <a:ext cx="6847780" cy="2446621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689" y="7677976"/>
            <a:ext cx="3668834" cy="3465306"/>
          </a:xfrm>
          <a:prstGeom prst="rect">
            <a:avLst/>
          </a:prstGeom>
        </p:spPr>
      </p:pic>
      <p:sp>
        <p:nvSpPr>
          <p:cNvPr id="8" name="Равно 7"/>
          <p:cNvSpPr/>
          <p:nvPr/>
        </p:nvSpPr>
        <p:spPr>
          <a:xfrm>
            <a:off x="3209459" y="9878134"/>
            <a:ext cx="545489" cy="334242"/>
          </a:xfrm>
          <a:prstGeom prst="mathEqual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638803" y="11468747"/>
            <a:ext cx="1762715" cy="338554"/>
          </a:xfrm>
          <a:prstGeom prst="rect">
            <a:avLst/>
          </a:prstGeom>
          <a:noFill/>
          <a:ln w="38100">
            <a:solidFill>
              <a:srgbClr val="FF9E4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= 0 руб.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3765100" y="9718666"/>
            <a:ext cx="1564422" cy="1016395"/>
          </a:xfrm>
          <a:prstGeom prst="ellipse">
            <a:avLst/>
          </a:prstGeom>
          <a:noFill/>
          <a:ln w="38100">
            <a:solidFill>
              <a:srgbClr val="F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44 964,5</a:t>
            </a:r>
            <a:endParaRPr lang="en-US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70810" y="9704178"/>
            <a:ext cx="1564422" cy="1016395"/>
          </a:xfrm>
          <a:prstGeom prst="ellipse">
            <a:avLst/>
          </a:prstGeom>
          <a:noFill/>
          <a:ln w="38100">
            <a:solidFill>
              <a:srgbClr val="FF9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44 964,5</a:t>
            </a:r>
            <a:endParaRPr lang="en-U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2773669" y="4303763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36 238,6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5155237" y="4310605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35 263,5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олилиния 34"/>
          <p:cNvSpPr/>
          <p:nvPr/>
        </p:nvSpPr>
        <p:spPr>
          <a:xfrm>
            <a:off x="920987" y="2538743"/>
            <a:ext cx="917727" cy="376226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олилиния 35"/>
          <p:cNvSpPr/>
          <p:nvPr/>
        </p:nvSpPr>
        <p:spPr>
          <a:xfrm>
            <a:off x="5052966" y="2833645"/>
            <a:ext cx="1096206" cy="357089"/>
          </a:xfrm>
          <a:custGeom>
            <a:avLst/>
            <a:gdLst>
              <a:gd name="connsiteX0" fmla="*/ 0 w 987552"/>
              <a:gd name="connsiteY0" fmla="*/ 0 h 1787366"/>
              <a:gd name="connsiteX1" fmla="*/ 987552 w 987552"/>
              <a:gd name="connsiteY1" fmla="*/ 0 h 1787366"/>
              <a:gd name="connsiteX2" fmla="*/ 987552 w 987552"/>
              <a:gd name="connsiteY2" fmla="*/ 1787366 h 1787366"/>
              <a:gd name="connsiteX3" fmla="*/ 0 w 987552"/>
              <a:gd name="connsiteY3" fmla="*/ 1787366 h 1787366"/>
              <a:gd name="connsiteX4" fmla="*/ 0 w 987552"/>
              <a:gd name="connsiteY4" fmla="*/ 0 h 1787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7552" h="1787366">
                <a:moveTo>
                  <a:pt x="0" y="0"/>
                </a:moveTo>
                <a:lnTo>
                  <a:pt x="987552" y="0"/>
                </a:lnTo>
                <a:lnTo>
                  <a:pt x="987552" y="1787366"/>
                </a:lnTo>
                <a:lnTo>
                  <a:pt x="0" y="1787366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1723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олилиния 36"/>
          <p:cNvSpPr/>
          <p:nvPr/>
        </p:nvSpPr>
        <p:spPr>
          <a:xfrm>
            <a:off x="2916444" y="2833644"/>
            <a:ext cx="975798" cy="290113"/>
          </a:xfrm>
          <a:custGeom>
            <a:avLst/>
            <a:gdLst>
              <a:gd name="connsiteX0" fmla="*/ 0 w 958748"/>
              <a:gd name="connsiteY0" fmla="*/ 0 h 743235"/>
              <a:gd name="connsiteX1" fmla="*/ 958748 w 958748"/>
              <a:gd name="connsiteY1" fmla="*/ 0 h 743235"/>
              <a:gd name="connsiteX2" fmla="*/ 958748 w 958748"/>
              <a:gd name="connsiteY2" fmla="*/ 743235 h 743235"/>
              <a:gd name="connsiteX3" fmla="*/ 0 w 958748"/>
              <a:gd name="connsiteY3" fmla="*/ 743235 h 743235"/>
              <a:gd name="connsiteX4" fmla="*/ 0 w 958748"/>
              <a:gd name="connsiteY4" fmla="*/ 0 h 743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748" h="743235">
                <a:moveTo>
                  <a:pt x="0" y="0"/>
                </a:moveTo>
                <a:lnTo>
                  <a:pt x="958748" y="0"/>
                </a:lnTo>
                <a:lnTo>
                  <a:pt x="958748" y="743235"/>
                </a:lnTo>
                <a:lnTo>
                  <a:pt x="0" y="743235"/>
                </a:lnTo>
                <a:lnTo>
                  <a:pt x="0" y="0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6689" tIns="0" rIns="0" bIns="0" numCol="1" spcCol="1270" anchor="t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800" kern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443646" y="1689250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44 964,5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Shape 38"/>
          <p:cNvSpPr/>
          <p:nvPr/>
        </p:nvSpPr>
        <p:spPr>
          <a:xfrm rot="1914730">
            <a:off x="1192224" y="1341439"/>
            <a:ext cx="1772761" cy="790777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Shape 39"/>
          <p:cNvSpPr/>
          <p:nvPr/>
        </p:nvSpPr>
        <p:spPr>
          <a:xfrm rot="2034367">
            <a:off x="3619338" y="1591927"/>
            <a:ext cx="1623397" cy="862236"/>
          </a:xfrm>
          <a:prstGeom prst="swooshArrow">
            <a:avLst>
              <a:gd name="adj1" fmla="val 16310"/>
              <a:gd name="adj2" fmla="val 3137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1" name="Овал 40"/>
          <p:cNvSpPr/>
          <p:nvPr/>
        </p:nvSpPr>
        <p:spPr>
          <a:xfrm>
            <a:off x="2773669" y="2130919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36 238,6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980021" y="2205289"/>
            <a:ext cx="1169151" cy="583115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35 263,5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380886440"/>
              </p:ext>
            </p:extLst>
          </p:nvPr>
        </p:nvGraphicFramePr>
        <p:xfrm>
          <a:off x="443645" y="5299396"/>
          <a:ext cx="6620832" cy="2320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7043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3" name="SapphireHiddenControl" hidden="1"/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09998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147145"/>
              </p:ext>
            </p:extLst>
          </p:nvPr>
        </p:nvGraphicFramePr>
        <p:xfrm>
          <a:off x="384777" y="1560443"/>
          <a:ext cx="6146414" cy="56008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580"/>
                <a:gridCol w="922614"/>
                <a:gridCol w="1016000"/>
                <a:gridCol w="972220"/>
              </a:tblGrid>
              <a:tr h="52407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en-US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2493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2 917,4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2 827,9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1443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1 055,8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83459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68580" marR="68580" marT="0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9 310,7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5 375,6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5 076,9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339213">
                <a:tc>
                  <a:txBody>
                    <a:bodyPr/>
                    <a:lstStyle/>
                    <a:p>
                      <a:pPr marL="18415">
                        <a:lnSpc>
                          <a:spcPts val="146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68580" marR="68580" marT="0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9 234,7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3 482,2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2 567,9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347433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9213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18 915,2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18 857,1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18 911,6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79986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904,8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72182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1 333,4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1 316,5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22456">
                <a:tc>
                  <a:txBody>
                    <a:bodyPr/>
                    <a:lstStyle/>
                    <a:p>
                      <a:pPr marL="18415">
                        <a:lnSpc>
                          <a:spcPts val="149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865,2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51879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0478">
                <a:tc>
                  <a:txBody>
                    <a:bodyPr/>
                    <a:lstStyle/>
                    <a:p>
                      <a:pPr marL="18415">
                        <a:lnSpc>
                          <a:spcPts val="144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54686">
                <a:tc>
                  <a:txBody>
                    <a:bodyPr/>
                    <a:lstStyle/>
                    <a:p>
                      <a:pPr marL="18415" indent="-254000"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1 124,3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1 563,1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91803">
                <a:tc>
                  <a:txBody>
                    <a:bodyPr/>
                    <a:lstStyle/>
                    <a:p>
                      <a:pPr marL="18415" indent="-254000"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расходов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44 964,5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36 238,6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35 263,5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62278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РАСХОДЫ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ГОРОДСКОГО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7020733"/>
            <a:ext cx="685800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b="1" spc="100" dirty="0" smtClean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b="1" spc="100" dirty="0" smtClean="0">
                <a:latin typeface="Times New Roman" pitchFamily="18" charset="0"/>
              </a:rPr>
              <a:t>СТРУКТУРА РАСХОДОВ БЮДЖЕТА                   ГОРОДСКОГО ОКРУГА НА 2024 ГОД</a:t>
            </a:r>
            <a:endParaRPr lang="ru-RU" b="1" spc="100" dirty="0">
              <a:latin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00920319"/>
              </p:ext>
            </p:extLst>
          </p:nvPr>
        </p:nvGraphicFramePr>
        <p:xfrm>
          <a:off x="766878" y="8047646"/>
          <a:ext cx="5764313" cy="310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2"/>
          <p:cNvSpPr txBox="1"/>
          <p:nvPr/>
        </p:nvSpPr>
        <p:spPr>
          <a:xfrm>
            <a:off x="5489280" y="1283465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1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32234" y="881433"/>
          <a:ext cx="6568111" cy="6440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7359"/>
                <a:gridCol w="950588"/>
                <a:gridCol w="973874"/>
                <a:gridCol w="1056290"/>
              </a:tblGrid>
              <a:tr h="42671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062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2 917,4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2 827,5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2 827,9</a:t>
                      </a:r>
                    </a:p>
                  </a:txBody>
                  <a:tcPr marL="0" marR="0" marT="0" marB="0" anchor="b"/>
                </a:tc>
              </a:tr>
              <a:tr h="134462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26,4</a:t>
                      </a:r>
                    </a:p>
                  </a:txBody>
                  <a:tcPr marL="0" marR="0" marT="0" marB="0" anchor="b"/>
                </a:tc>
              </a:tr>
              <a:tr h="148880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036,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1 008,1</a:t>
                      </a:r>
                    </a:p>
                  </a:txBody>
                  <a:tcPr marL="0" marR="0" marT="0" marB="0" anchor="b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1 009,5</a:t>
                      </a:r>
                    </a:p>
                  </a:txBody>
                  <a:tcPr marL="0" marR="0" marT="0" marB="0" anchor="b">
                    <a:solidFill>
                      <a:srgbClr val="D2DEEF"/>
                    </a:solidFill>
                  </a:tcPr>
                </a:tc>
              </a:tr>
              <a:tr h="3533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9574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50268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2484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Резервные фонды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533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1 649,0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1 648,0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ОБЩЕГОСУДАРСТВЕННЫЕ ВОПРОСЫ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12323485"/>
              </p:ext>
            </p:extLst>
          </p:nvPr>
        </p:nvGraphicFramePr>
        <p:xfrm>
          <a:off x="394138" y="7567448"/>
          <a:ext cx="6258910" cy="428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40523" y="8765627"/>
            <a:ext cx="1024759" cy="7094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917,4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382456" y="604434"/>
            <a:ext cx="1475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93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4038"/>
              </p:ext>
            </p:extLst>
          </p:nvPr>
        </p:nvGraphicFramePr>
        <p:xfrm>
          <a:off x="136812" y="1278076"/>
          <a:ext cx="6525244" cy="401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0385"/>
                <a:gridCol w="1021888"/>
                <a:gridCol w="1267143"/>
                <a:gridCol w="1205828"/>
              </a:tblGrid>
              <a:tr h="52122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8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1 064,7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1 055,8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1 057,2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1760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Защита населения и территории от чрезвычайных ситуаций природного и техногенного характера, пожарная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безопасность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723,0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724,0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725,0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118825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444181197"/>
              </p:ext>
            </p:extLst>
          </p:nvPr>
        </p:nvGraphicFramePr>
        <p:xfrm>
          <a:off x="0" y="6327059"/>
          <a:ext cx="6754761" cy="451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21411" y="9376475"/>
            <a:ext cx="1022888" cy="44945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489280" y="1017994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0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500813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АДМИНИСТРАТИВНОЕ ДЕЛЕНИЕ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7637" y="4918363"/>
            <a:ext cx="5768876" cy="6782857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Городской </a:t>
            </a: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 город Уфа был образован в ходе реализации муниципальной реформы 1 января 2006 года. Консолидированный бюджет города Уфы в 2005 году включал в свой состав городской бюджет и бюджеты муниципальных образований 7 районов </a:t>
            </a: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города.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В </a:t>
            </a: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рамках административно-территориального устройства, городской округ город Уфа включает 7 районов: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Дёмский;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Калининский;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Кировский;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Октябрьский;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7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Орджоникидзев</a:t>
            </a:r>
            <a:r>
              <a:rPr lang="en-US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кий</a:t>
            </a: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342900" indent="-157163" algn="just">
              <a:lnSpc>
                <a:spcPct val="107000"/>
              </a:lnSpc>
              <a:spcAft>
                <a:spcPts val="800"/>
              </a:spcAft>
            </a:pP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Советский.</a:t>
            </a:r>
          </a:p>
          <a:p>
            <a:pPr marL="185737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Районам </a:t>
            </a: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Уфы подчинены 24 </a:t>
            </a:r>
            <a:r>
              <a:rPr lang="ru-RU" sz="7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населенных</a:t>
            </a: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7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пункта:</a:t>
            </a:r>
            <a:endParaRPr lang="ru-RU" sz="7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157163" algn="just">
              <a:lnSpc>
                <a:spcPct val="107000"/>
              </a:lnSpc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деревень;</a:t>
            </a:r>
          </a:p>
          <a:p>
            <a:pPr marL="342900" indent="-157163" algn="just">
              <a:lnSpc>
                <a:spcPct val="107000"/>
              </a:lnSpc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поселков;</a:t>
            </a:r>
          </a:p>
          <a:p>
            <a:pPr marL="342900" indent="-157163" algn="just">
              <a:lnSpc>
                <a:spcPct val="107000"/>
              </a:lnSpc>
              <a:spcAft>
                <a:spcPts val="800"/>
              </a:spcAft>
            </a:pPr>
            <a:r>
              <a:rPr lang="ru-RU" sz="7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 села.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06"/>
          <a:stretch/>
        </p:blipFill>
        <p:spPr>
          <a:xfrm>
            <a:off x="617637" y="1149927"/>
            <a:ext cx="5768876" cy="351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880986"/>
              </p:ext>
            </p:extLst>
          </p:nvPr>
        </p:nvGraphicFramePr>
        <p:xfrm>
          <a:off x="146750" y="1353656"/>
          <a:ext cx="6457250" cy="4238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3392"/>
                <a:gridCol w="1131377"/>
                <a:gridCol w="1131376"/>
                <a:gridCol w="1071105"/>
              </a:tblGrid>
              <a:tr h="44578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9 310,7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5 375,6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5 076,9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Топливно-энергетический комплекс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3161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763,1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5909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8 088,0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4 275,4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3 968,7</a:t>
                      </a:r>
                      <a:endParaRPr lang="en-US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t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562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Связь и информатика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2048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325,1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НАЦИОНАЛЬНАЯ ЭКОНОМИКА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885181869"/>
              </p:ext>
            </p:extLst>
          </p:nvPr>
        </p:nvGraphicFramePr>
        <p:xfrm>
          <a:off x="0" y="5963207"/>
          <a:ext cx="6663128" cy="5167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51513" y="9249012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352958" y="113598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815733"/>
              </p:ext>
            </p:extLst>
          </p:nvPr>
        </p:nvGraphicFramePr>
        <p:xfrm>
          <a:off x="144784" y="1436331"/>
          <a:ext cx="6565732" cy="3416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9188"/>
                <a:gridCol w="1028229"/>
                <a:gridCol w="1275005"/>
                <a:gridCol w="1213310"/>
              </a:tblGrid>
              <a:tr h="698555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1686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9 234,7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3 482,2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2 567,9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48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307,6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308,9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3382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5 362,2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34640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2 046,3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1 573,8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635,0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87279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1 549,4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1 551,7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1 572,9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-12183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ЖИЛИЩНО-КОММУНАЛЬНОЕ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ХОЗЯЙСТВО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14984847"/>
              </p:ext>
            </p:extLst>
          </p:nvPr>
        </p:nvGraphicFramePr>
        <p:xfrm>
          <a:off x="194872" y="5311947"/>
          <a:ext cx="6663128" cy="551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62373" y="8694549"/>
            <a:ext cx="969494" cy="56497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489280" y="1194974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45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741475"/>
              </p:ext>
            </p:extLst>
          </p:nvPr>
        </p:nvGraphicFramePr>
        <p:xfrm>
          <a:off x="129353" y="1547809"/>
          <a:ext cx="6522169" cy="262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956"/>
                <a:gridCol w="1021408"/>
                <a:gridCol w="1266546"/>
                <a:gridCol w="1205259"/>
              </a:tblGrid>
              <a:tr h="94466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802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ОКРУЖАЮЩЕЙ СРЕДЫ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2891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объектов растительного и животного мира и среды их обитания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ОХРАНА ОКРУЖАЮЩЕЙ СРЕДЫ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012571941"/>
              </p:ext>
            </p:extLst>
          </p:nvPr>
        </p:nvGraphicFramePr>
        <p:xfrm>
          <a:off x="0" y="5563417"/>
          <a:ext cx="6858000" cy="5519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59681" y="9028754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31296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47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102790"/>
              </p:ext>
            </p:extLst>
          </p:nvPr>
        </p:nvGraphicFramePr>
        <p:xfrm>
          <a:off x="137666" y="1297860"/>
          <a:ext cx="6480849" cy="3309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1096"/>
                <a:gridCol w="1208255"/>
                <a:gridCol w="1111530"/>
                <a:gridCol w="1089968"/>
              </a:tblGrid>
              <a:tr h="63770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7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18 915,2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18 857,1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18 911,6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91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Дошкольное образование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6 663,9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6 672,8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6 730,8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2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Общее образование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9 014,7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9 023,3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9 022,5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1 887,0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1 796,1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39646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Молодежная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9690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1 071,2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76234746"/>
              </p:ext>
            </p:extLst>
          </p:nvPr>
        </p:nvGraphicFramePr>
        <p:xfrm>
          <a:off x="0" y="5430917"/>
          <a:ext cx="6858000" cy="5429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235117" y="884911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367707" y="106223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26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57704"/>
              </p:ext>
            </p:extLst>
          </p:nvPr>
        </p:nvGraphicFramePr>
        <p:xfrm>
          <a:off x="132175" y="1552558"/>
          <a:ext cx="6506565" cy="1960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1708"/>
                <a:gridCol w="1018964"/>
                <a:gridCol w="1263517"/>
                <a:gridCol w="1202376"/>
              </a:tblGrid>
              <a:tr h="68264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5301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904,8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164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828,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838,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079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культуры, кинематографии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76,4</a:t>
                      </a:r>
                    </a:p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КУЛЬТУРА, КИНЕМАТОГРАФИЯ</a:t>
            </a: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43802" y="4521575"/>
          <a:ext cx="6663128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24511" y="5331417"/>
            <a:ext cx="1199213" cy="8852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904,8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209324" y="7252466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38210" y="131296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24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39258" y="1546463"/>
          <a:ext cx="6537314" cy="3191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5989"/>
                <a:gridCol w="1164278"/>
                <a:gridCol w="1128989"/>
                <a:gridCol w="1208058"/>
              </a:tblGrid>
              <a:tr h="68873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83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1 333,4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316,5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1 111,3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9028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6285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обслуживание населения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3628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  <a:tr h="5783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Охрана семьи и детства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1 208,2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98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социальной политики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ПОЛИТИКА</a:t>
            </a:r>
          </a:p>
        </p:txBody>
      </p:sp>
      <p:graphicFrame>
        <p:nvGraphicFramePr>
          <p:cNvPr id="11" name="Диаграмма 10"/>
          <p:cNvGraphicFramePr/>
          <p:nvPr>
            <p:extLst/>
          </p:nvPr>
        </p:nvGraphicFramePr>
        <p:xfrm>
          <a:off x="194872" y="6044789"/>
          <a:ext cx="6663128" cy="3533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18379" y="7129221"/>
            <a:ext cx="1049311" cy="8964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333,4</a:t>
            </a: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1153290" y="8911594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82456" y="131296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40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856596"/>
              </p:ext>
            </p:extLst>
          </p:nvPr>
        </p:nvGraphicFramePr>
        <p:xfrm>
          <a:off x="138788" y="1472367"/>
          <a:ext cx="6483238" cy="2893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0876"/>
                <a:gridCol w="1015311"/>
                <a:gridCol w="1258986"/>
                <a:gridCol w="1198065"/>
              </a:tblGrid>
              <a:tr h="621904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7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908,4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865,2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2499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Массовый спорт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086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Спорт высших достижений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754,6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748,1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  <a:tr h="86019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СПОРТ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4021708037"/>
              </p:ext>
            </p:extLst>
          </p:nvPr>
        </p:nvGraphicFramePr>
        <p:xfrm>
          <a:off x="-1" y="5189982"/>
          <a:ext cx="6858001" cy="370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407745" y="8024866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382456" y="125396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9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001859"/>
              </p:ext>
            </p:extLst>
          </p:nvPr>
        </p:nvGraphicFramePr>
        <p:xfrm>
          <a:off x="132734" y="1292790"/>
          <a:ext cx="6577783" cy="239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4764"/>
                <a:gridCol w="1015503"/>
                <a:gridCol w="1259224"/>
                <a:gridCol w="1198292"/>
              </a:tblGrid>
              <a:tr h="106066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596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526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Телевидение и радиовещание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2091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45461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СРЕДСТВА МАССОВОЙ ИНФОРМАЦИИ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0114919"/>
              </p:ext>
            </p:extLst>
          </p:nvPr>
        </p:nvGraphicFramePr>
        <p:xfrm>
          <a:off x="-147483" y="4991566"/>
          <a:ext cx="6858000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199333" y="743830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5489280" y="104749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6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28780" y="1498594"/>
          <a:ext cx="6507994" cy="2935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607"/>
                <a:gridCol w="1047136"/>
                <a:gridCol w="1076632"/>
                <a:gridCol w="1194619"/>
              </a:tblGrid>
              <a:tr h="91077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Раздел, подраздел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 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8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ДОЛГА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2666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246,7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ОБСЛУЖИВАНИЕ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(МУНИЦИПАЛЬНОГО)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ДОЛГА</a:t>
            </a:r>
          </a:p>
        </p:txBody>
      </p:sp>
      <p:graphicFrame>
        <p:nvGraphicFramePr>
          <p:cNvPr id="5" name="Диаграмма 4"/>
          <p:cNvGraphicFramePr/>
          <p:nvPr>
            <p:extLst/>
          </p:nvPr>
        </p:nvGraphicFramePr>
        <p:xfrm>
          <a:off x="0" y="5706844"/>
          <a:ext cx="6858000" cy="2844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914280" y="801018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268716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75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248372"/>
            <a:ext cx="6858000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ДОЛГ</a:t>
            </a:r>
            <a:endParaRPr lang="ru-RU" sz="24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687" y="5280367"/>
            <a:ext cx="61929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 algn="just"/>
            <a:r>
              <a:rPr lang="ru-RU" sz="1400" b="1" i="1" dirty="0">
                <a:solidFill>
                  <a:srgbClr val="00B8A0"/>
                </a:solidFill>
                <a:latin typeface="Times New Roman" panose="02020603050405020304" pitchFamily="18" charset="0"/>
              </a:rPr>
              <a:t>Муниципальный долг  </a:t>
            </a:r>
            <a:r>
              <a:rPr lang="ru-RU" sz="1400" dirty="0">
                <a:latin typeface="Times New Roman" panose="02020603050405020304" pitchFamily="18" charset="0"/>
              </a:rPr>
              <a:t>возникает в силу осуществления заимствований.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9771" y="9471335"/>
            <a:ext cx="6438459" cy="1631216"/>
          </a:xfrm>
          <a:prstGeom prst="rect">
            <a:avLst/>
          </a:prstGeom>
          <a:ln w="3810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180000"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ВАЖНО: 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indent="180000" algn="just"/>
            <a:r>
              <a:rPr lang="ru-RU" sz="1400" dirty="0" smtClean="0">
                <a:latin typeface="Times New Roman" panose="02020603050405020304" pitchFamily="18" charset="0"/>
              </a:rPr>
              <a:t>    Муниципальный </a:t>
            </a:r>
            <a:r>
              <a:rPr lang="ru-RU" sz="1400" dirty="0">
                <a:latin typeface="Times New Roman" panose="02020603050405020304" pitchFamily="18" charset="0"/>
              </a:rPr>
              <a:t>долг не должен превышать </a:t>
            </a:r>
            <a:r>
              <a:rPr lang="ru-RU" sz="1400" dirty="0" smtClean="0">
                <a:latin typeface="Times New Roman" panose="02020603050405020304" pitchFamily="18" charset="0"/>
              </a:rPr>
              <a:t>общий объем доходов бюджета без учета утвержденного объема безвозмездных поступлений и (или) поступлений налоговых доходов по дополнительным нормативам отчислений от налога на доходы физических лиц </a:t>
            </a:r>
            <a:r>
              <a:rPr lang="ru-RU" sz="1400" dirty="0">
                <a:latin typeface="Times New Roman" panose="02020603050405020304" pitchFamily="18" charset="0"/>
              </a:rPr>
              <a:t>(ст. 107 БК РФ)</a:t>
            </a:r>
          </a:p>
          <a:p>
            <a:pPr indent="180000" algn="just"/>
            <a:r>
              <a:rPr lang="ru-RU" sz="1400" dirty="0" smtClean="0">
                <a:latin typeface="Times New Roman" panose="02020603050405020304" pitchFamily="18" charset="0"/>
              </a:rPr>
              <a:t>    Расходы </a:t>
            </a:r>
            <a:r>
              <a:rPr lang="ru-RU" sz="1400" dirty="0">
                <a:latin typeface="Times New Roman" panose="02020603050405020304" pitchFamily="18" charset="0"/>
              </a:rPr>
              <a:t>на обслуживание долга не должны превышать </a:t>
            </a:r>
            <a:r>
              <a:rPr lang="ru-RU" sz="1400" dirty="0" smtClean="0">
                <a:latin typeface="Times New Roman" panose="02020603050405020304" pitchFamily="18" charset="0"/>
              </a:rPr>
              <a:t>10 % объема расходов </a:t>
            </a:r>
            <a:r>
              <a:rPr lang="ru-RU" sz="1400" dirty="0">
                <a:latin typeface="Times New Roman" panose="02020603050405020304" pitchFamily="18" charset="0"/>
              </a:rPr>
              <a:t>бюджета за исключением субвенций (ст. </a:t>
            </a:r>
            <a:r>
              <a:rPr lang="ru-RU" sz="1400" dirty="0" smtClean="0">
                <a:latin typeface="Times New Roman" panose="02020603050405020304" pitchFamily="18" charset="0"/>
              </a:rPr>
              <a:t>107 </a:t>
            </a:r>
            <a:r>
              <a:rPr lang="ru-RU" sz="1400" dirty="0">
                <a:latin typeface="Times New Roman" panose="02020603050405020304" pitchFamily="18" charset="0"/>
              </a:rPr>
              <a:t>БК РФ)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4147" y="5754731"/>
            <a:ext cx="3672047" cy="307777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Заимствования необходимы для: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8008" y="6494496"/>
            <a:ext cx="2400938" cy="52322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</a:rPr>
              <a:t>инансирования </a:t>
            </a:r>
            <a:r>
              <a:rPr lang="ru-RU" sz="1400" dirty="0">
                <a:latin typeface="Times New Roman" panose="02020603050405020304" pitchFamily="18" charset="0"/>
              </a:rPr>
              <a:t>дефицита бюджета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91395" y="6494495"/>
            <a:ext cx="2400938" cy="523220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</a:rPr>
              <a:t>огашения </a:t>
            </a:r>
            <a:r>
              <a:rPr lang="ru-RU" sz="1400" dirty="0">
                <a:latin typeface="Times New Roman" panose="02020603050405020304" pitchFamily="18" charset="0"/>
              </a:rPr>
              <a:t>долговых обязательств</a:t>
            </a:r>
          </a:p>
        </p:txBody>
      </p:sp>
      <p:cxnSp>
        <p:nvCxnSpPr>
          <p:cNvPr id="10" name="Прямая со стрелкой 9"/>
          <p:cNvCxnSpPr>
            <a:stCxn id="7" idx="2"/>
            <a:endCxn id="9" idx="0"/>
          </p:cNvCxnSpPr>
          <p:nvPr/>
        </p:nvCxnSpPr>
        <p:spPr>
          <a:xfrm>
            <a:off x="3410170" y="6062507"/>
            <a:ext cx="1681694" cy="431988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7" idx="2"/>
            <a:endCxn id="8" idx="0"/>
          </p:cNvCxnSpPr>
          <p:nvPr/>
        </p:nvCxnSpPr>
        <p:spPr>
          <a:xfrm flipH="1">
            <a:off x="1728478" y="6062508"/>
            <a:ext cx="1681693" cy="431989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28008" y="7513055"/>
            <a:ext cx="5764324" cy="1169551"/>
          </a:xfrm>
          <a:prstGeom prst="rect">
            <a:avLst/>
          </a:prstGeom>
          <a:ln w="28575">
            <a:solidFill>
              <a:srgbClr val="00B8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Все заимствования подлежат учету в долговой книге: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банковские кредиты;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бюджетные кредиты;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размещение ценных бумаг;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</a:rPr>
              <a:t>предоставление гарантий.</a:t>
            </a:r>
          </a:p>
        </p:txBody>
      </p:sp>
      <p:cxnSp>
        <p:nvCxnSpPr>
          <p:cNvPr id="13" name="Прямая со стрелкой 12"/>
          <p:cNvCxnSpPr>
            <a:stCxn id="8" idx="2"/>
            <a:endCxn id="12" idx="0"/>
          </p:cNvCxnSpPr>
          <p:nvPr/>
        </p:nvCxnSpPr>
        <p:spPr>
          <a:xfrm>
            <a:off x="1728478" y="7017716"/>
            <a:ext cx="1681693" cy="495338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9" idx="2"/>
            <a:endCxn id="12" idx="0"/>
          </p:cNvCxnSpPr>
          <p:nvPr/>
        </p:nvCxnSpPr>
        <p:spPr>
          <a:xfrm flipH="1">
            <a:off x="3410170" y="7017716"/>
            <a:ext cx="1681694" cy="495339"/>
          </a:xfrm>
          <a:prstGeom prst="straightConnector1">
            <a:avLst/>
          </a:prstGeom>
          <a:ln w="28575">
            <a:solidFill>
              <a:srgbClr val="00B8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252313" y="5087315"/>
            <a:ext cx="6315711" cy="3860800"/>
          </a:xfrm>
          <a:prstGeom prst="rect">
            <a:avLst/>
          </a:prstGeom>
          <a:noFill/>
          <a:ln w="38100">
            <a:solidFill>
              <a:srgbClr val="5CD2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919157"/>
              </p:ext>
            </p:extLst>
          </p:nvPr>
        </p:nvGraphicFramePr>
        <p:xfrm>
          <a:off x="124038" y="2061162"/>
          <a:ext cx="6572264" cy="238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5"/>
                <a:gridCol w="1228728"/>
                <a:gridCol w="1228730"/>
                <a:gridCol w="1243014"/>
                <a:gridCol w="1228727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01.01.2027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 долг,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9 536,8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7 546,8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7 546,8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7 161,6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6 003,7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Банковские кредиты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1 990,0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2 375,2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3 533,1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Муниципальные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гарантии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2"/>
          <p:cNvSpPr txBox="1"/>
          <p:nvPr/>
        </p:nvSpPr>
        <p:spPr>
          <a:xfrm>
            <a:off x="5489280" y="182638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21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723" y="4982372"/>
            <a:ext cx="1805940" cy="160782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" y="345116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b="1" spc="100" dirty="0">
                <a:solidFill>
                  <a:srgbClr val="00B8A0"/>
                </a:solidFill>
                <a:latin typeface="Times New Roman" pitchFamily="18" charset="0"/>
              </a:rPr>
              <a:t>ЧТО ТАКОЕ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БЮДЖЕТ</a:t>
            </a:r>
            <a:r>
              <a:rPr lang="en-US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 </a:t>
            </a: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ГОРОДСКОГО ОКРУГА</a:t>
            </a:r>
            <a:endParaRPr lang="ru-RU" sz="2200" b="1" spc="100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1695526"/>
            <a:ext cx="6858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городского округа - форма образования и расходования денежных средств,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предназначенных для финансового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задач и функций местного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0164" y="3604510"/>
            <a:ext cx="2326559" cy="1200329"/>
          </a:xfrm>
          <a:prstGeom prst="rect">
            <a:avLst/>
          </a:prstGeom>
          <a:ln w="28575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поступающие в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денежные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39713" y="3604510"/>
            <a:ext cx="2326559" cy="1200329"/>
          </a:xfrm>
          <a:prstGeom prst="rect">
            <a:avLst/>
          </a:prstGeom>
          <a:ln w="1905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–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выплачиваемые из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денежные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0164" y="5186119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бюджета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доходов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над его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расходами.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39713" y="5186118"/>
            <a:ext cx="3429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расходов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над его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доходами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0945" y="6902575"/>
            <a:ext cx="6456108" cy="923330"/>
          </a:xfrm>
          <a:prstGeom prst="rect">
            <a:avLst/>
          </a:prstGeom>
          <a:ln w="1905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35401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по доходам и расходам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основополагающее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предъявляемое 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органам,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составляющим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утверждающим бюджет.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10164" y="8276235"/>
            <a:ext cx="6456108" cy="1200329"/>
          </a:xfrm>
          <a:prstGeom prst="rect">
            <a:avLst/>
          </a:prstGeom>
          <a:ln w="19050">
            <a:solidFill>
              <a:srgbClr val="5CD2C2"/>
            </a:solidFill>
          </a:ln>
        </p:spPr>
        <p:txBody>
          <a:bodyPr wrap="square">
            <a:spAutoFit/>
          </a:bodyPr>
          <a:lstStyle/>
          <a:p>
            <a:pPr indent="354013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 - взаимоотношения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публично-правовыми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правоотношений,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осуществления бюджетного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400880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4516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ФИНАНСОВОГО ОБЕСПЕЧЕНИЯ РЕГИОНАЛЬНЫХ ПРОЕКТОВ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5562578" y="706852"/>
            <a:ext cx="1295422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1" y="983834"/>
          <a:ext cx="6857999" cy="117813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05431"/>
                <a:gridCol w="1179871"/>
                <a:gridCol w="870155"/>
                <a:gridCol w="830036"/>
                <a:gridCol w="231848"/>
                <a:gridCol w="840658"/>
              </a:tblGrid>
              <a:tr h="21040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ожидаемая оценка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бюджета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9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 anchor="ctr"/>
                </a:tc>
              </a:tr>
              <a:tr h="783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бюджета городского округа город Уфа Республики Башкортостан на реализацию национальных проектов, всего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60040" algn="l"/>
                        </a:tabLs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321,7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283,1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</a:tr>
              <a:tr h="34633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«Демография»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</a:tr>
              <a:tr h="3652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«Спорт – норма жизни»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</a:tr>
              <a:tr h="43116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«Образование»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4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114,7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</a:tr>
              <a:tr h="391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«Современная школа»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</a:tr>
              <a:tr h="391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«Успех каждого ребенка»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</a:tr>
              <a:tr h="391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</a:tr>
              <a:tr h="52573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«Жилье и городская среда»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19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752,3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877,3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</a:tr>
              <a:tr h="5879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«Формирование комфортной городской среды»</a:t>
                      </a:r>
                      <a:endParaRPr lang="ru-RU" sz="1200" dirty="0" smtClean="0"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252,3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</a:tr>
              <a:tr h="58793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«Жилье Республики Башкортостан» 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439,7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877,3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</a:tr>
              <a:tr h="7733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«Обеспечение устойчивого сокращения непригодного </a:t>
                      </a:r>
                      <a:b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проживания жилого фонда»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</a:tr>
              <a:tr h="55867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«Культура»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5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38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проект «Обеспечение качественно нового уровня развития инфраструктуры культуры» («Культурная среда»)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275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Национальный проект «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Безопасные качественные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дороги»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Всего, в том числе: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2 411,4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2 225,3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3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 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«Региональная и местная дорожная сеть»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411,4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225,3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23,1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283" marR="5528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6" y="8265918"/>
            <a:ext cx="672841" cy="457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66" y="5283946"/>
            <a:ext cx="670505" cy="67050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29" y="3237062"/>
            <a:ext cx="572977" cy="5729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61" y="9895759"/>
            <a:ext cx="505926" cy="4998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6" y="2159773"/>
            <a:ext cx="609550" cy="6095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3513138" y="6040264"/>
            <a:ext cx="3429000" cy="3687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2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1399399"/>
            <a:ext cx="6700602" cy="991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80000"/>
              </a:lnSpc>
            </a:pPr>
            <a:endParaRPr lang="ru-RU" b="1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соответствии со статьёй 179 Бюджетного кодекса Российской Федерации,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постановлением Администрации городского округа от 15 июня 2015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года №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2435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 утверждении порядка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разработки, реализации и оценки эффективности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муниципальных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город Уфа Республики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Башкортостан», в целях обеспечения эффективного функционирования системы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программно-целевого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управления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утверждены 2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муниципальных программ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проекте бюджета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город Уфа Республики Башкортостан на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годов запланированы расходы по программам   на  202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год  в  сумме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43 836,7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2 296,6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рублей,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 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1 597,1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рублей.</a:t>
            </a:r>
          </a:p>
          <a:p>
            <a:pPr indent="539750" algn="just">
              <a:lnSpc>
                <a:spcPct val="80000"/>
              </a:lnSpc>
            </a:pP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Постановлением Администрации городского округа от 31 октября 202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года № 18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внесены изменения в Перечень муниципальных программ городского округа (постановление Администрации городского округа от 29 ноября 2019 года № 1888), согласно которому сроки и этапы реализации 22 муниципальных программ городского округа заканчивают свое действие в 2024 году (в связи с этим, в 2025 году значительный рост непрограммных расходов). В 2024 году будут разработаны проекты муниципальных программ на период действия с 2025 по 2030 годы. 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программных расходов в общих расходах бюджета городского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в 202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году сложится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уровне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97,5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%. Непрограммные расходы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бюджета городского округа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запланированы в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размере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1 127,8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млн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рублей.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endParaRPr lang="en-US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39750" algn="just">
              <a:lnSpc>
                <a:spcPct val="80000"/>
              </a:lnSpc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непрограммных расходов в общих расходах бюджета городского округа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202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составит </a:t>
            </a:r>
            <a:r>
              <a:rPr lang="en-US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2,5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%.</a:t>
            </a:r>
          </a:p>
        </p:txBody>
      </p:sp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1" y="570884"/>
            <a:ext cx="6858000" cy="81689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МУНИЦИПАЛЬНЫЕ ПРОГРАММЫ ГОРОДСКОГО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НА 202</a:t>
            </a:r>
            <a:r>
              <a:rPr lang="en-US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ГОД</a:t>
            </a:r>
            <a:endParaRPr lang="ru-RU" sz="22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002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64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44244"/>
            <a:ext cx="685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ГОРОДСКОГО ОКРУГА ПО МУНИЦИПАЛЬНЫМ ПРОГРАММАМ НА 202</a:t>
            </a:r>
            <a:r>
              <a:rPr lang="en-US" sz="20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ГОД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489862093"/>
              </p:ext>
            </p:extLst>
          </p:nvPr>
        </p:nvGraphicFramePr>
        <p:xfrm>
          <a:off x="1" y="925263"/>
          <a:ext cx="6857999" cy="11266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2"/>
          <p:cNvSpPr txBox="1"/>
          <p:nvPr/>
        </p:nvSpPr>
        <p:spPr>
          <a:xfrm>
            <a:off x="5489280" y="925263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0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968030"/>
              </p:ext>
            </p:extLst>
          </p:nvPr>
        </p:nvGraphicFramePr>
        <p:xfrm>
          <a:off x="135133" y="800945"/>
          <a:ext cx="6594530" cy="106599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0154"/>
                <a:gridCol w="863868"/>
                <a:gridCol w="873642"/>
                <a:gridCol w="966866"/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муниципальных программ</a:t>
                      </a:r>
                      <a:endParaRPr lang="ru-RU" sz="14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</a:txBody>
                  <a:tcPr/>
                </a:tc>
              </a:tr>
              <a:tr h="43624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Программные расходы, из них на: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43 836,7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2 296,5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1 597,1</a:t>
                      </a:r>
                    </a:p>
                    <a:p>
                      <a:pPr algn="r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2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образования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18 193,0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2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культуры и искусства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транспортного обслуживания населения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физической культуры и спорта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926,5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02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опеки и попечительства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925,3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Благоустройство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43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жилищно-коммунального хозяйства и улучшение экологической обстановки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Пожарная безопасность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2288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молодежной политики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предпринимательства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туризма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14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системы безопасности, защиты населения и территории городского округа от чрезвычайных ситуаций природного, техногенного характера и иных происшествий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Взаимодействие с институтами гражданского общества в городском округе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4753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строительства, реконструкции, капитального ремонта, ремонта дорог и искусственных сооружений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5 643,2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1 871,4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1 532,4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градостроительной деятельности на территории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5 592,7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земельных и имущественных отношений на территории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Управление муниципальными финансами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Демского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Калининского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Кировского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523,3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Ленинского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388,5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Октябрьского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Орджоникидзевского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территории Советского района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Формирование современной городской среды городского округа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348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Развитие отдаленных территорий городского округа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7809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Непрограммные расходы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1 127,8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33 942,0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33 666,4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69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44 964,5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36 238,6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35 263,5</a:t>
                      </a:r>
                      <a:endParaRPr lang="ru-RU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0" y="0"/>
            <a:ext cx="6858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200" b="1" spc="100" dirty="0" smtClean="0">
                <a:solidFill>
                  <a:srgbClr val="00B8A0"/>
                </a:solidFill>
                <a:latin typeface="Times New Roman" pitchFamily="18" charset="0"/>
              </a:rPr>
              <a:t>МУНИЦИПАЛЬНЫЕ ПРОГРАММЫ ГОРОДСКОГО ОКРУГА</a:t>
            </a:r>
            <a:endParaRPr lang="ru-RU" sz="2200" b="1" spc="100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486400" y="557939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8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4838661"/>
              </p:ext>
            </p:extLst>
          </p:nvPr>
        </p:nvGraphicFramePr>
        <p:xfrm>
          <a:off x="119509" y="1400390"/>
          <a:ext cx="6554007" cy="57498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744"/>
                <a:gridCol w="737936"/>
                <a:gridCol w="591795"/>
                <a:gridCol w="675532"/>
              </a:tblGrid>
              <a:tr h="50129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284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образования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18 193,0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6930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систем дошкольного и общего образования в городском округе город Уфа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РБ»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15 823,5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334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 "Обеспечение пожарной и антитеррористической безопасности муниципальных образовательных организаций и детских оздоровительных лагерей в городском округе город Уфа РБ"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898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и обеспечение отдыха, оздоровления и занятости детей, подростков и молодежи в городском округе город Уфа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РБ»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452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«Социальная поддержка детей из социально-незащищенных и многодетных малоимущих семей»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1080,9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3856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«Капитальный ремонт зданий и благоустройство территорий муниципальных образовательных организаций  и детских оздоровительных лагерей городского округа город Уфа РБ»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0128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образования в городском округе город Уфа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РБ»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704,4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17916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ОБРАЗОВАНИЯ В ГОРОДСКОМ ОКРУГЕ </a:t>
            </a:r>
            <a:r>
              <a:rPr lang="ru-RU" sz="22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ГОРОД </a:t>
            </a:r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14306029"/>
              </p:ext>
            </p:extLst>
          </p:nvPr>
        </p:nvGraphicFramePr>
        <p:xfrm>
          <a:off x="249735" y="7363327"/>
          <a:ext cx="6505026" cy="4588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846111" y="9527795"/>
            <a:ext cx="1015346" cy="41972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18 193,0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46111" y="1090397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386041" y="112341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-14748"/>
            <a:ext cx="6857999" cy="105804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КУЛЬТУРЫ И ИСКУССТВА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82772246"/>
              </p:ext>
            </p:extLst>
          </p:nvPr>
        </p:nvGraphicFramePr>
        <p:xfrm>
          <a:off x="154983" y="7330698"/>
          <a:ext cx="6555783" cy="42930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138425"/>
              </p:ext>
            </p:extLst>
          </p:nvPr>
        </p:nvGraphicFramePr>
        <p:xfrm>
          <a:off x="119510" y="1695362"/>
          <a:ext cx="6620503" cy="539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50394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3483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культуры и искусства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1 654,0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 культурно-просветительской деятельности и профессионального  искусства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797,6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76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 «Организация предоставления дополнительного образования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740,6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5864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«Сохранение и развитие муниципальных парков культуры и отдыха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7339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культуры и искусства в  городском округе 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07026" y="10554346"/>
            <a:ext cx="1030262" cy="34096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4265" y="8721145"/>
            <a:ext cx="993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1654,0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79" y="143094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34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725" y="-11125"/>
            <a:ext cx="6857275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ТРАНСПОРТНОГО ОБСЛУЖИВАНИЯ НАСЕЛЕНИЯ ГОРОДСКОГО ОКРУГА ГОРОД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      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13548886"/>
              </p:ext>
            </p:extLst>
          </p:nvPr>
        </p:nvGraphicFramePr>
        <p:xfrm>
          <a:off x="216976" y="6478292"/>
          <a:ext cx="6462793" cy="454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998031" y="8121111"/>
            <a:ext cx="802228" cy="6199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762,0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51619"/>
              </p:ext>
            </p:extLst>
          </p:nvPr>
        </p:nvGraphicFramePr>
        <p:xfrm>
          <a:off x="119743" y="2164030"/>
          <a:ext cx="6620503" cy="4090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68506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9719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транспортного обслуживания населения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18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транспортного обслуживания населения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711,0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186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и содержание </a:t>
                      </a:r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автопарковочных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мест, проезжих частей, и специализированных автостоянок, на территории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98031" y="9965410"/>
            <a:ext cx="1047745" cy="387458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84389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28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ФИЗИЧЕСКОЙ КУЛЬТУРЫ И СПОРТА В ГОРОДСКОМ ОКРУГЕ 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42450092"/>
              </p:ext>
            </p:extLst>
          </p:nvPr>
        </p:nvGraphicFramePr>
        <p:xfrm>
          <a:off x="26233" y="6785010"/>
          <a:ext cx="6831767" cy="4557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04106" y="8624691"/>
            <a:ext cx="854439" cy="4646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926,5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720636"/>
              </p:ext>
            </p:extLst>
          </p:nvPr>
        </p:nvGraphicFramePr>
        <p:xfrm>
          <a:off x="134258" y="1739609"/>
          <a:ext cx="6620503" cy="500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69879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766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физической культуры и спорта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926,5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физической культуры и массового спорта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детско-юношеского спорта и организация спортивной подготовки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810,5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405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физической культуры и спорта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974125" y="10137054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409617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2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ОПЕКИ И ПОПЕЧИТЕЛЬСТВА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99634943"/>
              </p:ext>
            </p:extLst>
          </p:nvPr>
        </p:nvGraphicFramePr>
        <p:xfrm>
          <a:off x="0" y="6677469"/>
          <a:ext cx="6858000" cy="3974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35992" y="8320934"/>
            <a:ext cx="884420" cy="53964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925,3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001833"/>
              </p:ext>
            </p:extLst>
          </p:nvPr>
        </p:nvGraphicFramePr>
        <p:xfrm>
          <a:off x="134258" y="1739609"/>
          <a:ext cx="6620503" cy="4612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75286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50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опеки и попечительства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925,3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9641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«Мероприятия по жизнеустройству детей-сирот, обеспечение  деятельности подведомственных учреждений»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34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«Благополучное детство и укрепление семейных ценностей»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34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«Организация и обеспечение отдыха и оздоровления детей»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4465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опеки и попечительства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104,0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021002" y="979784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409617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29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7999" cy="105804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«БЛАГОУСТРОЙСТВО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44433810"/>
              </p:ext>
            </p:extLst>
          </p:nvPr>
        </p:nvGraphicFramePr>
        <p:xfrm>
          <a:off x="169667" y="6524786"/>
          <a:ext cx="6688332" cy="4909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411829"/>
              </p:ext>
            </p:extLst>
          </p:nvPr>
        </p:nvGraphicFramePr>
        <p:xfrm>
          <a:off x="119510" y="1426755"/>
          <a:ext cx="6620503" cy="5256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379142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08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«Благоустройство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2 012,0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9879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территорий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1 865,8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9915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«Модернизация систем наружного освещения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121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муниципальных кладбищ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8571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велоинфраструктуры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2030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«Благоустройство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36729" y="9522740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16547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53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</a:rPr>
              <a:t>ОСНОВНЫЕ ПОКАЗАТЕЛИ ПРОГНОЗА</a:t>
            </a:r>
            <a:endParaRPr lang="en-US" sz="2200" b="1" dirty="0" smtClean="0">
              <a:solidFill>
                <a:srgbClr val="00B8A0"/>
              </a:solidFill>
              <a:latin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</a:rPr>
              <a:t>СОЦИАЛЬНО-ЭКОНОМИЧЕСКОГО РАЗВИТИЯ ГОРОДСКОГО ОКРУГА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407457"/>
              </p:ext>
            </p:extLst>
          </p:nvPr>
        </p:nvGraphicFramePr>
        <p:xfrm>
          <a:off x="83820" y="1318260"/>
          <a:ext cx="6583680" cy="8158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10740"/>
                <a:gridCol w="557525"/>
                <a:gridCol w="566605"/>
                <a:gridCol w="547331"/>
                <a:gridCol w="547702"/>
                <a:gridCol w="544015"/>
                <a:gridCol w="582873"/>
                <a:gridCol w="569921"/>
                <a:gridCol w="556968"/>
              </a:tblGrid>
              <a:tr h="21079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8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800" u="none" strike="noStrike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6551">
                <a:tc v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</a:tr>
              <a:tr h="1078561">
                <a:tc>
                  <a:txBody>
                    <a:bodyPr/>
                    <a:lstStyle/>
                    <a:p>
                      <a:pPr marL="0" marR="0" indent="0" algn="l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чистому виду экономической деятельности «Промышленное производство» (по полному кругу организаций)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964,4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971,2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1 020,2</a:t>
                      </a: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1 113,7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934,2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997,5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1 046,7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1 097,5</a:t>
                      </a:r>
                    </a:p>
                  </a:txBody>
                  <a:tcPr marL="9525" marR="9525" marT="9525" marB="0" anchor="b"/>
                </a:tc>
              </a:tr>
              <a:tr h="10785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отгруженных товаров собственного производства, выполненных работ и услуг собственными силами по чистому виду экономической деятельности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«Промышленное производство» </a:t>
                      </a: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крупным и средним организациям)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1 010,1</a:t>
                      </a: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1 102,7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987,6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1 036,3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1 086,6</a:t>
                      </a:r>
                    </a:p>
                  </a:txBody>
                  <a:tcPr marL="9525" marR="9525" marT="9525" marB="0" anchor="b"/>
                </a:tc>
              </a:tr>
              <a:tr h="3665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розничной торговли (во всех каналах реализации)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598,6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618,3</a:t>
                      </a:r>
                    </a:p>
                  </a:txBody>
                  <a:tcPr marL="9525" marR="9525" marT="9525" marB="0" anchor="b"/>
                </a:tc>
              </a:tr>
              <a:tr h="327687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539,4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686,2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719,3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739,4</a:t>
                      </a:r>
                    </a:p>
                  </a:txBody>
                  <a:tcPr marL="9525" marR="9525" marT="9525" marB="0" anchor="b"/>
                </a:tc>
              </a:tr>
              <a:tr h="188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реализации платных услуг населению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108,1</a:t>
                      </a: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135,6</a:t>
                      </a:r>
                    </a:p>
                  </a:txBody>
                  <a:tcPr marL="9525" marR="9525" marT="9525" marB="0" anchor="b"/>
                </a:tc>
              </a:tr>
              <a:tr h="1885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 общественного питания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14,0</a:t>
                      </a: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9525" marR="9525" marT="9525" marB="0" anchor="b"/>
                </a:tc>
              </a:tr>
              <a:tr h="9019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за счет всех источников финансирования (без субъектов малого предпринимательства и объемов инвестиций, не наблюдаемых прямыми статистическими методами)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endParaRPr lang="ru-RU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150,3</a:t>
                      </a: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191909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157,4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183,5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controls>
      <mc:AlternateContent xmlns:mc="http://schemas.openxmlformats.org/markup-compatibility/2006">
        <mc:Choice xmlns:v="urn:schemas-microsoft-com:vml" Requires="v">
          <p:control spid="8405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778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738938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ЖИЛИЩНО-КОММУНАЛЬНОГО ХОЗЯЙСТВА И УЛУЧШЕНИЕ ЭКОЛОГИЧЕСКОЙ ОБСТАНОВКИ В ГОРОДСКОМ ОКРУГЕ 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68193390"/>
              </p:ext>
            </p:extLst>
          </p:nvPr>
        </p:nvGraphicFramePr>
        <p:xfrm>
          <a:off x="0" y="7708035"/>
          <a:ext cx="6858000" cy="281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19743" y="2031297"/>
          <a:ext cx="6620503" cy="31283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49853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693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жилищно-коммунального хозяйства и улучшение экологической обстановки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629,3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974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«Поддержка жилищно-коммунального хозяйства»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0078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«Улучшение экологической обстановки в городе Уфа»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088524" y="8683563"/>
            <a:ext cx="7040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t"/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629,3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983344" y="1000432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738938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4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08029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«ПОЖАРНАЯ БЕЗОПАСНОСТЬ ГОРОДСКОГО ОКРУГА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495646061"/>
              </p:ext>
            </p:extLst>
          </p:nvPr>
        </p:nvGraphicFramePr>
        <p:xfrm>
          <a:off x="0" y="6647543"/>
          <a:ext cx="6858000" cy="3095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232000"/>
              </p:ext>
            </p:extLst>
          </p:nvPr>
        </p:nvGraphicFramePr>
        <p:xfrm>
          <a:off x="105229" y="1725094"/>
          <a:ext cx="6620503" cy="3301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50394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1594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«Пожарная безопасность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461,6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451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пожарной безопасности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36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«Пожарная безопасность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21774" y="9340645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48994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15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6124" y="0"/>
            <a:ext cx="6864123" cy="1078672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ГОРОДСКОГО ОКРУГА 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119977" y="1329388"/>
          <a:ext cx="6620503" cy="5925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29292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656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9965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«Улучшение жилищных условий отдельных категорий граждан, проживающих на территории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7842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«Формирование положительного имиджа города Уфы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701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615,4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144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«Определение поставщиков (подрядчиков, исполнителей) для заказчиков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7015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качественного выполнения работ по благоустройству в городском округе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456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«Формирование облика современного города»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7025306"/>
          <a:ext cx="6858000" cy="5031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34064" y="9068150"/>
            <a:ext cx="943662" cy="75357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930,0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63326" y="10402527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79" y="107867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12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080296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МОЛОДЕЖНОЙ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ПОЛИТИКИ В ГОРОДСКОМ ОКРУГЕ ГОРОД 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060211114"/>
              </p:ext>
            </p:extLst>
          </p:nvPr>
        </p:nvGraphicFramePr>
        <p:xfrm>
          <a:off x="0" y="6585033"/>
          <a:ext cx="6858000" cy="338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130679" y="7806807"/>
            <a:ext cx="1274164" cy="6295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300,6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542464"/>
              </p:ext>
            </p:extLst>
          </p:nvPr>
        </p:nvGraphicFramePr>
        <p:xfrm>
          <a:off x="117986" y="1506376"/>
          <a:ext cx="6620503" cy="3495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55796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556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молодежной политики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7712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«Создание социально-экономических, организационных условий и гарантий для социального становления и развития молодых граждан»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944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молодежной политики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310561" y="9530268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5489280" y="122447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7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6466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ПРЕДПРИНИМАТЕЛЬСТВА И ТУРИЗМА В ГОРОДСКОМ ОКРУГЕ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          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БАШКОРТОСТАН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955638680"/>
              </p:ext>
            </p:extLst>
          </p:nvPr>
        </p:nvGraphicFramePr>
        <p:xfrm>
          <a:off x="0" y="6585033"/>
          <a:ext cx="6858000" cy="338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629907"/>
              </p:ext>
            </p:extLst>
          </p:nvPr>
        </p:nvGraphicFramePr>
        <p:xfrm>
          <a:off x="118748" y="2063400"/>
          <a:ext cx="6620503" cy="36308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624279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00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предпринимательства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туризма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7551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малого и среднего предпринимательства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302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сферы внутреннего и въездного туризма в городе Уфа»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66836" y="8035101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10,3</a:t>
            </a:r>
            <a:endParaRPr lang="ru-RU" dirty="0"/>
          </a:p>
        </p:txBody>
      </p:sp>
      <p:sp>
        <p:nvSpPr>
          <p:cNvPr id="8" name="TextBox 1"/>
          <p:cNvSpPr txBox="1"/>
          <p:nvPr/>
        </p:nvSpPr>
        <p:spPr>
          <a:xfrm>
            <a:off x="1246239" y="9517626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489280" y="1827426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308636"/>
            <a:ext cx="6858000" cy="2375330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СИСТЕМЫ БЕЗОПАСНОСТИ, ЗАЩИТЫ НАСЕЛЕНИЯ И ТЕРРИТОРИИ ГОРОДСКОГО ОКРУГА ГОРОД УФА РЕСПУБЛИКИ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 ОТ ЧРЕЗВЫЧАЙНЫХ СИТУАЦИЙ ПРИРОДНОГО, ТЕХНОГЕННОГО ХАРАКТЕРА И ИНЫХ ПРОИСШЕСТВИЙ»</a:t>
            </a:r>
            <a:endParaRPr lang="ru-RU" sz="2000" b="1" dirty="0">
              <a:solidFill>
                <a:srgbClr val="00B8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715539344"/>
              </p:ext>
            </p:extLst>
          </p:nvPr>
        </p:nvGraphicFramePr>
        <p:xfrm>
          <a:off x="197700" y="6232213"/>
          <a:ext cx="6462600" cy="4182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56022"/>
              </p:ext>
            </p:extLst>
          </p:nvPr>
        </p:nvGraphicFramePr>
        <p:xfrm>
          <a:off x="118748" y="2994845"/>
          <a:ext cx="6620503" cy="35391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78674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44534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системы безопасности, защиты населения и территории городского округа город Уфа Республики Башкортостан от чрезвычайных ситуаций природного, техногенного характера и иных происшествий»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07028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«Совершенствование системы защиты населения городского округа город Уфа Республики Башкортостан от чрезвычайных ситуаций мирного и военного времени»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1274097" y="10095154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2788971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1797"/>
            <a:ext cx="6858000" cy="1738938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«ВЗАИМОДЕЙСТВИЕ С ИНСТИТУТАМИ ГРАЖДАНСКОГО ОБЩЕСТВА В ГОРОДСКОМ ОКРУГЕ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99123601"/>
              </p:ext>
            </p:extLst>
          </p:nvPr>
        </p:nvGraphicFramePr>
        <p:xfrm>
          <a:off x="144676" y="7100929"/>
          <a:ext cx="6713323" cy="4152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008653"/>
              </p:ext>
            </p:extLst>
          </p:nvPr>
        </p:nvGraphicFramePr>
        <p:xfrm>
          <a:off x="119977" y="2081102"/>
          <a:ext cx="6620503" cy="488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839078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61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«Взаимодействие с институтами гражданского общества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370,0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6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системы общественной безопасности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6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«Профилактика пьянства и алкоголизма в городском округе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60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«Содействие развитию и поддержка социально ориентированных некоммерческих организаций»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1216742" y="10520516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843903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55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2068259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СТРОИТЕЛЬСТВА, РЕКОНСТРУКЦИИ, КАПИТАЛЬНОГО РЕМОНТА, РЕМОНТА ДОРОГ И ИСКУССТВЕННЫХ СООРУЖЕНИЙ </a:t>
            </a:r>
            <a:b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ОКРУГА ГОРОД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                 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22514882"/>
              </p:ext>
            </p:extLst>
          </p:nvPr>
        </p:nvGraphicFramePr>
        <p:xfrm>
          <a:off x="356460" y="6586780"/>
          <a:ext cx="6168326" cy="5176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338989"/>
              </p:ext>
            </p:extLst>
          </p:nvPr>
        </p:nvGraphicFramePr>
        <p:xfrm>
          <a:off x="105229" y="2155305"/>
          <a:ext cx="6620503" cy="434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93334"/>
                <a:gridCol w="852406"/>
                <a:gridCol w="945397"/>
                <a:gridCol w="929366"/>
              </a:tblGrid>
              <a:tr h="42557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97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5 643,2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871,4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1 532,4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8669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«Развитие дорожной инфраструктуры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5 573,4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1 804,5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1 463,5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85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«Комплексное развитие системы ливневой канализации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138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строительства, реконструкции, капитального ремонта, ремонта дорог и искусственных сооружений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05911" y="10755824"/>
            <a:ext cx="852407" cy="480447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91765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51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ГРАДОСТРОИТЕЛЬНОЙ ДЕЯТЕЛЬНОСТИ НА ТЕРРИТОРИИ</a:t>
            </a:r>
            <a:r>
              <a:rPr lang="en-US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ГОРОДСКОГО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ГОРОД УФА РЕСПУБЛИКИ БАШКОРТОСТАН»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272494861"/>
              </p:ext>
            </p:extLst>
          </p:nvPr>
        </p:nvGraphicFramePr>
        <p:xfrm>
          <a:off x="0" y="5574891"/>
          <a:ext cx="6858000" cy="4655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72555"/>
              </p:ext>
            </p:extLst>
          </p:nvPr>
        </p:nvGraphicFramePr>
        <p:xfrm>
          <a:off x="119510" y="2140556"/>
          <a:ext cx="6620503" cy="466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843386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84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градостроительной деятельности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592,7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7025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«Подготовка территорий и земельных участков для освоения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191,3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604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"Переселение граждан из аварийного жилищного фонда"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21013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«Строительство инженерной инфраструктуры к районам массовой и индивидуальной застройки в городском округе город 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5 318,4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848032" y="8957187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489280" y="1881563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0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0" y="14748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«РАЗВИТИЕ ЗЕМЕЛЬНЫХ И ИМУЩЕСТВЕННЫХ ОТНОШЕНИЙ НА ТЕРРИТОРИИ ГОРОДСКОГО ОКРУГА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ГОРОД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УФА РЕСПУБЛИКИ 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703845500"/>
              </p:ext>
            </p:extLst>
          </p:nvPr>
        </p:nvGraphicFramePr>
        <p:xfrm>
          <a:off x="203200" y="6341807"/>
          <a:ext cx="6490261" cy="540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90247"/>
              </p:ext>
            </p:extLst>
          </p:nvPr>
        </p:nvGraphicFramePr>
        <p:xfrm>
          <a:off x="237497" y="1787237"/>
          <a:ext cx="6620503" cy="539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749301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6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«Развитие земельных и имущественных отношений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513,2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4177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Муниципальная подпрограмма «Обеспечение функционирования объектов муниципальной собственности»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64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«Создание целостной системы учета земельных участков, вовлечение земельных участков в хозяйственный оборот и увеличение доходов от использования земельных ресурсов»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87857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подпрограмма</a:t>
                      </a:r>
                      <a:r>
                        <a:rPr lang="ru-RU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«Повышение эффективности управления муниципальной собственностью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6052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 «Развитие земельных и имущественных отношений на территории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995516" y="10196945"/>
            <a:ext cx="805575" cy="4572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5489280" y="1424365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8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946613"/>
              </p:ext>
            </p:extLst>
          </p:nvPr>
        </p:nvGraphicFramePr>
        <p:xfrm>
          <a:off x="236218" y="161009"/>
          <a:ext cx="6522721" cy="66741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93135"/>
                <a:gridCol w="496656"/>
                <a:gridCol w="496656"/>
                <a:gridCol w="576762"/>
                <a:gridCol w="512677"/>
                <a:gridCol w="528698"/>
                <a:gridCol w="480635"/>
                <a:gridCol w="592783"/>
                <a:gridCol w="544719"/>
              </a:tblGrid>
              <a:tr h="202276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Прогноз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2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23" marR="7223" marT="7223" marB="0"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7223" marR="7223" marT="722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2264">
                <a:tc vMerge="1">
                  <a:txBody>
                    <a:bodyPr/>
                    <a:lstStyle/>
                    <a:p>
                      <a:pPr algn="l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Консервативный</a:t>
                      </a: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Базовый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>
                    <a:solidFill>
                      <a:srgbClr val="9DC3E6"/>
                    </a:solidFill>
                  </a:tcPr>
                </a:tc>
              </a:tr>
              <a:tr h="868939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(за исключением бюджетных средств) (без субъектов малого предпринимательства и объемов инвестиций, не наблюдаемых прямыми статистическими методами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млрд. руб. в сопоставимых ценах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9525" marR="9525" marT="9525" marB="0" anchor="ctr"/>
                </a:tc>
              </a:tr>
              <a:tr h="13293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101,6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97,8</a:t>
                      </a:r>
                    </a:p>
                  </a:txBody>
                  <a:tcPr marL="9525" marR="9525" marT="9525" marB="0" anchor="b"/>
                </a:tc>
              </a:tr>
              <a:tr h="13293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3915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131,1</a:t>
                      </a: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 сельского хозяйства во всех категориях хозяйств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</a:tr>
              <a:tr h="132939">
                <a:tc>
                  <a:txBody>
                    <a:bodyPr/>
                    <a:lstStyle/>
                    <a:p>
                      <a:pPr marL="0" marR="0" lvl="0" indent="17780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сопоставимых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ценах,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</a:tr>
              <a:tr h="132939">
                <a:tc>
                  <a:txBody>
                    <a:bodyPr/>
                    <a:lstStyle/>
                    <a:p>
                      <a:pPr marL="0" marR="0" lvl="0" indent="182563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% к предыдущему году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3915">
                <a:tc>
                  <a:txBody>
                    <a:bodyPr/>
                    <a:lstStyle/>
                    <a:p>
                      <a:pPr marL="182563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ценах соответствующих лет,</a:t>
                      </a:r>
                      <a:r>
                        <a:rPr lang="ru-RU" sz="8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9525" marR="9525" marT="9525" marB="0" anchor="b"/>
                </a:tc>
              </a:tr>
              <a:tr h="132939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Финансы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23" marR="7223" marT="7223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54873">
                <a:tc>
                  <a:txBody>
                    <a:bodyPr/>
                    <a:lstStyle/>
                    <a:p>
                      <a:pPr marL="180975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 прибыльных организаций,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238,8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244,8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249,7</a:t>
                      </a:r>
                    </a:p>
                  </a:txBody>
                  <a:tcPr marL="9525" marR="9525" marT="9525" marB="0" anchor="b"/>
                </a:tc>
              </a:tr>
              <a:tr h="254154">
                <a:tc>
                  <a:txBody>
                    <a:bodyPr/>
                    <a:lstStyle/>
                    <a:p>
                      <a:pPr marL="180975" marR="0" lvl="0" indent="-3175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Сальдо прибылей </a:t>
                      </a: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убытков,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234,0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241,0</a:t>
                      </a: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населения (среднегодовая)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всего, тыс. чел.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1 178,1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1 182,7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1 185,9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1 186,0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1 189,0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1 189,5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1 192,0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1 193,2</a:t>
                      </a: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Численность занятых в экономике (среднегодовая) – всего, тыс. чел.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497,3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501,9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502,9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503,5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508,0</a:t>
                      </a: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субъектов малого и среднего предпринимательства – всего на конец года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57 122,0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272,0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450,0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580,0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629,0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889,0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809,0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200,0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платы работников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всего,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305,3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323,0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339,1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340,7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380,7</a:t>
                      </a:r>
                    </a:p>
                  </a:txBody>
                  <a:tcPr marL="9525" marR="9525" marT="9525" marB="0" anchor="b"/>
                </a:tc>
              </a:tr>
              <a:tr h="378178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Фонд заработной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платы работников – по крупным и средним предприятиям,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млрд </a:t>
                      </a: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255,1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276,9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285,8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326,1</a:t>
                      </a: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  – по крупным и средним предприятиям,</a:t>
                      </a:r>
                      <a:r>
                        <a:rPr lang="ru-RU" sz="80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628,9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799,2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289,2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383,2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686,5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413,8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347,7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  <a:r>
                        <a:rPr lang="en-US" sz="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926,9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8178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зарегистрированной безработицы (на конец периода в % к численности экономически активного населения), %</a:t>
                      </a:r>
                      <a:endParaRPr lang="ru-RU" sz="80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0,73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0,70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0,69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0,66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0,68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0,65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0,67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0,63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8178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жилых домов за счет всех источников финансирования, тыс. кв. метров общей площади</a:t>
                      </a: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1 169,9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1 174,7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820,0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830,0</a:t>
                      </a:r>
                    </a:p>
                  </a:txBody>
                  <a:tcPr marL="9525" marR="9525" marT="9525" marB="0" anchor="b"/>
                </a:tc>
              </a:tr>
              <a:tr h="378178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жилых помещений, приходящаяся на 1 жителя (на конец года), кв. метры</a:t>
                      </a: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26,68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27,58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28,34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28,36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28,94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29,96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29,56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29,57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254873">
                <a:tc>
                  <a:txBody>
                    <a:bodyPr/>
                    <a:lstStyle/>
                    <a:p>
                      <a:pPr marL="0" marR="0" lvl="0" indent="0" algn="l" defTabSz="51435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жилых домов, на душу населения, кв. метров на одного человека в год</a:t>
                      </a:r>
                      <a:endParaRPr lang="ru-RU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70" marR="8170" marT="817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n-US" sz="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r" fontAlgn="ctr"/>
                      <a:r>
                        <a:rPr lang="en-US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0,70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5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14990" y="270063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«УПРАВЛЕНИЕ МУНИЦИПАЛЬНЫМИ ФИНАНСАМИ ГОРОДСКОГО ОКРУГА ГОРОД УФА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РЕСПУБЛИКИ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30149419"/>
              </p:ext>
            </p:extLst>
          </p:nvPr>
        </p:nvGraphicFramePr>
        <p:xfrm>
          <a:off x="0" y="6023808"/>
          <a:ext cx="6798392" cy="344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1771" y="7507835"/>
            <a:ext cx="1004341" cy="4796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441,1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70364"/>
              </p:ext>
            </p:extLst>
          </p:nvPr>
        </p:nvGraphicFramePr>
        <p:xfrm>
          <a:off x="118748" y="1963116"/>
          <a:ext cx="6620503" cy="32267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77915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25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«Управление муниципальными финансами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441,1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771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«Управление муниципальным долгом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17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«Обеспечение реализации муниципальной программы»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326741" y="880970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69641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7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685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РАЗВИТИЕ ТЕРРИТОРИЙ РАЙОНОВ ГОРОДСКОГО ОКРУГА ГОРОД УФА РЕСПУБЛИКИ БАШКОРТОСТАН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1337886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Ответственными исполнителями являются Администрации районов городского округа город Уфа Республики Башкортостан.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26251" y="4121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242,8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38115" y="412901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518,5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153876" y="4129018"/>
            <a:ext cx="8771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523,3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94539" y="412901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388,5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064430" y="4129018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550,6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970821" y="4121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483,4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905424" y="4121881"/>
            <a:ext cx="704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392,0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2580991"/>
          <a:ext cx="6831664" cy="1404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425870" y="3659119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1389683" y="3651982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2316249" y="3651982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3280062" y="3644845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низ 38"/>
          <p:cNvSpPr/>
          <p:nvPr/>
        </p:nvSpPr>
        <p:spPr>
          <a:xfrm>
            <a:off x="4206628" y="3644845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5170441" y="3637708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6105043" y="3651981"/>
            <a:ext cx="304800" cy="469899"/>
          </a:xfrm>
          <a:prstGeom prst="downArrow">
            <a:avLst/>
          </a:prstGeom>
          <a:solidFill>
            <a:srgbClr val="ADCD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021592"/>
              </p:ext>
            </p:extLst>
          </p:nvPr>
        </p:nvGraphicFramePr>
        <p:xfrm>
          <a:off x="82441" y="4543419"/>
          <a:ext cx="6742312" cy="56959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2550"/>
                <a:gridCol w="436036"/>
                <a:gridCol w="374573"/>
                <a:gridCol w="421395"/>
                <a:gridCol w="365208"/>
                <a:gridCol w="383937"/>
                <a:gridCol w="280930"/>
                <a:gridCol w="320784"/>
                <a:gridCol w="337826"/>
                <a:gridCol w="333847"/>
                <a:gridCol w="467385"/>
                <a:gridCol w="364304"/>
                <a:gridCol w="303389"/>
                <a:gridCol w="324308"/>
                <a:gridCol w="383453"/>
                <a:gridCol w="292387"/>
              </a:tblGrid>
              <a:tr h="504831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Финансирование мероприятий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</a:tr>
              <a:tr h="246521">
                <a:tc gridSpan="16">
                  <a:txBody>
                    <a:bodyPr/>
                    <a:lstStyle/>
                    <a:p>
                      <a:pPr algn="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</a:t>
                      </a:r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рублей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</a:tr>
              <a:tr h="15278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№1 «Благоустройство территории района»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2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«Создание благоприятных условий проживания граждан»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№3 «Реализация инициатив населения и обращений избирателей»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4 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«Обеспечение населения городского округа город Уфа Республики Башкортостан твердым топливом»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№ 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«Обеспечение реализации муниципальной программы «Развитие территории района»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</a:tr>
              <a:tr h="4183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 anchor="ctr"/>
                </a:tc>
              </a:tr>
              <a:tr h="407589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</a:t>
                      </a:r>
                      <a:r>
                        <a:rPr lang="ru-RU" sz="10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Демског</a:t>
                      </a:r>
                      <a:r>
                        <a:rPr lang="ru-RU" sz="1000" b="1" u="none" strike="noStrike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1000" b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572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Калининского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390,2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Кировского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407,5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905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Ленинского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r>
                        <a:rPr lang="ru-RU" sz="105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3,5</a:t>
                      </a:r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685800" rtl="0" eaLnBrk="1" fontAlgn="t" latinLnBrk="0" hangingPunct="1"/>
                      <a:endParaRPr lang="ru-RU" sz="105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28625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Октябрьского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408,3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107,9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55245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Орджоникидзевского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360,8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97,5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38100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</a:t>
                      </a:r>
                      <a:r>
                        <a:rPr lang="ru-RU" sz="1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Советского </a:t>
                      </a:r>
                      <a:r>
                        <a:rPr lang="ru-RU" sz="10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59" marR="4559" marT="4559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289,4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17,3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85,2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21" name="TextBox 2"/>
          <p:cNvSpPr txBox="1"/>
          <p:nvPr/>
        </p:nvSpPr>
        <p:spPr>
          <a:xfrm>
            <a:off x="5489280" y="2275393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7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11125"/>
            <a:ext cx="6858000" cy="140961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«ФОРМИРОВАНИЕ СОВРЕМЕННОЙ ГОРОДСКОЙ СРЕДЫ ГОРОДСКОГО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ОКРУГА ГОРОД УФА РЕСПУБЛИКИ БАШКОРТОСТАН»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409594223"/>
              </p:ext>
            </p:extLst>
          </p:nvPr>
        </p:nvGraphicFramePr>
        <p:xfrm>
          <a:off x="-2542" y="6578600"/>
          <a:ext cx="6798392" cy="4395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892905"/>
              </p:ext>
            </p:extLst>
          </p:nvPr>
        </p:nvGraphicFramePr>
        <p:xfrm>
          <a:off x="237498" y="1943900"/>
          <a:ext cx="6477628" cy="37172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7947"/>
                <a:gridCol w="937270"/>
                <a:gridCol w="979873"/>
                <a:gridCol w="942538"/>
              </a:tblGrid>
              <a:tr h="859677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05831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«Формирование современной городской среды городского округа город Уфа Республики Башкортостан»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1 052,0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7860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городских общественных территорий»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1 047,0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97313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«Благоустройство муниципальных общественных территорий городского округа город Уфа Республики Башкортостан»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177872" y="9001924"/>
            <a:ext cx="945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t"/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1 052,0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1331685" y="10406397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5489280" y="1666922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3"/>
          <p:cNvSpPr>
            <a:spLocks noGrp="1"/>
          </p:cNvSpPr>
          <p:nvPr>
            <p:ph type="title"/>
          </p:nvPr>
        </p:nvSpPr>
        <p:spPr>
          <a:xfrm>
            <a:off x="-14990" y="445848"/>
            <a:ext cx="6858000" cy="105804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defTabSz="9144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Муниципальная программа "Развитие отдаленных территорий городского округа город Уфа Республики Башкортостан"</a:t>
            </a:r>
          </a:p>
        </p:txBody>
      </p:sp>
      <p:graphicFrame>
        <p:nvGraphicFramePr>
          <p:cNvPr id="9" name="Диаграмма 8"/>
          <p:cNvGraphicFramePr/>
          <p:nvPr>
            <p:extLst/>
          </p:nvPr>
        </p:nvGraphicFramePr>
        <p:xfrm>
          <a:off x="0" y="6023808"/>
          <a:ext cx="6798392" cy="3447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81771" y="7507835"/>
            <a:ext cx="1004341" cy="4796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59,5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936500"/>
              </p:ext>
            </p:extLst>
          </p:nvPr>
        </p:nvGraphicFramePr>
        <p:xfrm>
          <a:off x="118748" y="1963116"/>
          <a:ext cx="6620503" cy="3557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7747"/>
                <a:gridCol w="957943"/>
                <a:gridCol w="1001486"/>
                <a:gridCol w="963327"/>
              </a:tblGrid>
              <a:tr h="779150"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5255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программа "Развитие отдаленных территорий городского округа город Уфа Республики Башкортостан"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777175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 "Благоустройство отдаленных территорий городского округа город Уфа Республики Башкортостан"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17866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Муниципальная подпрограмма "Улучшение качества жизни населения отдаленных территорий городского округа город Уфа Республики Башкортостан"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1326741" y="8809703"/>
            <a:ext cx="914400" cy="4129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5489280" y="1696419"/>
            <a:ext cx="1368720" cy="276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10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23900" y="818147"/>
            <a:ext cx="550043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t"/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МУНИЦИПАЛЬНЫЙ </a:t>
            </a:r>
          </a:p>
          <a:p>
            <a:pPr algn="ctr" fontAlgn="t"/>
            <a:r>
              <a:rPr lang="ru-RU" sz="2200" b="1" dirty="0">
                <a:solidFill>
                  <a:srgbClr val="00B8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ДОРОЖНЫЙ ФОНД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622389"/>
              </p:ext>
            </p:extLst>
          </p:nvPr>
        </p:nvGraphicFramePr>
        <p:xfrm>
          <a:off x="256675" y="1989221"/>
          <a:ext cx="6400799" cy="9240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00518"/>
                <a:gridCol w="730827"/>
                <a:gridCol w="618144"/>
                <a:gridCol w="651310"/>
              </a:tblGrid>
              <a:tr h="1009801">
                <a:tc>
                  <a:txBody>
                    <a:bodyPr/>
                    <a:lstStyle/>
                    <a:p>
                      <a:pPr algn="ctr" fontAlgn="t"/>
                      <a:endParaRPr lang="ru-RU" sz="1400" b="1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6678" marR="6736" marT="6736" marB="0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>
                    <a:solidFill>
                      <a:srgbClr val="2E75B6"/>
                    </a:solidFill>
                  </a:tcPr>
                </a:tc>
              </a:tr>
              <a:tr h="340983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муниципального дорожного фонда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8 008,0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4 275,4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3 968,7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324472">
                <a:tc>
                  <a:txBody>
                    <a:bodyPr/>
                    <a:lstStyle/>
                    <a:p>
                      <a:pPr algn="l" fontAlgn="t"/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от уплаты акцизов на автомобильный бензин, прямогонный бензин, дизельное топливо, моторные масла для дизельных и (или) карбюраторных (</a:t>
                      </a:r>
                      <a:r>
                        <a:rPr lang="ru-RU" sz="135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инжекторных</a:t>
                      </a:r>
                      <a:r>
                        <a:rPr lang="ru-RU" sz="135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двигателей, производимые на территории Российской Федерации, подлежащих зачислению в бюджет городского округа</a:t>
                      </a: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142,2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доходы физических лиц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236,3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97864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Земельный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налог </a:t>
                      </a:r>
                      <a:endParaRPr lang="ru-RU" sz="1200" b="0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857,2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857,2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857,2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27653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Доходы, получаемые в виде арендной платы за земельные участки, государственная собственность на которые не разграничена и которые расположены в границах городских округов, а также средства от продажи права на заключение договоров аренды указанных земельных участков</a:t>
                      </a: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1 400,0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43490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реализации иного имущества, находящегося в собственности городских округов (за исключением имущества муниципальных бюджетных и автономных учреждений, а также имущества муниципальных унитарных предприятий, в том числе казенных), в части реализации основных средств по указанному имуществу </a:t>
                      </a: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155,1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104,0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5798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продажи земельных участков, государственная собственность на которые не разграничена и которые расположены в границах городского округа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107284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Платежи, уплачиваемые в целях возмещения вреда, причиняемого автомобильным дорогам местного значения транспортными средствами, осуществляющими перевозки тяжеловесных и (или) крупногабаритных грузов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 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65665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 из вышестоящих бюджетов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369,4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165,6</a:t>
                      </a:r>
                      <a:endParaRPr lang="ru-RU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470339">
                <a:tc>
                  <a:txBody>
                    <a:bodyPr/>
                    <a:lstStyle/>
                    <a:p>
                      <a:pPr marL="0" marR="0" indent="0" algn="l" defTabSz="6858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Расходы </a:t>
                      </a:r>
                      <a:r>
                        <a:rPr lang="ru-RU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муниципального дорожного фонда</a:t>
                      </a:r>
                      <a:endParaRPr lang="ru-RU" sz="1200" b="1" i="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36" marR="6736" marT="6736" marB="0" anchor="ctr"/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088,0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275,4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968,7</a:t>
                      </a:r>
                      <a:endParaRPr lang="ru-RU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TextBox 2"/>
          <p:cNvSpPr txBox="1"/>
          <p:nvPr/>
        </p:nvSpPr>
        <p:spPr>
          <a:xfrm>
            <a:off x="5291799" y="1587588"/>
            <a:ext cx="1566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</a:t>
            </a:r>
          </a:p>
        </p:txBody>
      </p:sp>
    </p:spTree>
    <p:extLst>
      <p:ext uri="{BB962C8B-B14F-4D97-AF65-F5344CB8AC3E}">
        <p14:creationId xmlns:p14="http://schemas.microsoft.com/office/powerpoint/2010/main" val="247613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0778" y="10687776"/>
            <a:ext cx="285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450098</a:t>
            </a:r>
            <a:r>
              <a:rPr lang="ru-RU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РБ, г. Уфа, проспект Октября, 120.</a:t>
            </a:r>
          </a:p>
          <a:p>
            <a:r>
              <a:rPr lang="ru-RU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Тел: 279-05-40</a:t>
            </a:r>
          </a:p>
          <a:p>
            <a:r>
              <a:rPr lang="ru-RU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Факс: 235-95-53</a:t>
            </a:r>
            <a:endParaRPr lang="ru-RU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6147" y="5230560"/>
            <a:ext cx="5430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ПОДГОТОВЛЕН ФИНАНСОВЫМ УПРАВЛЕНИЕМ АДМИНИСТРАЦИИ ГОРОДСКОГО ОКРУГА ГОРОД УФА РЕСПУБЛИКИ БАШКОРТОСТАН</a:t>
            </a:r>
            <a:endParaRPr lang="ru-RU" sz="2400" b="1" dirty="0">
              <a:solidFill>
                <a:srgbClr val="00B8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47" y="485778"/>
            <a:ext cx="5544653" cy="38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039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БЮДЖЕТНОЙ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646568"/>
            <a:ext cx="6858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 городского округа на 2024 год и на плановый период 2025 и 2026 годов ориентирована на содействие достижению национальных целей развития с акцентом на приоритетном финансировании мер социальной поддержки населения, направленных на повышение качества жизни и благополучие людей, формирование комфортной и безопасной среды, а также на развитие и поддержку инфраструктуры города при сохранении сбалансированности и устойчивости бюджета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5" name="Схема 24"/>
          <p:cNvGraphicFramePr/>
          <p:nvPr>
            <p:extLst/>
          </p:nvPr>
        </p:nvGraphicFramePr>
        <p:xfrm>
          <a:off x="-95534" y="2949090"/>
          <a:ext cx="6743700" cy="823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511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6858000" cy="768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</a:t>
            </a:r>
            <a:r>
              <a:rPr lang="ru-RU" sz="2000" b="1" dirty="0">
                <a:solidFill>
                  <a:srgbClr val="00B8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НАПРАВЛЕНИЯ НАЛОГОВОЙ ПОЛИТИКИ ГОРОДСКОГО </a:t>
            </a:r>
            <a:r>
              <a:rPr lang="ru-RU" sz="2000" b="1" dirty="0" smtClean="0">
                <a:solidFill>
                  <a:srgbClr val="00B8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ОКРУГА</a:t>
            </a:r>
            <a:endParaRPr lang="ru-RU" sz="20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/>
        </p:nvSpPr>
        <p:spPr>
          <a:xfrm>
            <a:off x="510078" y="3104600"/>
            <a:ext cx="5851038" cy="1025440"/>
          </a:xfrm>
          <a:prstGeom prst="roundRect">
            <a:avLst/>
          </a:prstGeom>
          <a:solidFill>
            <a:srgbClr val="D6E1F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just">
              <a:buSzPct val="146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обеспечени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качественного администрирования доходов участниками бюджетного процесса;</a:t>
            </a:r>
          </a:p>
        </p:txBody>
      </p:sp>
      <p:sp>
        <p:nvSpPr>
          <p:cNvPr id="6" name="Объект 4"/>
          <p:cNvSpPr txBox="1">
            <a:spLocks/>
          </p:cNvSpPr>
          <p:nvPr/>
        </p:nvSpPr>
        <p:spPr>
          <a:xfrm>
            <a:off x="510078" y="4373880"/>
            <a:ext cx="5851038" cy="903762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just">
              <a:buSzPct val="146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усиления работы по взысканию дебиторской задолженности по платежам в бюджет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555798" y="7417856"/>
            <a:ext cx="5851038" cy="1219200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just">
              <a:buSzPct val="146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постоянной основе мероприятий комплексного плана по повышению налоговых и неналоговых доходов бюджета;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1232650"/>
            <a:ext cx="6858000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2913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Налоговая политика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годов в области доходов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городского округа ориентирована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сохранение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достигнутого уровня налогового потенциала и создание условий для дальнейшего роста доходных источников, путем: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540558" y="10424161"/>
            <a:ext cx="5851038" cy="1454322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just">
              <a:buSzPct val="146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взаимодействия с налоговыми органами в целях улучшения информационного обмена, повышения уровня собираемости налоговых доходов в бюджет</a:t>
            </a: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540558" y="8823961"/>
            <a:ext cx="5851038" cy="1454322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just">
              <a:buSzPct val="146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ежегодной оценки эффективности налоговых расходов, обусловленных предоставлением льгот по местным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Объект 4"/>
          <p:cNvSpPr txBox="1">
            <a:spLocks/>
          </p:cNvSpPr>
          <p:nvPr/>
        </p:nvSpPr>
        <p:spPr>
          <a:xfrm>
            <a:off x="525318" y="5486400"/>
            <a:ext cx="5851038" cy="1737360"/>
          </a:xfrm>
          <a:prstGeom prst="roundRect">
            <a:avLst/>
          </a:prstGeom>
          <a:solidFill>
            <a:srgbClr val="D6E1F1"/>
          </a:solidFill>
          <a:ln w="12700" cap="flat" cmpd="sng" algn="ctr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872" indent="-342872" algn="just">
              <a:buSzPct val="146000"/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нормативно-правовых актов о налогах, принятых органами местного самоуправления, с учетом изменений федерального и регионального законодательства;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389" name="SapphireHiddenControl" r:id="rId2" imgW="4572000" imgH="3048120"/>
        </mc:Choice>
        <mc:Fallback>
          <p:control name="SapphireHiddenControl" r:id="rId2" imgW="4572000" imgH="3048120">
            <p:pic>
              <p:nvPicPr>
                <p:cNvPr id="2" name="SapphireHiddenControl" hidden="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0" y="0"/>
                  <a:ext cx="4572000" cy="30480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1336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4858"/>
            <a:ext cx="6858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ФОРМИРОВАНИЕ ДОХОДОВ БЮДЖЕТА </a:t>
            </a:r>
          </a:p>
          <a:p>
            <a:pPr algn="ctr"/>
            <a:r>
              <a:rPr lang="ru-RU" sz="2200" b="1" dirty="0" smtClean="0">
                <a:solidFill>
                  <a:srgbClr val="00B8A0"/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  <a:endParaRPr lang="ru-RU" sz="2200" b="1" dirty="0">
              <a:solidFill>
                <a:srgbClr val="00B8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96545"/>
            <a:ext cx="6858000" cy="1000273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449263"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 - поступающие в бюджет денежные средства, за исключением средств, являющихся в соответствии с Бюджетным кодексом источниками финансирования дефицита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бюджета. Доходы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бюджета формируются в соответствии с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бюджетным законодательством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Российской Федерации,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законодательством 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налогах и сборах и законодательством об иных обязательных платежах.</a:t>
            </a:r>
          </a:p>
          <a:p>
            <a:pPr indent="4492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собственным доходам бюджета относятся доходы, закрепленные за бюджетом на постоянной основе полностью или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частично: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налоговые доходы;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неналоговые доходы;</a:t>
            </a:r>
          </a:p>
          <a:p>
            <a:pPr marL="228600" indent="-228600" algn="just">
              <a:buFont typeface="+mj-lt"/>
              <a:buAutoNum type="arabicPeriod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доходы, полученные бюджетом городского округа в виде безвозмездных поступлений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 бюджетов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других уровней бюджетной системы, за исключением субвенций.</a:t>
            </a:r>
          </a:p>
          <a:p>
            <a:pPr indent="449263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соответствии с положениями Бюджетного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кодекса РФ, нормативно-правовыми актами РБ и проектом Закона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Республики Башкортостан «О бюджете Республики Башкортостан 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годов» 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налоговыми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доходами бюджета городского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округа являются: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 - по нормативу 19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отчисления от акцизов на автомобильный и прямогонный бензин, дизельное топливо, моторные масла для дизельных и (или) карбюраторных (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инжекторных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 двигателей, производимые на территории Российской Федерации, в размере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0,5075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процента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0,4968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процентов,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году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0,5896 процентов;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налог, взимаемый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связи с применением упрощенной системы налогообложения, - по нормативу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57,5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процентов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единый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сельскохозяйственный налог - по нормативу 100 процентов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налог, взимаемый в связи с применением патентной системы налогообложения - по нормативу 100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имущество организаций - по нормативу 5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налог на имущество физических лиц - по нормативу 100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земельный налог - по нормативу 100 процентов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добычу общераспространенных полезных ископаемых - по нормативу 100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пошлина  (подлежащая зачислению по месту государственной регистрации, совершения юридически значимых действий или выдачи документов) – по нормативу 100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процентов.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indent="447675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Неналоговые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доходы бюджета городского округа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составляют: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использования имущества, находящегося в государственной или муниципальной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собственности;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за негативное воздействие на окружающую среду - по нормативу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 процентов;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платных услуг, оказываемых муниципальными казенными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учреждениями;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продажи имущества, находящегося в государственной или муниципальной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собственности;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 и иные суммы принудительного изъятия;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прочие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6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33279</TotalTime>
  <Words>7666</Words>
  <Application>Microsoft Office PowerPoint</Application>
  <PresentationFormat>Широкоэкранный</PresentationFormat>
  <Paragraphs>1813</Paragraphs>
  <Slides>65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2" baseType="lpstr">
      <vt:lpstr>Arial</vt:lpstr>
      <vt:lpstr>Calibri</vt:lpstr>
      <vt:lpstr>Calibri Light</vt:lpstr>
      <vt:lpstr>Times New Roman</vt:lpstr>
      <vt:lpstr>Verdana</vt:lpstr>
      <vt:lpstr>Wingdings</vt:lpstr>
      <vt:lpstr>Тема Office</vt:lpstr>
      <vt:lpstr>Презентация PowerPoint</vt:lpstr>
      <vt:lpstr>УВАЖАЕМЫЕ УФИМЦЫ!</vt:lpstr>
      <vt:lpstr>АДМИНИСТРАТИВНОЕ ДЕЛЕНИЕ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СУБСИДИИ НА 2024 ГОД</vt:lpstr>
      <vt:lpstr> СУБВЕНЦИИ НА 2024 ГОД</vt:lpstr>
      <vt:lpstr>ИНЫЕ МЕЖБЮДЖЕТНЫЕ ТРАНСФЕРТЫ         НА 2024 ГОД</vt:lpstr>
      <vt:lpstr>Презентация PowerPoint</vt:lpstr>
      <vt:lpstr>РАСХОДЫ БЮДЖЕТА ГОРОДСКОГО ОКРУГА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ОХРАНА ОКРУЖАЮЩЕЙ СРЕДЫ</vt:lpstr>
      <vt:lpstr>ОБРАЗОВАНИЕ</vt:lpstr>
      <vt:lpstr>КУЛЬТУРА, КИНЕМАТОГРАФИЯ</vt:lpstr>
      <vt:lpstr>СОЦИАЛЬНАЯ ПОЛИТИКА</vt:lpstr>
      <vt:lpstr>ФИЗИЧЕСКАЯ КУЛЬТУРА И СПОРТ</vt:lpstr>
      <vt:lpstr>СРЕДСТВА МАССОВОЙ ИНФОРМАЦИИ</vt:lpstr>
      <vt:lpstr>ОБСЛУЖИВАНИЕ ГОСУДАРСТВЕННОГО (МУНИЦИПАЛЬНОГО) ДОЛГА</vt:lpstr>
      <vt:lpstr>Презентация PowerPoint</vt:lpstr>
      <vt:lpstr>Презентация PowerPoint</vt:lpstr>
      <vt:lpstr>МУНИЦИПАЛЬНЫЕ ПРОГРАММЫ ГОРОДСКОГО ОКРУГА НА 2024 ГОД</vt:lpstr>
      <vt:lpstr>Презентация PowerPoint</vt:lpstr>
      <vt:lpstr>Презентация PowerPoint</vt:lpstr>
      <vt:lpstr>МУНИЦИПАЛЬНАЯ ПРОГРАММА «РАЗВИТИЕ ОБРАЗОВАНИЯ В ГОРОДСКОМ ОКРУГЕ     ГОРОД УФА РЕСПУБЛИКИ БАШКОРТОСТАН»</vt:lpstr>
      <vt:lpstr>МУНИЦИПАЛЬНАЯ ПРОГРАММА «РАЗВИТИЕ КУЛЬТУРЫ И ИСКУССТВА В ГОРОДСКОМ ОКРУГЕ ГОРОД УФА РЕСПУБЛИКИ БАШКОРТОСТАН»</vt:lpstr>
      <vt:lpstr>МУНИЦИПАЛЬНАЯ ПРОГРАММА «РАЗВИТИЕ ТРАНСПОРТНОГО ОБСЛУЖИВАНИЯ НАСЕЛЕНИЯ ГОРОДСКОГО ОКРУГА ГОРОД УФА        РЕСПУБЛИКИ БАШКОРТОСТАН»</vt:lpstr>
      <vt:lpstr>МУНИЦИПАЛЬНАЯ ПРОГРАММА «РАЗВИТИЕ ФИЗИЧЕСКОЙ КУЛЬТУРЫ И СПОРТА В ГОРОДСКОМ ОКРУГЕ ГОРОД УФА                  РЕСПУБЛИКИ БАШКОРТОСТАН»</vt:lpstr>
      <vt:lpstr>МУНИЦИПАЛЬНАЯ ПРОГРАММА «РАЗВИТИЕ ОПЕКИ И ПОПЕЧИТЕЛЬСТВА В ГОРОДСКОМ ОКРУГЕ ГОРОД УФА РЕСПУБЛИКИ БАШКОРТОСТАН»</vt:lpstr>
      <vt:lpstr>МУНИЦИПАЛЬНАЯ ПРОГРАММА «БЛАГОУСТРОЙСТВО ГОРОДСКОГО ОКРУГА ГОРОД УФА РЕСПУБЛИКИ БАШКОРТОСТАН»</vt:lpstr>
      <vt:lpstr>МУНИЦИПАЛЬНАЯ ПРОГРАММА «РАЗВИТИЕ ЖИЛИЩНО-КОММУНАЛЬНОГО ХОЗЯЙСТВА И УЛУЧШЕНИЕ ЭКОЛОГИЧЕСКОЙ ОБСТАНОВКИ В ГОРОДСКОМ ОКРУГЕ ГОРОД УФА          РЕСПУБЛИКИ БАШКОРТОСТАН»</vt:lpstr>
      <vt:lpstr>МУНИЦИПАЛЬНАЯ ПРОГРАММА «ПОЖАРНАЯ БЕЗОПАСНОСТЬ ГОРОДСКОГО ОКРУГА ГОРОД УФА РЕСПУБЛИКИ БАШКОРТОСТАН»</vt:lpstr>
      <vt:lpstr>МУНИЦИПАЛЬНАЯ ПРОГРАММА «РАЗВИТИЕ ГОРОДСКОГО ОКРУГА ГОРОД УФА                РЕСПУБЛИКИ БАШКОРТОСТАН»</vt:lpstr>
      <vt:lpstr>МУНИЦИПАЛЬНАЯ ПРОГРАММА «РАЗВИТИЕ МОЛОДЕЖНОЙ ПОЛИТИКИ В ГОРОДСКОМ ОКРУГЕ ГОРОД УФА РЕСПУБЛИКИ БАШКОРТОСТАН»</vt:lpstr>
      <vt:lpstr>МУНИЦИПАЛЬНАЯ ПРОГРАММА «РАЗВИТИЕ ПРЕДПРИНИМАТЕЛЬСТВА И ТУРИЗМА В ГОРОДСКОМ ОКРУГЕ ГОРОД УФА            РЕСПУБЛИКИ БАШКОРТОСТАН»</vt:lpstr>
      <vt:lpstr>МУНИЦИПАЛЬНАЯ ПРОГРАММА «РАЗВИТИЕ СИСТЕМЫ БЕЗОПАСНОСТИ, ЗАЩИТЫ НАСЕЛЕНИЯ И ТЕРРИТОРИИ ГОРОДСКОГО ОКРУГА ГОРОД УФА РЕСПУБЛИКИ БАШКОРТОСТАН ОТ ЧРЕЗВЫЧАЙНЫХ СИТУАЦИЙ ПРИРОДНОГО, ТЕХНОГЕННОГО ХАРАКТЕРА И ИНЫХ ПРОИСШЕСТВИЙ»</vt:lpstr>
      <vt:lpstr>МУНИЦИПАЛЬНАЯ ПРОГРАММА «ВЗАИМОДЕЙСТВИЕ С ИНСТИТУТАМИ ГРАЖДАНСКОГО ОБЩЕСТВА В ГОРОДСКОМ ОКРУГЕ ГОРОД УФА                                              РЕСПУБЛИКИ БАШКОРТОСТАН»</vt:lpstr>
      <vt:lpstr>МУНИЦИПАЛЬНАЯ ПРОГРАММА «РАЗВИТИЕ СТРОИТЕЛЬСТВА, РЕКОНСТРУКЦИИ, КАПИТАЛЬНОГО РЕМОНТА, РЕМОНТА ДОРОГ И ИСКУССТВЕННЫХ СООРУЖЕНИЙ  ГОРОДСКОГО ОКРУГА ГОРОД УФА                   РЕСПУБЛИКИ БАШКОРТОСТАН»</vt:lpstr>
      <vt:lpstr>МУНИЦИПАЛЬНАЯ ПРОГРАММА «РАЗВИТИЕ ГРАДОСТРОИТЕЛЬНОЙ ДЕЯТЕЛЬНОСТИ НА ТЕРРИТОРИИ ГОРОДСКОГО ОКРУГА ГОРОД УФА РЕСПУБЛИКИ БАШКОРТОСТАН»</vt:lpstr>
      <vt:lpstr>МУНИЦИПАЛЬНАЯ ПРОГРАММА «РАЗВИТИЕ ЗЕМЕЛЬНЫХ И ИМУЩЕСТВЕННЫХ ОТНОШЕНИЙ НА ТЕРРИТОРИИ ГОРОДСКОГО ОКРУГА            ГОРОД УФА РЕСПУБЛИКИ БАШКОРТОСТАН»</vt:lpstr>
      <vt:lpstr>МУНИЦИПАЛЬНАЯ ПРОГРАММА «УПРАВЛЕНИЕ МУНИЦИПАЛЬНЫМИ ФИНАНСАМИ ГОРОДСКОГО ОКРУГА ГОРОД УФА                                              РЕСПУБЛИКИ БАШКОРТОСТАН»</vt:lpstr>
      <vt:lpstr>Презентация PowerPoint</vt:lpstr>
      <vt:lpstr>МУНИЦИПАЛЬНАЯ ПРОГРАММА «ФОРМИРОВАНИЕ СОВРЕМЕННОЙ ГОРОДСКОЙ СРЕДЫ ГОРОДСКОГО ОКРУГА ГОРОД УФА РЕСПУБЛИКИ БАШКОРТОСТАН»</vt:lpstr>
      <vt:lpstr>Муниципальная программа "Развитие отдаленных территорий городского округа город Уфа Республики Башкортостан"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Салихов Рустам Юрьевич</dc:creator>
  <cp:lastModifiedBy>Туальбаева Гульсум Ильгизовна</cp:lastModifiedBy>
  <cp:revision>2044</cp:revision>
  <cp:lastPrinted>2023-11-15T12:04:00Z</cp:lastPrinted>
  <dcterms:created xsi:type="dcterms:W3CDTF">2018-12-12T07:54:53Z</dcterms:created>
  <dcterms:modified xsi:type="dcterms:W3CDTF">2023-11-15T12:16:54Z</dcterms:modified>
</cp:coreProperties>
</file>