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jfif" ContentType="image/jpe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activeX/activeX1.xml" ContentType="application/vnd.ms-office.activeX+xml"/>
  <Override PartName="/ppt/activeX/activeX2.xml" ContentType="application/vnd.ms-office.activeX+xml"/>
  <Override PartName="/ppt/notesSlides/notesSlide1.xml" ContentType="application/vnd.openxmlformats-officedocument.presentationml.notesSlide+xml"/>
  <Override PartName="/ppt/activeX/activeX3.xml" ContentType="application/vnd.ms-office.activeX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activeX/activeX4.xml" ContentType="application/vnd.ms-office.activeX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drawings/drawing2.xml" ContentType="application/vnd.openxmlformats-officedocument.drawingml.chartshapes+xml"/>
  <Override PartName="/ppt/charts/chart5.xml" ContentType="application/vnd.openxmlformats-officedocument.drawingml.chart+xml"/>
  <Override PartName="/ppt/drawings/drawing3.xml" ContentType="application/vnd.openxmlformats-officedocument.drawingml.chartshapes+xml"/>
  <Override PartName="/ppt/charts/chart6.xml" ContentType="application/vnd.openxmlformats-officedocument.drawingml.chart+xml"/>
  <Override PartName="/ppt/drawings/drawing4.xml" ContentType="application/vnd.openxmlformats-officedocument.drawingml.chartshapes+xml"/>
  <Override PartName="/ppt/charts/chart7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8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9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5.xml" ContentType="application/vnd.openxmlformats-officedocument.drawingml.chartshapes+xml"/>
  <Override PartName="/ppt/charts/chart10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6.xml" ContentType="application/vnd.openxmlformats-officedocument.drawingml.chartshapes+xml"/>
  <Override PartName="/ppt/charts/chart11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12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drawings/drawing7.xml" ContentType="application/vnd.openxmlformats-officedocument.drawingml.chartshapes+xml"/>
  <Override PartName="/ppt/charts/chart13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drawings/drawing8.xml" ContentType="application/vnd.openxmlformats-officedocument.drawingml.chartshapes+xml"/>
  <Override PartName="/ppt/charts/chart14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drawings/drawing9.xml" ContentType="application/vnd.openxmlformats-officedocument.drawingml.chartshape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activeX/activeX5.xml" ContentType="application/vnd.ms-office.activeX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5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6.xml" ContentType="application/vnd.openxmlformats-officedocument.presentationml.notesSlide+xml"/>
  <Override PartName="/ppt/charts/chart16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7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activeX/activeX6.xml" ContentType="application/vnd.ms-office.activeX+xml"/>
  <Override PartName="/ppt/notesSlides/notesSlide7.xml" ContentType="application/vnd.openxmlformats-officedocument.presentationml.notesSlide+xml"/>
  <Override PartName="/ppt/charts/chart18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9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20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drawings/drawing10.xml" ContentType="application/vnd.openxmlformats-officedocument.drawingml.chartshapes+xml"/>
  <Override PartName="/ppt/charts/chart21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drawings/drawing11.xml" ContentType="application/vnd.openxmlformats-officedocument.drawingml.chartshapes+xml"/>
  <Override PartName="/ppt/charts/chart22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drawings/drawing12.xml" ContentType="application/vnd.openxmlformats-officedocument.drawingml.chartshapes+xml"/>
  <Override PartName="/ppt/charts/chart23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drawings/drawing13.xml" ContentType="application/vnd.openxmlformats-officedocument.drawingml.chartshapes+xml"/>
  <Override PartName="/ppt/charts/chart24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drawings/drawing14.xml" ContentType="application/vnd.openxmlformats-officedocument.drawingml.chartshapes+xml"/>
  <Override PartName="/ppt/charts/chart25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drawings/drawing15.xml" ContentType="application/vnd.openxmlformats-officedocument.drawingml.chartshapes+xml"/>
  <Override PartName="/ppt/charts/chart26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27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28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drawings/drawing16.xml" ContentType="application/vnd.openxmlformats-officedocument.drawingml.chartshapes+xml"/>
  <Override PartName="/ppt/charts/chart29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drawings/drawing17.xml" ContentType="application/vnd.openxmlformats-officedocument.drawingml.chartshapes+xml"/>
  <Override PartName="/ppt/charts/chart30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drawings/drawing18.xml" ContentType="application/vnd.openxmlformats-officedocument.drawingml.chartshapes+xml"/>
  <Override PartName="/ppt/notesSlides/notesSlide8.xml" ContentType="application/vnd.openxmlformats-officedocument.presentationml.notesSlide+xml"/>
  <Override PartName="/ppt/activeX/activeX7.xml" ContentType="application/vnd.ms-office.activeX+xml"/>
  <Override PartName="/ppt/charts/chart31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charts/chart32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charts/chart33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drawings/drawing19.xml" ContentType="application/vnd.openxmlformats-officedocument.drawingml.chartshapes+xml"/>
  <Override PartName="/ppt/charts/chart34.xml" ContentType="application/vnd.openxmlformats-officedocument.drawingml.chart+xml"/>
  <Override PartName="/ppt/charts/style30.xml" ContentType="application/vnd.ms-office.chartstyle+xml"/>
  <Override PartName="/ppt/charts/colors30.xml" ContentType="application/vnd.ms-office.chartcolorstyle+xml"/>
  <Override PartName="/ppt/charts/chart35.xml" ContentType="application/vnd.openxmlformats-officedocument.drawingml.chart+xml"/>
  <Override PartName="/ppt/charts/style31.xml" ContentType="application/vnd.ms-office.chartstyle+xml"/>
  <Override PartName="/ppt/charts/colors31.xml" ContentType="application/vnd.ms-office.chartcolorstyle+xml"/>
  <Override PartName="/ppt/charts/chart36.xml" ContentType="application/vnd.openxmlformats-officedocument.drawingml.chart+xml"/>
  <Override PartName="/ppt/charts/style32.xml" ContentType="application/vnd.ms-office.chartstyle+xml"/>
  <Override PartName="/ppt/charts/colors32.xml" ContentType="application/vnd.ms-office.chartcolorstyle+xml"/>
  <Override PartName="/ppt/charts/chart37.xml" ContentType="application/vnd.openxmlformats-officedocument.drawingml.chart+xml"/>
  <Override PartName="/ppt/charts/style33.xml" ContentType="application/vnd.ms-office.chartstyle+xml"/>
  <Override PartName="/ppt/charts/colors33.xml" ContentType="application/vnd.ms-office.chartcolorstyle+xml"/>
  <Override PartName="/ppt/drawings/drawing20.xml" ContentType="application/vnd.openxmlformats-officedocument.drawingml.chartshapes+xml"/>
  <Override PartName="/ppt/charts/chart38.xml" ContentType="application/vnd.openxmlformats-officedocument.drawingml.chart+xml"/>
  <Override PartName="/ppt/charts/style34.xml" ContentType="application/vnd.ms-office.chartstyle+xml"/>
  <Override PartName="/ppt/charts/colors34.xml" ContentType="application/vnd.ms-office.chartcolorstyle+xml"/>
  <Override PartName="/ppt/charts/chart39.xml" ContentType="application/vnd.openxmlformats-officedocument.drawingml.chart+xml"/>
  <Override PartName="/ppt/charts/style35.xml" ContentType="application/vnd.ms-office.chartstyle+xml"/>
  <Override PartName="/ppt/charts/colors35.xml" ContentType="application/vnd.ms-office.chartcolorstyle+xml"/>
  <Override PartName="/ppt/drawings/drawing21.xml" ContentType="application/vnd.openxmlformats-officedocument.drawingml.chartshapes+xml"/>
  <Override PartName="/ppt/charts/chart40.xml" ContentType="application/vnd.openxmlformats-officedocument.drawingml.chart+xml"/>
  <Override PartName="/ppt/charts/style36.xml" ContentType="application/vnd.ms-office.chartstyle+xml"/>
  <Override PartName="/ppt/charts/colors36.xml" ContentType="application/vnd.ms-office.chartcolorstyle+xml"/>
  <Override PartName="/ppt/charts/chart41.xml" ContentType="application/vnd.openxmlformats-officedocument.drawingml.chart+xml"/>
  <Override PartName="/ppt/charts/style37.xml" ContentType="application/vnd.ms-office.chartstyle+xml"/>
  <Override PartName="/ppt/charts/colors37.xml" ContentType="application/vnd.ms-office.chartcolorstyle+xml"/>
  <Override PartName="/ppt/charts/chart42.xml" ContentType="application/vnd.openxmlformats-officedocument.drawingml.chart+xml"/>
  <Override PartName="/ppt/charts/style38.xml" ContentType="application/vnd.ms-office.chartstyle+xml"/>
  <Override PartName="/ppt/charts/colors38.xml" ContentType="application/vnd.ms-office.chartcolorstyle+xml"/>
  <Override PartName="/ppt/charts/chart43.xml" ContentType="application/vnd.openxmlformats-officedocument.drawingml.chart+xml"/>
  <Override PartName="/ppt/charts/style39.xml" ContentType="application/vnd.ms-office.chartstyle+xml"/>
  <Override PartName="/ppt/charts/colors39.xml" ContentType="application/vnd.ms-office.chartcolorstyle+xml"/>
  <Override PartName="/ppt/drawings/drawing22.xml" ContentType="application/vnd.openxmlformats-officedocument.drawingml.chartshapes+xml"/>
  <Override PartName="/ppt/charts/chart44.xml" ContentType="application/vnd.openxmlformats-officedocument.drawingml.chart+xml"/>
  <Override PartName="/ppt/charts/style40.xml" ContentType="application/vnd.ms-office.chartstyle+xml"/>
  <Override PartName="/ppt/charts/colors40.xml" ContentType="application/vnd.ms-office.chartcolorstyle+xml"/>
  <Override PartName="/ppt/drawings/drawing23.xml" ContentType="application/vnd.openxmlformats-officedocument.drawingml.chartshapes+xml"/>
  <Override PartName="/ppt/charts/chart45.xml" ContentType="application/vnd.openxmlformats-officedocument.drawingml.chart+xml"/>
  <Override PartName="/ppt/charts/style41.xml" ContentType="application/vnd.ms-office.chartstyle+xml"/>
  <Override PartName="/ppt/charts/colors41.xml" ContentType="application/vnd.ms-office.chartcolorstyle+xml"/>
  <Override PartName="/ppt/drawings/drawing24.xml" ContentType="application/vnd.openxmlformats-officedocument.drawingml.chartshapes+xml"/>
  <Override PartName="/ppt/notesSlides/notesSlide9.xml" ContentType="application/vnd.openxmlformats-officedocument.presentationml.notesSlide+xml"/>
  <Override PartName="/ppt/charts/chart46.xml" ContentType="application/vnd.openxmlformats-officedocument.drawingml.chart+xml"/>
  <Override PartName="/ppt/charts/style42.xml" ContentType="application/vnd.ms-office.chartstyle+xml"/>
  <Override PartName="/ppt/charts/colors42.xml" ContentType="application/vnd.ms-office.chartcolorstyle+xml"/>
  <Override PartName="/ppt/drawings/drawing25.xml" ContentType="application/vnd.openxmlformats-officedocument.drawingml.chartshapes+xml"/>
  <Override PartName="/ppt/charts/chart47.xml" ContentType="application/vnd.openxmlformats-officedocument.drawingml.chart+xml"/>
  <Override PartName="/ppt/charts/style43.xml" ContentType="application/vnd.ms-office.chartstyle+xml"/>
  <Override PartName="/ppt/charts/colors43.xml" ContentType="application/vnd.ms-office.chartcolorstyl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48.xml" ContentType="application/vnd.openxmlformats-officedocument.drawingml.chart+xml"/>
  <Override PartName="/ppt/charts/style44.xml" ContentType="application/vnd.ms-office.chartstyle+xml"/>
  <Override PartName="/ppt/charts/colors44.xml" ContentType="application/vnd.ms-office.chartcolorstyle+xml"/>
  <Override PartName="/ppt/charts/chart49.xml" ContentType="application/vnd.openxmlformats-officedocument.drawingml.chart+xml"/>
  <Override PartName="/ppt/charts/style45.xml" ContentType="application/vnd.ms-office.chartstyle+xml"/>
  <Override PartName="/ppt/charts/colors4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6"/>
  </p:notesMasterIdLst>
  <p:handoutMasterIdLst>
    <p:handoutMasterId r:id="rId67"/>
  </p:handoutMasterIdLst>
  <p:sldIdLst>
    <p:sldId id="347" r:id="rId2"/>
    <p:sldId id="452" r:id="rId3"/>
    <p:sldId id="453" r:id="rId4"/>
    <p:sldId id="459" r:id="rId5"/>
    <p:sldId id="486" r:id="rId6"/>
    <p:sldId id="487" r:id="rId7"/>
    <p:sldId id="489" r:id="rId8"/>
    <p:sldId id="475" r:id="rId9"/>
    <p:sldId id="476" r:id="rId10"/>
    <p:sldId id="477" r:id="rId11"/>
    <p:sldId id="478" r:id="rId12"/>
    <p:sldId id="479" r:id="rId13"/>
    <p:sldId id="480" r:id="rId14"/>
    <p:sldId id="481" r:id="rId15"/>
    <p:sldId id="482" r:id="rId16"/>
    <p:sldId id="483" r:id="rId17"/>
    <p:sldId id="484" r:id="rId18"/>
    <p:sldId id="397" r:id="rId19"/>
    <p:sldId id="400" r:id="rId20"/>
    <p:sldId id="405" r:id="rId21"/>
    <p:sldId id="457" r:id="rId22"/>
    <p:sldId id="401" r:id="rId23"/>
    <p:sldId id="406" r:id="rId24"/>
    <p:sldId id="458" r:id="rId25"/>
    <p:sldId id="408" r:id="rId26"/>
    <p:sldId id="454" r:id="rId27"/>
    <p:sldId id="409" r:id="rId28"/>
    <p:sldId id="490" r:id="rId29"/>
    <p:sldId id="411" r:id="rId30"/>
    <p:sldId id="412" r:id="rId31"/>
    <p:sldId id="413" r:id="rId32"/>
    <p:sldId id="414" r:id="rId33"/>
    <p:sldId id="415" r:id="rId34"/>
    <p:sldId id="491" r:id="rId35"/>
    <p:sldId id="492" r:id="rId36"/>
    <p:sldId id="418" r:id="rId37"/>
    <p:sldId id="419" r:id="rId38"/>
    <p:sldId id="493" r:id="rId39"/>
    <p:sldId id="404" r:id="rId40"/>
    <p:sldId id="498" r:id="rId41"/>
    <p:sldId id="421" r:id="rId42"/>
    <p:sldId id="422" r:id="rId43"/>
    <p:sldId id="494" r:id="rId44"/>
    <p:sldId id="424" r:id="rId45"/>
    <p:sldId id="425" r:id="rId46"/>
    <p:sldId id="426" r:id="rId47"/>
    <p:sldId id="427" r:id="rId48"/>
    <p:sldId id="428" r:id="rId49"/>
    <p:sldId id="429" r:id="rId50"/>
    <p:sldId id="495" r:id="rId51"/>
    <p:sldId id="431" r:id="rId52"/>
    <p:sldId id="496" r:id="rId53"/>
    <p:sldId id="433" r:id="rId54"/>
    <p:sldId id="434" r:id="rId55"/>
    <p:sldId id="435" r:id="rId56"/>
    <p:sldId id="437" r:id="rId57"/>
    <p:sldId id="438" r:id="rId58"/>
    <p:sldId id="439" r:id="rId59"/>
    <p:sldId id="440" r:id="rId60"/>
    <p:sldId id="441" r:id="rId61"/>
    <p:sldId id="442" r:id="rId62"/>
    <p:sldId id="497" r:id="rId63"/>
    <p:sldId id="488" r:id="rId64"/>
    <p:sldId id="382" r:id="rId65"/>
  </p:sldIdLst>
  <p:sldSz cx="6858000" cy="12192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DC3E6"/>
    <a:srgbClr val="D6E1F1"/>
    <a:srgbClr val="FF9E40"/>
    <a:srgbClr val="2E75B6"/>
    <a:srgbClr val="00B8A0"/>
    <a:srgbClr val="5CD2C2"/>
    <a:srgbClr val="70309F"/>
    <a:srgbClr val="7737A6"/>
    <a:srgbClr val="FFFF00"/>
    <a:srgbClr val="7030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53" autoAdjust="0"/>
    <p:restoredTop sz="96305" autoAdjust="0"/>
  </p:normalViewPr>
  <p:slideViewPr>
    <p:cSldViewPr snapToGrid="0">
      <p:cViewPr varScale="1">
        <p:scale>
          <a:sx n="61" d="100"/>
          <a:sy n="61" d="100"/>
        </p:scale>
        <p:origin x="312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_rels/activeX5.xml.rels><?xml version="1.0" encoding="UTF-8" standalone="yes"?>
<Relationships xmlns="http://schemas.openxmlformats.org/package/2006/relationships"><Relationship Id="rId1" Type="http://schemas.microsoft.com/office/2006/relationships/activeXControlBinary" Target="activeX5.bin"/></Relationships>
</file>

<file path=ppt/activeX/_rels/activeX6.xml.rels><?xml version="1.0" encoding="UTF-8" standalone="yes"?>
<Relationships xmlns="http://schemas.openxmlformats.org/package/2006/relationships"><Relationship Id="rId1" Type="http://schemas.microsoft.com/office/2006/relationships/activeXControlBinary" Target="activeX6.bin"/></Relationships>
</file>

<file path=ppt/activeX/_rels/activeX7.xml.rels><?xml version="1.0" encoding="UTF-8" standalone="yes"?>
<Relationships xmlns="http://schemas.openxmlformats.org/package/2006/relationships"><Relationship Id="rId1" Type="http://schemas.microsoft.com/office/2006/relationships/activeXControlBinary" Target="activeX7.bin"/></Relationships>
</file>

<file path=ppt/activeX/activeX1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activeX/activeX4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activeX/activeX5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activeX/activeX6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activeX/activeX7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0.xlsx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6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1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2.xlsx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chartUserShapes" Target="../drawings/drawing7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3.xlsx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chartUserShapes" Target="../drawings/drawing8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4.xlsx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chartUserShapes" Target="../drawings/drawing9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5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6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7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8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9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0.xlsx"/><Relationship Id="rId2" Type="http://schemas.microsoft.com/office/2011/relationships/chartColorStyle" Target="colors16.xml"/><Relationship Id="rId1" Type="http://schemas.microsoft.com/office/2011/relationships/chartStyle" Target="style16.xml"/><Relationship Id="rId4" Type="http://schemas.openxmlformats.org/officeDocument/2006/relationships/chartUserShapes" Target="../drawings/drawing1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1.xlsx"/><Relationship Id="rId2" Type="http://schemas.microsoft.com/office/2011/relationships/chartColorStyle" Target="colors17.xml"/><Relationship Id="rId1" Type="http://schemas.microsoft.com/office/2011/relationships/chartStyle" Target="style17.xml"/><Relationship Id="rId4" Type="http://schemas.openxmlformats.org/officeDocument/2006/relationships/chartUserShapes" Target="../drawings/drawing1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2.xlsx"/><Relationship Id="rId2" Type="http://schemas.microsoft.com/office/2011/relationships/chartColorStyle" Target="colors18.xml"/><Relationship Id="rId1" Type="http://schemas.microsoft.com/office/2011/relationships/chartStyle" Target="style18.xml"/><Relationship Id="rId4" Type="http://schemas.openxmlformats.org/officeDocument/2006/relationships/chartUserShapes" Target="../drawings/drawing12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3.xlsx"/><Relationship Id="rId2" Type="http://schemas.microsoft.com/office/2011/relationships/chartColorStyle" Target="colors19.xml"/><Relationship Id="rId1" Type="http://schemas.microsoft.com/office/2011/relationships/chartStyle" Target="style19.xml"/><Relationship Id="rId4" Type="http://schemas.openxmlformats.org/officeDocument/2006/relationships/chartUserShapes" Target="../drawings/drawing13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4.xlsx"/><Relationship Id="rId2" Type="http://schemas.microsoft.com/office/2011/relationships/chartColorStyle" Target="colors20.xml"/><Relationship Id="rId1" Type="http://schemas.microsoft.com/office/2011/relationships/chartStyle" Target="style20.xml"/><Relationship Id="rId4" Type="http://schemas.openxmlformats.org/officeDocument/2006/relationships/chartUserShapes" Target="../drawings/drawing14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5.xlsx"/><Relationship Id="rId2" Type="http://schemas.microsoft.com/office/2011/relationships/chartColorStyle" Target="colors21.xml"/><Relationship Id="rId1" Type="http://schemas.microsoft.com/office/2011/relationships/chartStyle" Target="style21.xml"/><Relationship Id="rId4" Type="http://schemas.openxmlformats.org/officeDocument/2006/relationships/chartUserShapes" Target="../drawings/drawing15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6.xlsx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7.xlsx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8.xlsx"/><Relationship Id="rId2" Type="http://schemas.microsoft.com/office/2011/relationships/chartColorStyle" Target="colors24.xml"/><Relationship Id="rId1" Type="http://schemas.microsoft.com/office/2011/relationships/chartStyle" Target="style24.xml"/><Relationship Id="rId4" Type="http://schemas.openxmlformats.org/officeDocument/2006/relationships/chartUserShapes" Target="../drawings/drawing16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9.xlsx"/><Relationship Id="rId2" Type="http://schemas.microsoft.com/office/2011/relationships/chartColorStyle" Target="colors25.xml"/><Relationship Id="rId1" Type="http://schemas.microsoft.com/office/2011/relationships/chartStyle" Target="style25.xml"/><Relationship Id="rId4" Type="http://schemas.openxmlformats.org/officeDocument/2006/relationships/chartUserShapes" Target="../drawings/drawing17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_____Microsoft_Excel3.xlsx"/><Relationship Id="rId1" Type="http://schemas.openxmlformats.org/officeDocument/2006/relationships/themeOverride" Target="../theme/themeOverride1.xml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0.xlsx"/><Relationship Id="rId2" Type="http://schemas.microsoft.com/office/2011/relationships/chartColorStyle" Target="colors26.xml"/><Relationship Id="rId1" Type="http://schemas.microsoft.com/office/2011/relationships/chartStyle" Target="style26.xml"/><Relationship Id="rId4" Type="http://schemas.openxmlformats.org/officeDocument/2006/relationships/chartUserShapes" Target="../drawings/drawing18.xml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1.xlsx"/><Relationship Id="rId2" Type="http://schemas.microsoft.com/office/2011/relationships/chartColorStyle" Target="colors27.xml"/><Relationship Id="rId1" Type="http://schemas.microsoft.com/office/2011/relationships/chartStyle" Target="style27.xml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2.xlsx"/><Relationship Id="rId2" Type="http://schemas.microsoft.com/office/2011/relationships/chartColorStyle" Target="colors28.xml"/><Relationship Id="rId1" Type="http://schemas.microsoft.com/office/2011/relationships/chartStyle" Target="style28.xml"/></Relationships>
</file>

<file path=ppt/charts/_rels/chart3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3.xlsx"/><Relationship Id="rId2" Type="http://schemas.microsoft.com/office/2011/relationships/chartColorStyle" Target="colors29.xml"/><Relationship Id="rId1" Type="http://schemas.microsoft.com/office/2011/relationships/chartStyle" Target="style29.xml"/><Relationship Id="rId4" Type="http://schemas.openxmlformats.org/officeDocument/2006/relationships/chartUserShapes" Target="../drawings/drawing19.xml"/></Relationships>
</file>

<file path=ppt/charts/_rels/chart3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4.xlsx"/><Relationship Id="rId2" Type="http://schemas.microsoft.com/office/2011/relationships/chartColorStyle" Target="colors30.xml"/><Relationship Id="rId1" Type="http://schemas.microsoft.com/office/2011/relationships/chartStyle" Target="style30.xml"/></Relationships>
</file>

<file path=ppt/charts/_rels/chart3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5.xlsx"/><Relationship Id="rId2" Type="http://schemas.microsoft.com/office/2011/relationships/chartColorStyle" Target="colors31.xml"/><Relationship Id="rId1" Type="http://schemas.microsoft.com/office/2011/relationships/chartStyle" Target="style31.xml"/></Relationships>
</file>

<file path=ppt/charts/_rels/chart3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6.xlsx"/><Relationship Id="rId2" Type="http://schemas.microsoft.com/office/2011/relationships/chartColorStyle" Target="colors32.xml"/><Relationship Id="rId1" Type="http://schemas.microsoft.com/office/2011/relationships/chartStyle" Target="style32.xml"/></Relationships>
</file>

<file path=ppt/charts/_rels/chart3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7.xlsx"/><Relationship Id="rId2" Type="http://schemas.microsoft.com/office/2011/relationships/chartColorStyle" Target="colors33.xml"/><Relationship Id="rId1" Type="http://schemas.microsoft.com/office/2011/relationships/chartStyle" Target="style33.xml"/><Relationship Id="rId4" Type="http://schemas.openxmlformats.org/officeDocument/2006/relationships/chartUserShapes" Target="../drawings/drawing20.xml"/></Relationships>
</file>

<file path=ppt/charts/_rels/chart3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8.xlsx"/><Relationship Id="rId2" Type="http://schemas.microsoft.com/office/2011/relationships/chartColorStyle" Target="colors34.xml"/><Relationship Id="rId1" Type="http://schemas.microsoft.com/office/2011/relationships/chartStyle" Target="style34.xml"/></Relationships>
</file>

<file path=ppt/charts/_rels/chart3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9.xlsx"/><Relationship Id="rId2" Type="http://schemas.microsoft.com/office/2011/relationships/chartColorStyle" Target="colors35.xml"/><Relationship Id="rId1" Type="http://schemas.microsoft.com/office/2011/relationships/chartStyle" Target="style35.xml"/><Relationship Id="rId4" Type="http://schemas.openxmlformats.org/officeDocument/2006/relationships/chartUserShapes" Target="../drawings/drawing21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4.xlsx"/></Relationships>
</file>

<file path=ppt/charts/_rels/chart4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0.xlsx"/><Relationship Id="rId2" Type="http://schemas.microsoft.com/office/2011/relationships/chartColorStyle" Target="colors36.xml"/><Relationship Id="rId1" Type="http://schemas.microsoft.com/office/2011/relationships/chartStyle" Target="style36.xml"/></Relationships>
</file>

<file path=ppt/charts/_rels/chart4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1.xlsx"/><Relationship Id="rId2" Type="http://schemas.microsoft.com/office/2011/relationships/chartColorStyle" Target="colors37.xml"/><Relationship Id="rId1" Type="http://schemas.microsoft.com/office/2011/relationships/chartStyle" Target="style37.xml"/></Relationships>
</file>

<file path=ppt/charts/_rels/chart4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2.xlsx"/><Relationship Id="rId2" Type="http://schemas.microsoft.com/office/2011/relationships/chartColorStyle" Target="colors38.xml"/><Relationship Id="rId1" Type="http://schemas.microsoft.com/office/2011/relationships/chartStyle" Target="style38.xml"/></Relationships>
</file>

<file path=ppt/charts/_rels/chart4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3.xlsx"/><Relationship Id="rId2" Type="http://schemas.microsoft.com/office/2011/relationships/chartColorStyle" Target="colors39.xml"/><Relationship Id="rId1" Type="http://schemas.microsoft.com/office/2011/relationships/chartStyle" Target="style39.xml"/><Relationship Id="rId4" Type="http://schemas.openxmlformats.org/officeDocument/2006/relationships/chartUserShapes" Target="../drawings/drawing22.xml"/></Relationships>
</file>

<file path=ppt/charts/_rels/chart4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4.xlsx"/><Relationship Id="rId2" Type="http://schemas.microsoft.com/office/2011/relationships/chartColorStyle" Target="colors40.xml"/><Relationship Id="rId1" Type="http://schemas.microsoft.com/office/2011/relationships/chartStyle" Target="style40.xml"/><Relationship Id="rId4" Type="http://schemas.openxmlformats.org/officeDocument/2006/relationships/chartUserShapes" Target="../drawings/drawing23.xml"/></Relationships>
</file>

<file path=ppt/charts/_rels/chart4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5.xlsx"/><Relationship Id="rId2" Type="http://schemas.microsoft.com/office/2011/relationships/chartColorStyle" Target="colors41.xml"/><Relationship Id="rId1" Type="http://schemas.microsoft.com/office/2011/relationships/chartStyle" Target="style41.xml"/><Relationship Id="rId4" Type="http://schemas.openxmlformats.org/officeDocument/2006/relationships/chartUserShapes" Target="../drawings/drawing24.xml"/></Relationships>
</file>

<file path=ppt/charts/_rels/chart4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6.xlsx"/><Relationship Id="rId2" Type="http://schemas.microsoft.com/office/2011/relationships/chartColorStyle" Target="colors42.xml"/><Relationship Id="rId1" Type="http://schemas.microsoft.com/office/2011/relationships/chartStyle" Target="style42.xml"/><Relationship Id="rId4" Type="http://schemas.openxmlformats.org/officeDocument/2006/relationships/chartUserShapes" Target="../drawings/drawing25.xml"/></Relationships>
</file>

<file path=ppt/charts/_rels/chart4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7.xlsx"/><Relationship Id="rId2" Type="http://schemas.microsoft.com/office/2011/relationships/chartColorStyle" Target="colors43.xml"/><Relationship Id="rId1" Type="http://schemas.microsoft.com/office/2011/relationships/chartStyle" Target="style43.xml"/></Relationships>
</file>

<file path=ppt/charts/_rels/chart4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8.xlsx"/><Relationship Id="rId2" Type="http://schemas.microsoft.com/office/2011/relationships/chartColorStyle" Target="colors44.xml"/><Relationship Id="rId1" Type="http://schemas.microsoft.com/office/2011/relationships/chartStyle" Target="style44.xml"/></Relationships>
</file>

<file path=ppt/charts/_rels/chart4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9.xlsx"/><Relationship Id="rId2" Type="http://schemas.microsoft.com/office/2011/relationships/chartColorStyle" Target="colors45.xml"/><Relationship Id="rId1" Type="http://schemas.microsoft.com/office/2011/relationships/chartStyle" Target="style45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7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8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9.xlsx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НАЛОГОВЫЕ ДОХОДЫ, МЛН РУБЛЕЙ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25276844561096529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63500" h="63500"/>
            </a:sp3d>
          </c:spPr>
          <c:invertIfNegative val="0"/>
          <c:dLbls>
            <c:dLbl>
              <c:idx val="0"/>
              <c:layout>
                <c:manualLayout>
                  <c:x val="3.1481481481481451E-2"/>
                  <c:y val="-0.3638784326475392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3.1481481481481416E-2"/>
                  <c:y val="-0.3704950460096762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2.7777777777777776E-2"/>
                  <c:y val="-0.394104293154605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t" anchorCtr="0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Лист1!$A$5:$A$7</c:f>
              <c:strCache>
                <c:ptCount val="3"/>
                <c:pt idx="0">
                  <c:v>2025 год</c:v>
                </c:pt>
                <c:pt idx="1">
                  <c:v>2026 год</c:v>
                </c:pt>
                <c:pt idx="2">
                  <c:v>2027 год</c:v>
                </c:pt>
              </c:strCache>
            </c:strRef>
          </c:cat>
          <c:val>
            <c:numRef>
              <c:f>Лист1!$B$5:$B$7</c:f>
              <c:numCache>
                <c:formatCode>#\ ##0.0</c:formatCode>
                <c:ptCount val="3"/>
                <c:pt idx="0">
                  <c:v>20137.2</c:v>
                </c:pt>
                <c:pt idx="1">
                  <c:v>20951.599999999999</c:v>
                </c:pt>
                <c:pt idx="2">
                  <c:v>21814.7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25398592"/>
        <c:axId val="325396240"/>
        <c:axId val="0"/>
      </c:bar3DChart>
      <c:catAx>
        <c:axId val="325398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325396240"/>
        <c:crosses val="autoZero"/>
        <c:auto val="1"/>
        <c:lblAlgn val="ctr"/>
        <c:lblOffset val="100"/>
        <c:noMultiLvlLbl val="0"/>
      </c:catAx>
      <c:valAx>
        <c:axId val="325396240"/>
        <c:scaling>
          <c:orientation val="minMax"/>
          <c:min val="600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\ ##0.0" sourceLinked="1"/>
        <c:majorTickMark val="none"/>
        <c:minorTickMark val="none"/>
        <c:tickLblPos val="nextTo"/>
        <c:crossAx val="3253985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2864675460529355E-2"/>
          <c:y val="5.7479219480663757E-2"/>
          <c:w val="0.97516725924406633"/>
          <c:h val="0.85196225323465591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2025 год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/>
              <a:lightRig rig="threePt" dir="t">
                <a:rot lat="0" lon="0" rev="1200000"/>
              </a:lightRig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FFFF00"/>
              </a:solidFill>
              <a:ln>
                <a:solidFill>
                  <a:schemeClr val="accent1">
                    <a:shade val="50000"/>
                  </a:schemeClr>
                </a:solidFill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/>
                <a:contourClr>
                  <a:schemeClr val="accent1">
                    <a:shade val="50000"/>
                  </a:schemeClr>
                </a:contourClr>
              </a:sp3d>
            </c:spPr>
          </c:dPt>
          <c:dLbls>
            <c:dLbl>
              <c:idx val="0"/>
              <c:layout>
                <c:manualLayout>
                  <c:x val="-1.912627867108177E-2"/>
                  <c:y val="-1.26480113906554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7172501774934575E-2"/>
                  <c:y val="6.03376718305558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8083117247465332E-2"/>
                  <c:y val="6.94124616199682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НИФЛ</c:v>
                </c:pt>
                <c:pt idx="1">
                  <c:v>НИО</c:v>
                </c:pt>
                <c:pt idx="2">
                  <c:v>ЗН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949.3</c:v>
                </c:pt>
                <c:pt idx="1">
                  <c:v>333.8</c:v>
                </c:pt>
                <c:pt idx="2">
                  <c:v>613</c:v>
                </c:pt>
              </c:numCache>
            </c:numRef>
          </c:val>
          <c:shape val="cylinder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2026 год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/>
              <a:lightRig rig="threePt" dir="t">
                <a:rot lat="0" lon="0" rev="1200000"/>
              </a:lightRig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-4.8334506902086197E-2"/>
                  <c:y val="-1.54278517062938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6.4510070648887523E-3"/>
                  <c:y val="-2.08093413979634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2.5633132929882316E-2"/>
                  <c:y val="-1.85098150683253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НИФЛ</c:v>
                </c:pt>
                <c:pt idx="1">
                  <c:v>НИО</c:v>
                </c:pt>
                <c:pt idx="2">
                  <c:v>ЗН</c:v>
                </c:pt>
              </c:strCache>
            </c:strRef>
          </c:cat>
          <c:val>
            <c:numRef>
              <c:f>Лист1!$C$2:$C$4</c:f>
              <c:numCache>
                <c:formatCode>#,##0.0</c:formatCode>
                <c:ptCount val="3"/>
                <c:pt idx="0">
                  <c:v>950.9</c:v>
                </c:pt>
                <c:pt idx="1">
                  <c:v>350.8</c:v>
                </c:pt>
                <c:pt idx="2">
                  <c:v>613</c:v>
                </c:pt>
              </c:numCache>
            </c:numRef>
          </c:val>
          <c:shape val="cylinder"/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2027 год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/>
              <a:lightRig rig="threePt" dir="t">
                <a:rot lat="0" lon="0" rev="1200000"/>
              </a:lightRig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-4.9485425705078114E-2"/>
                  <c:y val="-8.027995091425363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2.1134444609863605E-3"/>
                  <c:y val="-3.56663963487505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1.8129778088331733E-2"/>
                  <c:y val="-2.38106872328196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НИФЛ</c:v>
                </c:pt>
                <c:pt idx="1">
                  <c:v>НИО</c:v>
                </c:pt>
                <c:pt idx="2">
                  <c:v>ЗН</c:v>
                </c:pt>
              </c:strCache>
            </c:strRef>
          </c:cat>
          <c:val>
            <c:numRef>
              <c:f>Лист1!$D$2:$D$4</c:f>
              <c:numCache>
                <c:formatCode>#,##0.0</c:formatCode>
                <c:ptCount val="3"/>
                <c:pt idx="0">
                  <c:v>953.1</c:v>
                </c:pt>
                <c:pt idx="1">
                  <c:v>350.8</c:v>
                </c:pt>
                <c:pt idx="2">
                  <c:v>613</c:v>
                </c:pt>
              </c:numCache>
            </c:numRef>
          </c:val>
          <c:shape val="cylinder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326813016"/>
        <c:axId val="326816152"/>
        <c:axId val="326244664"/>
      </c:bar3DChart>
      <c:catAx>
        <c:axId val="3268130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326816152"/>
        <c:crosses val="autoZero"/>
        <c:auto val="1"/>
        <c:lblAlgn val="ctr"/>
        <c:lblOffset val="100"/>
        <c:noMultiLvlLbl val="0"/>
      </c:catAx>
      <c:valAx>
        <c:axId val="326816152"/>
        <c:scaling>
          <c:orientation val="minMax"/>
        </c:scaling>
        <c:delete val="1"/>
        <c:axPos val="l"/>
        <c:numFmt formatCode="#,##0.0" sourceLinked="1"/>
        <c:majorTickMark val="none"/>
        <c:minorTickMark val="none"/>
        <c:tickLblPos val="nextTo"/>
        <c:crossAx val="326813016"/>
        <c:crosses val="autoZero"/>
        <c:crossBetween val="between"/>
      </c:valAx>
      <c:serAx>
        <c:axId val="326244664"/>
        <c:scaling>
          <c:orientation val="minMax"/>
        </c:scaling>
        <c:delete val="1"/>
        <c:axPos val="b"/>
        <c:majorTickMark val="none"/>
        <c:minorTickMark val="none"/>
        <c:tickLblPos val="nextTo"/>
        <c:crossAx val="326816152"/>
        <c:crosses val="autoZero"/>
      </c:serAx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16622005923302122"/>
          <c:y val="0"/>
          <c:w val="0.66385326098764375"/>
          <c:h val="6.810315898932442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3.8701624493069665E-2"/>
                  <c:y val="-4.599035614823162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1273411435446294E-2"/>
                      <c:h val="4.9209681078607841E-2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3.501582805020606E-2"/>
                  <c:y val="-1.61594539966977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2.5734599496086565E-2"/>
                  <c:y val="-1.72516344230211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2027 год</c:v>
                </c:pt>
                <c:pt idx="1">
                  <c:v>2026 год</c:v>
                </c:pt>
                <c:pt idx="2">
                  <c:v>2025 год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331</c:v>
                </c:pt>
                <c:pt idx="1">
                  <c:v>311.10000000000002</c:v>
                </c:pt>
                <c:pt idx="2">
                  <c:v>302.3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326813408"/>
        <c:axId val="326814976"/>
        <c:axId val="0"/>
      </c:bar3DChart>
      <c:catAx>
        <c:axId val="3268134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326814976"/>
        <c:crosses val="autoZero"/>
        <c:auto val="1"/>
        <c:lblAlgn val="ctr"/>
        <c:lblOffset val="100"/>
        <c:noMultiLvlLbl val="0"/>
      </c:catAx>
      <c:valAx>
        <c:axId val="326814976"/>
        <c:scaling>
          <c:orientation val="minMax"/>
          <c:min val="255"/>
        </c:scaling>
        <c:delete val="1"/>
        <c:axPos val="b"/>
        <c:numFmt formatCode="#,##0.0" sourceLinked="1"/>
        <c:majorTickMark val="out"/>
        <c:minorTickMark val="none"/>
        <c:tickLblPos val="nextTo"/>
        <c:crossAx val="3268134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dirty="0" smtClean="0"/>
              <a:t>2027 </a:t>
            </a:r>
            <a:r>
              <a:rPr lang="ru-RU" dirty="0"/>
              <a:t>год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.26554166666666662"/>
          <c:w val="0.77353484656126104"/>
          <c:h val="0.4057424540682414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На 2027 год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  <a:bevelB/>
              <a:contourClr>
                <a:srgbClr val="000000"/>
              </a:contourClr>
            </a:sp3d>
          </c:spPr>
          <c:explosion val="4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/>
                <a:bevelB/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/>
                <a:bevelB/>
                <a:contourClr>
                  <a:schemeClr val="lt1"/>
                </a:contourClr>
              </a:sp3d>
            </c:spPr>
          </c:dPt>
          <c:dPt>
            <c:idx val="2"/>
            <c:bubble3D val="0"/>
            <c:explosion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/>
                <a:bevelB/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/>
                <a:bevelB/>
                <a:contourClr>
                  <a:schemeClr val="lt1"/>
                </a:contourClr>
              </a:sp3d>
            </c:spPr>
          </c:dPt>
          <c:dPt>
            <c:idx val="4"/>
            <c:bubble3D val="0"/>
            <c:spPr>
              <a:solidFill>
                <a:schemeClr val="tx1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/>
                <a:bevelB/>
                <a:contourClr>
                  <a:schemeClr val="lt1"/>
                </a:contourClr>
              </a:sp3d>
            </c:spPr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/>
                <a:bevelB/>
                <a:contourClr>
                  <a:schemeClr val="lt1"/>
                </a:contourClr>
              </a:sp3d>
            </c:spPr>
          </c:dPt>
          <c:dLbls>
            <c:dLbl>
              <c:idx val="0"/>
              <c:layout>
                <c:manualLayout>
                  <c:x val="-9.2764654418197728E-2"/>
                  <c:y val="-0.1668405932986666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4.5931612715077279E-2"/>
                  <c:y val="2.2105992084223264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3.7230679498396001E-2"/>
                  <c:y val="2.1315931775414631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5.1134878973461653E-2"/>
                  <c:y val="-8.1679155462155192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3.0140274132400117E-2"/>
                  <c:y val="-4.1499618181118969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5.9940871974336542E-2"/>
                  <c:y val="-1.0800542996416213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Доходы от использования имущества </c:v>
                </c:pt>
                <c:pt idx="1">
                  <c:v>Доходы от продажи имущества</c:v>
                </c:pt>
                <c:pt idx="2">
                  <c:v>Штрафы, санкции и возмещение ущерба </c:v>
                </c:pt>
                <c:pt idx="3">
                  <c:v>Платежи при пользовании природными ресурсами </c:v>
                </c:pt>
                <c:pt idx="4">
                  <c:v>Доходы от оказания платных услуг </c:v>
                </c:pt>
                <c:pt idx="5">
                  <c:v>Прочие неналоговые доходы</c:v>
                </c:pt>
              </c:strCache>
            </c:str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1943.3</c:v>
                </c:pt>
                <c:pt idx="1">
                  <c:v>290.10000000000002</c:v>
                </c:pt>
                <c:pt idx="2">
                  <c:v>120.2</c:v>
                </c:pt>
                <c:pt idx="3">
                  <c:v>21.7</c:v>
                </c:pt>
                <c:pt idx="4">
                  <c:v>6.7</c:v>
                </c:pt>
                <c:pt idx="5">
                  <c:v>73.099999999999994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1312515984309957"/>
          <c:y val="0.16207930269591078"/>
          <c:w val="0.36737538923698237"/>
          <c:h val="0.5953825459317585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dirty="0" smtClean="0"/>
              <a:t>2026 </a:t>
            </a:r>
            <a:r>
              <a:rPr lang="ru-RU" dirty="0"/>
              <a:t>год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.26554166666666662"/>
          <c:w val="0.77353484656126104"/>
          <c:h val="0.4057424540682414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На 2026 год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  <a:bevelB/>
              <a:contourClr>
                <a:srgbClr val="000000"/>
              </a:contourClr>
            </a:sp3d>
          </c:spPr>
          <c:explosion val="4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/>
                <a:bevelB/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/>
                <a:bevelB/>
                <a:contourClr>
                  <a:schemeClr val="lt1"/>
                </a:contourClr>
              </a:sp3d>
            </c:spPr>
          </c:dPt>
          <c:dPt>
            <c:idx val="2"/>
            <c:bubble3D val="0"/>
            <c:explosion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/>
                <a:bevelB/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/>
                <a:bevelB/>
                <a:contourClr>
                  <a:schemeClr val="lt1"/>
                </a:contourClr>
              </a:sp3d>
            </c:spPr>
          </c:dPt>
          <c:dPt>
            <c:idx val="4"/>
            <c:bubble3D val="0"/>
            <c:spPr>
              <a:solidFill>
                <a:schemeClr val="tx1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/>
                <a:bevelB/>
                <a:contourClr>
                  <a:schemeClr val="lt1"/>
                </a:contourClr>
              </a:sp3d>
            </c:spPr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/>
                <a:bevelB/>
                <a:contourClr>
                  <a:schemeClr val="lt1"/>
                </a:contourClr>
              </a:sp3d>
            </c:spPr>
          </c:dPt>
          <c:dLbls>
            <c:dLbl>
              <c:idx val="0"/>
              <c:layout>
                <c:manualLayout>
                  <c:x val="-0.13764304461942264"/>
                  <c:y val="-0.13536270700822736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6.4352580927384134E-2"/>
                  <c:y val="5.5591991927781163E-4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5.8993504592696672E-2"/>
                  <c:y val="-1.4774912602848455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4.1617818606007613E-2"/>
                  <c:y val="-7.8356716415177233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2.6764156354856704E-2"/>
                  <c:y val="-5.432449451182776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5952901720618244E-2"/>
                      <c:h val="9.6350732362361427E-2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Доходы от использования имущества </c:v>
                </c:pt>
                <c:pt idx="1">
                  <c:v>Доходы от продажи имущества</c:v>
                </c:pt>
                <c:pt idx="2">
                  <c:v>Штрафы, санкции и возмещение ущерба </c:v>
                </c:pt>
                <c:pt idx="3">
                  <c:v>Платежи при пользовании природными ресурсами </c:v>
                </c:pt>
                <c:pt idx="4">
                  <c:v>Доходы от оказания платных услуг </c:v>
                </c:pt>
                <c:pt idx="5">
                  <c:v>Прочие неналоговые доходы</c:v>
                </c:pt>
              </c:strCache>
            </c:str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1939.4</c:v>
                </c:pt>
                <c:pt idx="1">
                  <c:v>405.7</c:v>
                </c:pt>
                <c:pt idx="2">
                  <c:v>120.2</c:v>
                </c:pt>
                <c:pt idx="3">
                  <c:v>21.7</c:v>
                </c:pt>
                <c:pt idx="4">
                  <c:v>6.5</c:v>
                </c:pt>
                <c:pt idx="5">
                  <c:v>72.099999999999994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1312515984309957"/>
          <c:y val="0.16207930269591078"/>
          <c:w val="0.36737538923698237"/>
          <c:h val="0.5953825459317585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dirty="0" smtClean="0"/>
              <a:t>2025 </a:t>
            </a:r>
            <a:r>
              <a:rPr lang="ru-RU" dirty="0"/>
              <a:t>год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.26554166666666662"/>
          <c:w val="0.77353484656126104"/>
          <c:h val="0.4057424540682414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На 2025 год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  <a:bevelB/>
              <a:contourClr>
                <a:srgbClr val="000000"/>
              </a:contourClr>
            </a:sp3d>
          </c:spPr>
          <c:explosion val="4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/>
                <a:bevelB/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/>
                <a:bevelB/>
                <a:contourClr>
                  <a:schemeClr val="lt1"/>
                </a:contourClr>
              </a:sp3d>
            </c:spPr>
          </c:dPt>
          <c:dPt>
            <c:idx val="2"/>
            <c:bubble3D val="0"/>
            <c:explosion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/>
                <a:bevelB/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/>
                <a:bevelB/>
                <a:contourClr>
                  <a:schemeClr val="lt1"/>
                </a:contourClr>
              </a:sp3d>
            </c:spPr>
          </c:dPt>
          <c:dPt>
            <c:idx val="4"/>
            <c:bubble3D val="0"/>
            <c:spPr>
              <a:solidFill>
                <a:schemeClr val="tx1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/>
                <a:bevelB/>
                <a:contourClr>
                  <a:schemeClr val="lt1"/>
                </a:contourClr>
              </a:sp3d>
            </c:spPr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/>
                <a:bevelB/>
                <a:contourClr>
                  <a:schemeClr val="lt1"/>
                </a:contourClr>
              </a:sp3d>
            </c:spPr>
          </c:dPt>
          <c:dLbls>
            <c:dLbl>
              <c:idx val="0"/>
              <c:layout>
                <c:manualLayout>
                  <c:x val="-0.1492458694628466"/>
                  <c:y val="-0.11623696891008041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4.0800976341425217E-2"/>
                  <c:y val="-4.2312700114820658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4.3290826623774793E-2"/>
                  <c:y val="-3.0291749389730734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4.6292823576880804E-2"/>
                  <c:y val="-9.9952570220534082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1.9444393089231737E-2"/>
                  <c:y val="-6.7248520795198316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5.6334947941220875E-2"/>
                  <c:y val="-2.4056813184484577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Доходы от использования имущества </c:v>
                </c:pt>
                <c:pt idx="1">
                  <c:v>Доходы от продажи имущества</c:v>
                </c:pt>
                <c:pt idx="2">
                  <c:v>Штрафы, санкции и возмещение ущерба </c:v>
                </c:pt>
                <c:pt idx="3">
                  <c:v>Платежи при пользовании природными ресурсами </c:v>
                </c:pt>
                <c:pt idx="4">
                  <c:v>Доходы от оказании платных услуг </c:v>
                </c:pt>
                <c:pt idx="5">
                  <c:v>Прочие неналоговые доходы</c:v>
                </c:pt>
              </c:strCache>
            </c:str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1935.4</c:v>
                </c:pt>
                <c:pt idx="1">
                  <c:v>492.6</c:v>
                </c:pt>
                <c:pt idx="2">
                  <c:v>120.2</c:v>
                </c:pt>
                <c:pt idx="3">
                  <c:v>21.7</c:v>
                </c:pt>
                <c:pt idx="4">
                  <c:v>8.8000000000000007</c:v>
                </c:pt>
                <c:pt idx="5">
                  <c:v>72.099999999999994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1312515984309957"/>
          <c:y val="0.16207930269591078"/>
          <c:w val="0.36737538923698237"/>
          <c:h val="0.5953825459317585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4092732841604062"/>
          <c:y val="9.8148560262519349E-3"/>
          <c:w val="0.30312265471590172"/>
          <c:h val="0.17253454591150474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14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rgbClr val="D6E1F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6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8"/>
            <c:bubble3D val="0"/>
            <c:spPr>
              <a:solidFill>
                <a:srgbClr val="5CD2C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4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Лист1!$A$2:$A$16</c:f>
              <c:strCache>
                <c:ptCount val="15"/>
                <c:pt idx="0">
                  <c:v>44,5 % Содержание, ремонт, капитальный ремонт, строительство и реконструкция автомобильных дорог общего пользования местного значения</c:v>
                </c:pt>
                <c:pt idx="1">
                  <c:v>15,5 % Субсидия на организацию бесплатного горячего питания обучающихся, получающих начальное общее образование в государственных и муниципальных образовательных организациях</c:v>
                </c:pt>
                <c:pt idx="2">
                  <c:v>0,9 % Субсидии бюджетам городских округов на реализацию мероприятий по обеспечению жильем молодых семей</c:v>
                </c:pt>
                <c:pt idx="3">
                  <c:v>0,1 % Субсидия на поддержку отрасли культуры</c:v>
                </c:pt>
                <c:pt idx="4">
                  <c:v>2,6 % Субсидии на реализацию мероприятий по модернизации школьных систем образования</c:v>
                </c:pt>
                <c:pt idx="5">
                  <c:v>0,7 % Субсидия на финансовое обеспечение отдельных полномочий</c:v>
                </c:pt>
                <c:pt idx="6">
                  <c:v>1,4 % Реализация дополнительных мер социальной поддержки по освобождению от платы за присмотр и уход за детьми, обеспечение бесплатным питанием учащихся 5-11 классов, граждан принимающих участие в специальной военной операции</c:v>
                </c:pt>
                <c:pt idx="7">
                  <c:v>2,8 % Доведение средней заработной платы работников муниципальных учреждений культуры до среднемесячной начисленной заработной платы наемных работников в организациях, у индивидуальных предпринимателей и физических лиц</c:v>
                </c:pt>
                <c:pt idx="8">
                  <c:v>7,6 % Доведение средней заработной платы педагогических работников муниципальных учреждений дополнительного образования до средней заработной платы учителей</c:v>
                </c:pt>
                <c:pt idx="9">
                  <c:v>1,4 % Обеспечение питанием обучающихся с ограниченными возможностями здоровья и детей-инвалидов в муниципальных общеобразовательных организациях, осуществляющих образовательную деятельность</c:v>
                </c:pt>
                <c:pt idx="10">
                  <c:v>0,04 % Реализация мероприятий по развитию образовательных организациях</c:v>
                </c:pt>
                <c:pt idx="11">
                  <c:v>19,6 % Обеспечение мероприятий по благоустройству городских общественных территорий</c:v>
                </c:pt>
                <c:pt idx="12">
                  <c:v>0,6 % Проведение мероприятий по организации бесплатного горячего питания обучающихся, получающих начальное общее образование в муниципальных образовательных организациях Республики Башкортостан</c:v>
                </c:pt>
                <c:pt idx="13">
                  <c:v>2,2%  Финансирование организаций, осуществляющих спортивную подготовку по базовым видам спорта в соответствии с требованиями федеральных стандартов спортивной подготовки</c:v>
                </c:pt>
                <c:pt idx="14">
                  <c:v>0,06 % Мероприятия по обеспечению доступности приоритетных объектов и услуг в приоритетных сферах жизнедеятельности инвалидов и других маломобильных групп населения</c:v>
                </c:pt>
              </c:strCache>
            </c:strRef>
          </c:cat>
          <c:val>
            <c:numRef>
              <c:f>Лист1!$B$2:$B$16</c:f>
              <c:numCache>
                <c:formatCode>General</c:formatCode>
                <c:ptCount val="15"/>
                <c:pt idx="0">
                  <c:v>1982.9</c:v>
                </c:pt>
                <c:pt idx="1">
                  <c:v>693.1</c:v>
                </c:pt>
                <c:pt idx="2">
                  <c:v>40.200000000000003</c:v>
                </c:pt>
                <c:pt idx="3">
                  <c:v>5.3</c:v>
                </c:pt>
                <c:pt idx="4">
                  <c:v>117.4</c:v>
                </c:pt>
                <c:pt idx="5">
                  <c:v>29.2</c:v>
                </c:pt>
                <c:pt idx="6">
                  <c:v>62.3</c:v>
                </c:pt>
                <c:pt idx="7">
                  <c:v>126.3</c:v>
                </c:pt>
                <c:pt idx="8">
                  <c:v>338.4</c:v>
                </c:pt>
                <c:pt idx="9">
                  <c:v>61.1</c:v>
                </c:pt>
                <c:pt idx="10">
                  <c:v>1.2</c:v>
                </c:pt>
                <c:pt idx="11">
                  <c:v>875.8</c:v>
                </c:pt>
                <c:pt idx="12">
                  <c:v>25.6</c:v>
                </c:pt>
                <c:pt idx="13">
                  <c:v>98.5</c:v>
                </c:pt>
                <c:pt idx="14">
                  <c:v>1.9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 algn="just">
              <a:defRPr sz="11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 algn="just">
              <a:defRPr sz="11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 algn="just">
              <a:defRPr sz="11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 algn="just">
              <a:defRPr sz="11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4"/>
        <c:txPr>
          <a:bodyPr rot="0" spcFirstLastPara="1" vertOverflow="ellipsis" vert="horz" wrap="square" anchor="ctr" anchorCtr="1"/>
          <a:lstStyle/>
          <a:p>
            <a:pPr algn="just">
              <a:defRPr sz="11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5"/>
        <c:txPr>
          <a:bodyPr rot="0" spcFirstLastPara="1" vertOverflow="ellipsis" vert="horz" wrap="square" anchor="ctr" anchorCtr="1"/>
          <a:lstStyle/>
          <a:p>
            <a:pPr algn="just">
              <a:defRPr sz="11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6"/>
        <c:txPr>
          <a:bodyPr rot="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7"/>
        <c:txPr>
          <a:bodyPr rot="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8"/>
        <c:txPr>
          <a:bodyPr rot="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9"/>
        <c:txPr>
          <a:bodyPr rot="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10"/>
        <c:txPr>
          <a:bodyPr rot="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11"/>
        <c:txPr>
          <a:bodyPr rot="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12"/>
        <c:txPr>
          <a:bodyPr rot="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13"/>
        <c:txPr>
          <a:bodyPr rot="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2.2803421977744917E-2"/>
          <c:y val="0.17711481545312946"/>
          <c:w val="0.95968962755457521"/>
          <c:h val="0.8207116186339976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0452583693683616"/>
          <c:y val="0"/>
          <c:w val="0.39198683700109238"/>
          <c:h val="0.23188229564495119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Лист1!$A$2:$A$14</c:f>
              <c:strCache>
                <c:ptCount val="13"/>
                <c:pt idx="0">
                  <c:v>1,9 % Осуществление полномочий по назначению и выплате компенсации части платы, взимаемой с родителей</c:v>
                </c:pt>
                <c:pt idx="1">
                  <c:v>85,4 % Оплата труда педагогических работников, административно-управленческого и вспомогательного персонала   дошкольных  и общеобразовательных организаций</c:v>
                </c:pt>
                <c:pt idx="2">
                  <c:v>0,3 % Приобретение учебников и учебных пособий, средств обучения, игр, игрушек дошкольных  и общеобразовательных организаций</c:v>
                </c:pt>
                <c:pt idx="3">
                  <c:v>2,1 % Осуществление  полномочий по организации и обеспечению отдыха и оздоровления детей</c:v>
                </c:pt>
                <c:pt idx="4">
                  <c:v>4,3 % Осуществление  полномочий по социальной поддержке детей-сирот (отдых, бесплатный проезд, ежемесячное пособие на содержание детей, ремонт жилых помещений, оздоровление)</c:v>
                </c:pt>
                <c:pt idx="5">
                  <c:v>0,1 % Осуществление государственных полномочий по созданию и обеспечению деятельности административных комиссий</c:v>
                </c:pt>
                <c:pt idx="6">
                  <c:v>0,2 % Осуществление  полномочий по организации мероприятий  при осуществлении деятельности по обращению с животными без владельцев</c:v>
                </c:pt>
                <c:pt idx="7">
                  <c:v>4,0 % Обеспечение получения образования в частных дошкольных, общеобразовательных организациях посредством предоставления  субсидий на возмещение затрат, включая расходы на оплату труда, приобретение учебников и учебных пособий, средств обучения, игр, игр</c:v>
                </c:pt>
                <c:pt idx="8">
                  <c:v>0,001 % Осуществление полномочий по составлению (изменению) списков кандидатов в присяжные заседатели </c:v>
                </c:pt>
                <c:pt idx="9">
                  <c:v>0,2 % Предоставление жилых помещений детям-сиротам и инвалидов и семей, имеющих детей-инвалидов</c:v>
                </c:pt>
                <c:pt idx="10">
                  <c:v>0,4 % Социальная поддержка учащихся общеобразовательных организаций из многодетных малоимущих семей (бесплатное питание, набор письменных принадлежностей, школьная форма)</c:v>
                </c:pt>
                <c:pt idx="11">
                  <c:v>0,3 % Осуществление  деятельности комиссий по делам несовершеннолетних и защите их прав</c:v>
                </c:pt>
                <c:pt idx="12">
                  <c:v>0,8 % Осуществление государственных полномочий по организации и осуществлению деятельности по опеке и попечительству</c:v>
                </c:pt>
              </c:strCache>
            </c:strRef>
          </c:cat>
          <c:val>
            <c:numRef>
              <c:f>Лист1!$B$2:$B$14</c:f>
              <c:numCache>
                <c:formatCode>0.0</c:formatCode>
                <c:ptCount val="13"/>
                <c:pt idx="0">
                  <c:v>260.5</c:v>
                </c:pt>
                <c:pt idx="1">
                  <c:v>11605.5</c:v>
                </c:pt>
                <c:pt idx="2">
                  <c:v>36.200000000000003</c:v>
                </c:pt>
                <c:pt idx="3">
                  <c:v>281.60000000000002</c:v>
                </c:pt>
                <c:pt idx="4">
                  <c:v>592.70000000000005</c:v>
                </c:pt>
                <c:pt idx="5">
                  <c:v>17.8</c:v>
                </c:pt>
                <c:pt idx="6">
                  <c:v>23.9</c:v>
                </c:pt>
                <c:pt idx="7">
                  <c:v>538.79999999999995</c:v>
                </c:pt>
                <c:pt idx="8">
                  <c:v>0.2</c:v>
                </c:pt>
                <c:pt idx="9">
                  <c:v>35.200000000000003</c:v>
                </c:pt>
                <c:pt idx="10">
                  <c:v>61.7</c:v>
                </c:pt>
                <c:pt idx="11">
                  <c:v>36</c:v>
                </c:pt>
                <c:pt idx="12">
                  <c:v>105.4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 algn="just">
              <a:defRPr sz="11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 algn="just">
              <a:defRPr sz="11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 algn="just">
              <a:defRPr sz="11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 algn="just">
              <a:defRPr sz="11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4"/>
        <c:txPr>
          <a:bodyPr rot="0" spcFirstLastPara="1" vertOverflow="ellipsis" vert="horz" wrap="square" anchor="ctr" anchorCtr="1"/>
          <a:lstStyle/>
          <a:p>
            <a:pPr algn="just">
              <a:defRPr sz="11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"/>
          <c:y val="0.2756689374457888"/>
          <c:w val="0.95383683807202879"/>
          <c:h val="0.6597173477483292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552227043884997"/>
          <c:y val="8.2189923167123979E-2"/>
          <c:w val="0.5397490142597775"/>
          <c:h val="0.31304115222973383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"/>
          <c:dPt>
            <c:idx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Лист1!$A$2:$A$6</c:f>
              <c:strCache>
                <c:ptCount val="5"/>
                <c:pt idx="0">
                  <c:v>61,0 % Ежемесячное денежное вознаграждение за классное руководство педагогическим работникам государственных и муниципальных общеобразовательных организаций</c:v>
                </c:pt>
                <c:pt idx="1">
                  <c:v>0,1 % Проведение мероприятий в области культуры и искусства</c:v>
                </c:pt>
                <c:pt idx="2">
                  <c:v>16,6 % Софинансирование расходов, возникающих при предоставлении сертификатов, удостоверяющих право на получение места в частных дошкольных образовательных организациях, в организациях и у индивидуальных предпринимателей, осуществляющих присмотр и уход за</c:v>
                </c:pt>
                <c:pt idx="3">
                  <c:v>8,3 % Проведение мероприятий по обеспечению деятельности советников директора по воспитанию и взаимодействию с детскими общественными объединениями</c:v>
                </c:pt>
                <c:pt idx="4">
                  <c:v>14,0 % Финансирование расходов, связанных с уплатой лизинговых платежей на закупку коммунальной техники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491.2</c:v>
                </c:pt>
                <c:pt idx="1">
                  <c:v>0.5</c:v>
                </c:pt>
                <c:pt idx="2">
                  <c:v>134.19999999999999</c:v>
                </c:pt>
                <c:pt idx="3">
                  <c:v>67</c:v>
                </c:pt>
                <c:pt idx="4">
                  <c:v>112.5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4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4.9502740903603154E-2"/>
          <c:y val="0.47964096820868313"/>
          <c:w val="0.8970164767435469"/>
          <c:h val="0.3901756737977094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параметров бюджета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2025 год</c:v>
                </c:pt>
                <c:pt idx="1">
                  <c:v>2026 год</c:v>
                </c:pt>
                <c:pt idx="2">
                  <c:v>2027 год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41648.1</c:v>
                </c:pt>
                <c:pt idx="1">
                  <c:v>43020.1</c:v>
                </c:pt>
                <c:pt idx="2">
                  <c:v>43874.21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2025 год</c:v>
                </c:pt>
                <c:pt idx="1">
                  <c:v>2026 год</c:v>
                </c:pt>
                <c:pt idx="2">
                  <c:v>2027 год</c:v>
                </c:pt>
              </c:strCache>
            </c:strRef>
          </c:cat>
          <c:val>
            <c:numRef>
              <c:f>Лист1!$C$2:$C$4</c:f>
              <c:numCache>
                <c:formatCode>#,##0.0</c:formatCode>
                <c:ptCount val="3"/>
                <c:pt idx="0">
                  <c:v>41648.1</c:v>
                </c:pt>
                <c:pt idx="1">
                  <c:v>43020.1</c:v>
                </c:pt>
                <c:pt idx="2">
                  <c:v>43874.21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57831600"/>
        <c:axId val="457837088"/>
      </c:barChart>
      <c:catAx>
        <c:axId val="4578316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457837088"/>
        <c:crosses val="autoZero"/>
        <c:auto val="1"/>
        <c:lblAlgn val="ctr"/>
        <c:lblOffset val="100"/>
        <c:noMultiLvlLbl val="0"/>
      </c:catAx>
      <c:valAx>
        <c:axId val="45783708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4578316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ru-RU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134194088268398"/>
          <c:y val="3.989466673574233E-2"/>
          <c:w val="0.49551592485040657"/>
          <c:h val="0.83502746562499175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Процент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scene3d>
              <a:camera prst="orthographicFront"/>
              <a:lightRig rig="threePt" dir="t"/>
            </a:scene3d>
            <a:sp3d>
              <a:contourClr>
                <a:srgbClr val="000000"/>
              </a:contourClr>
            </a:sp3d>
          </c:spPr>
          <c:dPt>
            <c:idx val="0"/>
            <c:bubble3D val="0"/>
            <c:explosion val="11"/>
            <c:spPr>
              <a:solidFill>
                <a:schemeClr val="accent6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contourClr>
                  <a:srgbClr val="000000"/>
                </a:contourClr>
              </a:sp3d>
            </c:spPr>
          </c:dPt>
          <c:dPt>
            <c:idx val="1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contourClr>
                  <a:srgbClr val="000000"/>
                </a:contourClr>
              </a:sp3d>
            </c:spPr>
          </c:dPt>
          <c:dLbls>
            <c:dLbl>
              <c:idx val="0"/>
              <c:layout>
                <c:manualLayout>
                  <c:x val="2.5539178642672812E-3"/>
                  <c:y val="-3.9072701956853056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97,5%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3950284489776819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2,5%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Программные расходы</c:v>
                </c:pt>
                <c:pt idx="1">
                  <c:v>Непрограммные расходы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0.997</c:v>
                </c:pt>
                <c:pt idx="1">
                  <c:v>3.0000000000000001E-3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90"/>
        <c:holeSize val="70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НЕНАЛОГОВЫЕ ДОХОДЫ, МЛН РУБЛЕЙ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21018051910177896"/>
          <c:y val="1.437180771879238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63500" h="63500"/>
            </a:sp3d>
          </c:spPr>
          <c:invertIfNegative val="0"/>
          <c:dLbls>
            <c:dLbl>
              <c:idx val="0"/>
              <c:layout>
                <c:manualLayout>
                  <c:x val="2.4074074074074074E-2"/>
                  <c:y val="-0.36793977873074307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2 650,8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777777777777771E-2"/>
                  <c:y val="-0.33470780247704329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2 565,6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3.1481481481481478E-2"/>
                  <c:y val="-0.3305515775322248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t" anchorCtr="0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Лист1!$A$5:$A$7</c:f>
              <c:strCache>
                <c:ptCount val="3"/>
                <c:pt idx="0">
                  <c:v>2025 год</c:v>
                </c:pt>
                <c:pt idx="1">
                  <c:v>2026 год</c:v>
                </c:pt>
                <c:pt idx="2">
                  <c:v>2027 год</c:v>
                </c:pt>
              </c:strCache>
            </c:strRef>
          </c:cat>
          <c:val>
            <c:numRef>
              <c:f>Лист1!$B$5:$B$7</c:f>
              <c:numCache>
                <c:formatCode>#,##0.0</c:formatCode>
                <c:ptCount val="3"/>
                <c:pt idx="0">
                  <c:v>2630.8</c:v>
                </c:pt>
                <c:pt idx="1">
                  <c:v>2545.6999999999998</c:v>
                </c:pt>
                <c:pt idx="2">
                  <c:v>2455.1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25400944"/>
        <c:axId val="325401336"/>
        <c:axId val="0"/>
      </c:bar3DChart>
      <c:catAx>
        <c:axId val="325400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325401336"/>
        <c:crosses val="autoZero"/>
        <c:auto val="1"/>
        <c:lblAlgn val="ctr"/>
        <c:lblOffset val="100"/>
        <c:noMultiLvlLbl val="0"/>
      </c:catAx>
      <c:valAx>
        <c:axId val="325401336"/>
        <c:scaling>
          <c:orientation val="minMax"/>
          <c:min val="100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1"/>
        <c:majorTickMark val="none"/>
        <c:minorTickMark val="none"/>
        <c:tickLblPos val="nextTo"/>
        <c:crossAx val="3254009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8518518518518517E-2"/>
          <c:y val="0.17335008447996891"/>
          <c:w val="0.3306065908428113"/>
          <c:h val="0.41396462832647868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6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Лист1!$A$2:$A$8</c:f>
              <c:strCache>
                <c:ptCount val="7"/>
                <c:pt idx="0">
                  <c:v>0,8% Функционирование законодательных (представительных) органов государственной власти и представительных органов муниципальных образований</c:v>
                </c:pt>
                <c:pt idx="1">
                  <c:v>33,6% Функционирование Правительства РФ, высших исполнительных органов государственной власти субъектов РФ, местных администраций</c:v>
                </c:pt>
                <c:pt idx="2">
                  <c:v>0,1% Судебная система</c:v>
                </c:pt>
                <c:pt idx="3">
                  <c:v>4,0% Обеспечение деятельности финансовых, налоговых и таможенных органов и органов финансового (финансово-бюджетного) надзора</c:v>
                </c:pt>
                <c:pt idx="4">
                  <c:v>2,0% Обеспечение проведения выборов и референдумов</c:v>
                </c:pt>
                <c:pt idx="5">
                  <c:v>0,7% Резервные фонды</c:v>
                </c:pt>
                <c:pt idx="6">
                  <c:v>58,7% Другие общегосударственные вопросы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27.5</c:v>
                </c:pt>
                <c:pt idx="1">
                  <c:v>1119.8</c:v>
                </c:pt>
                <c:pt idx="2">
                  <c:v>0.2</c:v>
                </c:pt>
                <c:pt idx="3">
                  <c:v>136.1</c:v>
                </c:pt>
                <c:pt idx="4">
                  <c:v>67.2</c:v>
                </c:pt>
                <c:pt idx="5">
                  <c:v>24</c:v>
                </c:pt>
                <c:pt idx="6">
                  <c:v>1952.7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31609066115345963"/>
          <c:y val="0"/>
          <c:w val="0.63330452107475588"/>
          <c:h val="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7943632480120446E-2"/>
          <c:y val="0.12930654923484047"/>
          <c:w val="0.34743716320977158"/>
          <c:h val="0.51991241360380491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Лист1!$A$2:$A$3</c:f>
              <c:strCache>
                <c:ptCount val="2"/>
                <c:pt idx="0">
                  <c:v>69,8% Защита населения и территории от чрезвычайных ситуаций природного и техногенного характера, пожарная безопасность</c:v>
                </c:pt>
                <c:pt idx="1">
                  <c:v>30,2% Другие вопросы в области национальной безопасности и правоохранительной деятельности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830.3</c:v>
                </c:pt>
                <c:pt idx="1">
                  <c:v>358.6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40656523598688393"/>
          <c:y val="0.10056189095872059"/>
          <c:w val="0.55016528342009441"/>
          <c:h val="0.7960752151306749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3191726168250101E-2"/>
          <c:y val="0.15804844877496366"/>
          <c:w val="0.33164603771682011"/>
          <c:h val="0.42762920457058951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Лист1!$A$2:$A$7</c:f>
              <c:strCache>
                <c:ptCount val="6"/>
                <c:pt idx="0">
                  <c:v>0,1% Топливно-энергетический комплекс</c:v>
                </c:pt>
                <c:pt idx="1">
                  <c:v>0,3% Сельское хозяйство и рыболовство</c:v>
                </c:pt>
                <c:pt idx="2">
                  <c:v>15,0% Транспорт</c:v>
                </c:pt>
                <c:pt idx="3">
                  <c:v>78,7% Дорожное хозяйство (дорожные фонды)</c:v>
                </c:pt>
                <c:pt idx="4">
                  <c:v>1,9% Связь и информатика</c:v>
                </c:pt>
                <c:pt idx="5">
                  <c:v>4,0% Другие вопросы в области национальной экономики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3.5</c:v>
                </c:pt>
                <c:pt idx="1">
                  <c:v>24</c:v>
                </c:pt>
                <c:pt idx="2">
                  <c:v>1040</c:v>
                </c:pt>
                <c:pt idx="3" formatCode="#,##0.00">
                  <c:v>5462.6</c:v>
                </c:pt>
                <c:pt idx="4">
                  <c:v>135.1</c:v>
                </c:pt>
                <c:pt idx="5">
                  <c:v>276.2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Лист1!$A$2:$A$7</c:f>
              <c:strCache>
                <c:ptCount val="6"/>
                <c:pt idx="0">
                  <c:v>0,1% Топливно-энергетический комплекс</c:v>
                </c:pt>
                <c:pt idx="1">
                  <c:v>0,3% Сельское хозяйство и рыболовство</c:v>
                </c:pt>
                <c:pt idx="2">
                  <c:v>15,0% Транспорт</c:v>
                </c:pt>
                <c:pt idx="3">
                  <c:v>78,7% Дорожное хозяйство (дорожные фонды)</c:v>
                </c:pt>
                <c:pt idx="4">
                  <c:v>1,9% Связь и информатика</c:v>
                </c:pt>
                <c:pt idx="5">
                  <c:v>4,0% Другие вопросы в области национальной экономики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40849958157790156"/>
          <c:y val="3.2762070926690569E-2"/>
          <c:w val="0.32819525604190702"/>
          <c:h val="0.767517209762981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1285714457233898E-2"/>
          <c:y val="0.17624598336544828"/>
          <c:w val="0.34498811969393356"/>
          <c:h val="0.41648887934650364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bg1">
                  <a:lumMod val="8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Лист1!$A$2:$A$5</c:f>
              <c:strCache>
                <c:ptCount val="4"/>
                <c:pt idx="0">
                  <c:v>12,3% Жилищное хозяйство</c:v>
                </c:pt>
                <c:pt idx="1">
                  <c:v>5,2% Коммунальное хозяйство</c:v>
                </c:pt>
                <c:pt idx="2">
                  <c:v>46,4% Благоустройство</c:v>
                </c:pt>
                <c:pt idx="3">
                  <c:v>36,1% Другие вопросы в области жилищно-коммунального хозяйства</c:v>
                </c:pt>
              </c:strCache>
            </c:strRef>
          </c:cat>
          <c:val>
            <c:numRef>
              <c:f>Лист1!$B$2:$B$5</c:f>
              <c:numCache>
                <c:formatCode>#,##0.00</c:formatCode>
                <c:ptCount val="4"/>
                <c:pt idx="0" formatCode="General">
                  <c:v>550.1</c:v>
                </c:pt>
                <c:pt idx="1">
                  <c:v>234</c:v>
                </c:pt>
                <c:pt idx="2">
                  <c:v>2087</c:v>
                </c:pt>
                <c:pt idx="3">
                  <c:v>1626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40659356986688544"/>
          <c:y val="0.13275535468230651"/>
          <c:w val="0.59150041842209833"/>
          <c:h val="0.6486455097490866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5929279673374164E-2"/>
          <c:y val="0.17854702689774943"/>
          <c:w val="0.3351851851851852"/>
          <c:h val="0.41648887934650364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</c:spPr>
          <c:dPt>
            <c:idx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Лист1!$A$2</c:f>
              <c:strCache>
                <c:ptCount val="1"/>
                <c:pt idx="0">
                  <c:v>100 % Охрана объектов растительного и животного мира и среды их обитания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48.8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40659361329833771"/>
          <c:y val="7.2928222842477269E-2"/>
          <c:w val="0.59150041842209833"/>
          <c:h val="0.5220881154725247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0508311461067367E-2"/>
          <c:y val="0.16856977557417907"/>
          <c:w val="0.33752653834937302"/>
          <c:h val="0.42636116968948257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Лист1!$A$2:$A$6</c:f>
              <c:strCache>
                <c:ptCount val="5"/>
                <c:pt idx="0">
                  <c:v>36,3% Дошкольное образование</c:v>
                </c:pt>
                <c:pt idx="1">
                  <c:v>46,5% Общее образование</c:v>
                </c:pt>
                <c:pt idx="2">
                  <c:v>9,9% Дополнительное образование детей</c:v>
                </c:pt>
                <c:pt idx="3">
                  <c:v>1,5% Молодежная политика</c:v>
                </c:pt>
                <c:pt idx="4">
                  <c:v>5,8% Другие вопросы в области образования</c:v>
                </c:pt>
              </c:strCache>
            </c:strRef>
          </c:cat>
          <c:val>
            <c:numRef>
              <c:f>Лист1!$B$2:$B$6</c:f>
              <c:numCache>
                <c:formatCode>#,##0.00</c:formatCode>
                <c:ptCount val="5"/>
                <c:pt idx="0">
                  <c:v>7854.4</c:v>
                </c:pt>
                <c:pt idx="1">
                  <c:v>10038.9</c:v>
                </c:pt>
                <c:pt idx="2">
                  <c:v>2133.6</c:v>
                </c:pt>
                <c:pt idx="3" formatCode="General">
                  <c:v>323.60000000000002</c:v>
                </c:pt>
                <c:pt idx="4">
                  <c:v>1251.4000000000001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40643102945465148"/>
          <c:y val="0.14643811063309031"/>
          <c:w val="0.59150041842209833"/>
          <c:h val="0.5401028789491589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4719194948678752E-2"/>
          <c:y val="5.2675136708271557E-2"/>
          <c:w val="0.33959275583479709"/>
          <c:h val="0.79551662964627068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Лист1!$A$2:$A$3</c:f>
              <c:strCache>
                <c:ptCount val="2"/>
                <c:pt idx="0">
                  <c:v>93,4% Культура</c:v>
                </c:pt>
                <c:pt idx="1">
                  <c:v>6,6% Другие вопросы в области культуры, кинематографии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 formatCode="#,##0.00">
                  <c:v>1081.5</c:v>
                </c:pt>
                <c:pt idx="1">
                  <c:v>76.400000000000006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0761219055074436"/>
          <c:y val="0.19616380101378936"/>
          <c:w val="0.48476376260519083"/>
          <c:h val="0.5493341602276490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7943632480120446E-2"/>
          <c:y val="7.8593609487012467E-2"/>
          <c:w val="0.34689413140494973"/>
          <c:h val="0.65406010199421272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bg1">
                  <a:lumMod val="8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Лист1!$A$2:$A$7</c:f>
              <c:strCache>
                <c:ptCount val="6"/>
                <c:pt idx="0">
                  <c:v>5,1% Пенсионное обеспечение</c:v>
                </c:pt>
                <c:pt idx="1">
                  <c:v>1,8% Социальное обслуживание населения</c:v>
                </c:pt>
                <c:pt idx="2">
                  <c:v>1,9%Социальное обеспечение населения</c:v>
                </c:pt>
                <c:pt idx="3">
                  <c:v>89,1% Охрана семьи и детства</c:v>
                </c:pt>
                <c:pt idx="4">
                  <c:v>0,7% Прикладные научные исследования в области социальной политики</c:v>
                </c:pt>
                <c:pt idx="5">
                  <c:v>1,1% Другие вопросы в области социальной политики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 formatCode="#,##0.00">
                  <c:v>59.1</c:v>
                </c:pt>
                <c:pt idx="1">
                  <c:v>20.5</c:v>
                </c:pt>
                <c:pt idx="2">
                  <c:v>21.7</c:v>
                </c:pt>
                <c:pt idx="3">
                  <c:v>1026.9000000000001</c:v>
                </c:pt>
                <c:pt idx="4">
                  <c:v>8.5</c:v>
                </c:pt>
                <c:pt idx="5">
                  <c:v>16.100000000000001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40659356986688544"/>
          <c:y val="5.9135363898395153E-3"/>
          <c:w val="0.59150041842209833"/>
          <c:h val="0.9868989501312336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643422478357761E-2"/>
          <c:y val="5.4419782588791731E-2"/>
          <c:w val="0.34814809738289626"/>
          <c:h val="0.64484956256048165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Лист1!$A$2:$A$5</c:f>
              <c:strCache>
                <c:ptCount val="4"/>
                <c:pt idx="0">
                  <c:v>15,2% Физическая культура</c:v>
                </c:pt>
                <c:pt idx="1">
                  <c:v>7,5% Массовый спорт</c:v>
                </c:pt>
                <c:pt idx="2">
                  <c:v>74,2% Спорт высших достижений</c:v>
                </c:pt>
                <c:pt idx="3">
                  <c:v>3,1% Другие вопросы в области физической культуры и спорта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193</c:v>
                </c:pt>
                <c:pt idx="1">
                  <c:v>95.3</c:v>
                </c:pt>
                <c:pt idx="2">
                  <c:v>940</c:v>
                </c:pt>
                <c:pt idx="3">
                  <c:v>39.200000000000003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48855213056982638"/>
          <c:y val="0.22576405733424548"/>
          <c:w val="0.5095419148484015"/>
          <c:h val="0.60616318021352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314158646835812E-2"/>
          <c:y val="3.560708175917548E-3"/>
          <c:w val="0.32068387284922717"/>
          <c:h val="0.77319188940429151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Лист1!$A$2:$A$2</c:f>
              <c:strCache>
                <c:ptCount val="1"/>
                <c:pt idx="0">
                  <c:v>100% Периодическая печать и издательства</c:v>
                </c:pt>
              </c:strCache>
            </c:strRef>
          </c:cat>
          <c:val>
            <c:numRef>
              <c:f>Лист1!$B$2:$B$2</c:f>
              <c:numCache>
                <c:formatCode>General</c:formatCode>
                <c:ptCount val="1"/>
                <c:pt idx="0">
                  <c:v>78.3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49045808515159844"/>
          <c:y val="0.24527822954614334"/>
          <c:w val="0.50763590313738527"/>
          <c:h val="0.5582640563244406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/>
            </a:pPr>
            <a:r>
              <a:rPr lang="ru-RU" sz="1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СООТНОШЕНИЕ НАЛОГОВЫХ И НЕНАЛОГОВЫХ ДОХОДОВ, МЛН</a:t>
            </a:r>
            <a:r>
              <a:rPr lang="ru-RU" sz="1600" b="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РУБЛЕЙ</a:t>
            </a:r>
            <a:endParaRPr lang="ru-RU" sz="16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overlay val="0"/>
    </c:title>
    <c:autoTitleDeleted val="0"/>
    <c:view3D>
      <c:rotX val="15"/>
      <c:hPercent val="51"/>
      <c:rotY val="50"/>
      <c:depthPercent val="40"/>
      <c:rAngAx val="1"/>
    </c:view3D>
    <c:floor>
      <c:thickness val="0"/>
      <c:spPr>
        <a:noFill/>
        <a:ln w="12700">
          <a:solidFill>
            <a:schemeClr val="bg1"/>
          </a:solidFill>
          <a:prstDash val="solid"/>
        </a:ln>
      </c:spPr>
    </c:floor>
    <c:sideWall>
      <c:thickness val="0"/>
      <c:spPr>
        <a:noFill/>
        <a:ln w="12700">
          <a:solidFill>
            <a:schemeClr val="bg1"/>
          </a:solidFill>
          <a:prstDash val="solid"/>
        </a:ln>
      </c:spPr>
    </c:sideWall>
    <c:backWall>
      <c:thickness val="0"/>
      <c:spPr>
        <a:noFill/>
        <a:ln w="12700">
          <a:solidFill>
            <a:schemeClr val="bg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2.7165354330708656E-4"/>
          <c:y val="0.23323804225232189"/>
          <c:w val="0.99972834645669295"/>
          <c:h val="0.61540729647422998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Неналоговые доходы</c:v>
                </c:pt>
              </c:strCache>
            </c:strRef>
          </c:tx>
          <c:spPr>
            <a:solidFill>
              <a:srgbClr val="FFC00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Sheet1!$E$1:$G$1</c:f>
              <c:strCache>
                <c:ptCount val="3"/>
                <c:pt idx="0">
                  <c:v>2025 год</c:v>
                </c:pt>
                <c:pt idx="1">
                  <c:v>2026 год</c:v>
                </c:pt>
                <c:pt idx="2">
                  <c:v>2027 год</c:v>
                </c:pt>
              </c:strCache>
            </c:strRef>
          </c:cat>
          <c:val>
            <c:numRef>
              <c:f>Sheet1!$E$2:$G$2</c:f>
              <c:numCache>
                <c:formatCode>0.0%</c:formatCode>
                <c:ptCount val="3"/>
                <c:pt idx="0">
                  <c:v>0.11600000000000001</c:v>
                </c:pt>
                <c:pt idx="1">
                  <c:v>0.109</c:v>
                </c:pt>
                <c:pt idx="2">
                  <c:v>0.10100000000000001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Налоговые доходы</c:v>
                </c:pt>
              </c:strCache>
            </c:strRef>
          </c:tx>
          <c:spPr>
            <a:solidFill>
              <a:srgbClr val="92D05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Sheet1!$E$1:$G$1</c:f>
              <c:strCache>
                <c:ptCount val="3"/>
                <c:pt idx="0">
                  <c:v>2025 год</c:v>
                </c:pt>
                <c:pt idx="1">
                  <c:v>2026 год</c:v>
                </c:pt>
                <c:pt idx="2">
                  <c:v>2027 год</c:v>
                </c:pt>
              </c:strCache>
            </c:strRef>
          </c:cat>
          <c:val>
            <c:numRef>
              <c:f>Sheet1!$E$3:$G$3</c:f>
              <c:numCache>
                <c:formatCode>0.0%</c:formatCode>
                <c:ptCount val="3"/>
                <c:pt idx="0">
                  <c:v>0.88400000000000001</c:v>
                </c:pt>
                <c:pt idx="1">
                  <c:v>0.89100000000000001</c:v>
                </c:pt>
                <c:pt idx="2">
                  <c:v>0.89900000000000002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40"/>
        <c:gapDepth val="0"/>
        <c:shape val="box"/>
        <c:axId val="325399768"/>
        <c:axId val="325395848"/>
        <c:axId val="0"/>
      </c:bar3DChart>
      <c:catAx>
        <c:axId val="3253997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13544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600" b="0" i="0" u="none" strike="noStrike" baseline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defRPr>
            </a:pPr>
            <a:endParaRPr lang="ru-RU"/>
          </a:p>
        </c:txPr>
        <c:crossAx val="32539584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25395848"/>
        <c:scaling>
          <c:orientation val="minMax"/>
        </c:scaling>
        <c:delete val="1"/>
        <c:axPos val="l"/>
        <c:majorGridlines/>
        <c:numFmt formatCode="0.0%" sourceLinked="1"/>
        <c:majorTickMark val="out"/>
        <c:minorTickMark val="none"/>
        <c:tickLblPos val="nextTo"/>
        <c:crossAx val="325399768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1.845917177019539E-2"/>
          <c:y val="0.92331645619817748"/>
          <c:w val="0.75850670749489646"/>
          <c:h val="7.6242662178538395E-2"/>
        </c:manualLayout>
      </c:layout>
      <c:overlay val="0"/>
      <c:spPr>
        <a:noFill/>
        <a:ln w="13544">
          <a:noFill/>
          <a:prstDash val="solid"/>
        </a:ln>
      </c:spPr>
      <c:txPr>
        <a:bodyPr/>
        <a:lstStyle/>
        <a:p>
          <a:pPr>
            <a:defRPr sz="1800" b="0" i="0" u="none" strike="noStrike" baseline="0">
              <a:solidFill>
                <a:schemeClr val="tx1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106" b="1" i="0" u="none" strike="noStrike" baseline="0">
          <a:solidFill>
            <a:schemeClr val="tx1"/>
          </a:solidFill>
          <a:latin typeface="Verdana"/>
          <a:ea typeface="Verdana"/>
          <a:cs typeface="Verdana"/>
        </a:defRPr>
      </a:pPr>
      <a:endParaRPr lang="ru-RU"/>
    </a:p>
  </c:txPr>
  <c:externalData r:id="rId2">
    <c:autoUpdate val="0"/>
  </c:externalData>
  <c:userShapes r:id="rId3"/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252697579469223E-2"/>
          <c:y val="6.6069980853458998E-2"/>
          <c:w val="0.29846165062700497"/>
          <c:h val="0.71961251282354177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</c:spPr>
          <c:dPt>
            <c:idx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Лист1!$A$2:$A$2</c:f>
              <c:strCache>
                <c:ptCount val="1"/>
                <c:pt idx="0">
                  <c:v>100% Обслуживание государственного (муниципального) внутреннего долга</c:v>
                </c:pt>
              </c:strCache>
            </c:strRef>
          </c:cat>
          <c:val>
            <c:numRef>
              <c:f>Лист1!$B$2:$B$2</c:f>
              <c:numCache>
                <c:formatCode>General</c:formatCode>
                <c:ptCount val="1"/>
                <c:pt idx="0">
                  <c:v>254.9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44045815106445019"/>
          <c:y val="0.1202596841910604"/>
          <c:w val="0.52615441819772524"/>
          <c:h val="0.5582640563244406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265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1481481481481481"/>
          <c:y val="8.364305895234254E-4"/>
          <c:w val="0.73518518518518516"/>
          <c:h val="0.3300575846945689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 бюджета ГО г. Уфа РБ в 2025 г.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  <a:bevelB/>
              <a:contourClr>
                <a:srgbClr val="000000"/>
              </a:contourClr>
            </a:sp3d>
          </c:spPr>
          <c:explosion val="6"/>
          <c:dPt>
            <c:idx val="0"/>
            <c:bubble3D val="0"/>
            <c:explosion val="6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/>
                <a:bevelB/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/>
                <a:bevelB/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/>
                <a:bevelB/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/>
                <a:bevelB/>
                <a:contourClr>
                  <a:schemeClr val="lt1"/>
                </a:contourClr>
              </a:sp3d>
            </c:spPr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/>
                <a:bevelB/>
                <a:contourClr>
                  <a:schemeClr val="lt1"/>
                </a:contourClr>
              </a:sp3d>
            </c:spPr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/>
                <a:bevelB/>
                <a:contourClr>
                  <a:schemeClr val="lt1"/>
                </a:contourClr>
              </a:sp3d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/>
                <a:bevelB/>
                <a:contourClr>
                  <a:schemeClr val="lt1"/>
                </a:contourClr>
              </a:sp3d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/>
                <a:bevelB/>
                <a:contourClr>
                  <a:schemeClr val="lt1"/>
                </a:contourClr>
              </a:sp3d>
            </c:spPr>
          </c:dPt>
          <c:dPt>
            <c:idx val="8"/>
            <c:bubble3D val="0"/>
            <c:spPr>
              <a:solidFill>
                <a:schemeClr val="accent6">
                  <a:lumMod val="20000"/>
                  <a:lumOff val="8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/>
                <a:bevelB/>
                <a:contourClr>
                  <a:schemeClr val="lt1"/>
                </a:contourClr>
              </a:sp3d>
            </c:spPr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/>
                <a:bevelB/>
                <a:contourClr>
                  <a:schemeClr val="lt1"/>
                </a:contourClr>
              </a:sp3d>
            </c:spPr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/>
                <a:bevelB/>
                <a:contourClr>
                  <a:schemeClr val="lt1"/>
                </a:contourClr>
              </a:sp3d>
            </c:spPr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/>
                <a:bevelB/>
                <a:contourClr>
                  <a:schemeClr val="lt1"/>
                </a:contourClr>
              </a:sp3d>
            </c:spPr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/>
                <a:bevelB/>
                <a:contourClr>
                  <a:schemeClr val="lt1"/>
                </a:contourClr>
              </a:sp3d>
            </c:spPr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/>
                <a:bevelB/>
                <a:contourClr>
                  <a:schemeClr val="lt1"/>
                </a:contourClr>
              </a:sp3d>
            </c:spPr>
          </c:dPt>
          <c:dPt>
            <c:idx val="14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/>
                <a:bevelB/>
                <a:contourClr>
                  <a:schemeClr val="lt1"/>
                </a:contourClr>
              </a:sp3d>
            </c:spPr>
          </c:dPt>
          <c:dPt>
            <c:idx val="15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/>
                <a:bevelB/>
                <a:contourClr>
                  <a:schemeClr val="lt1"/>
                </a:contourClr>
              </a:sp3d>
            </c:spPr>
          </c:dPt>
          <c:dPt>
            <c:idx val="16"/>
            <c:bubble3D val="0"/>
            <c:spPr>
              <a:solidFill>
                <a:schemeClr val="accent5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/>
                <a:bevelB/>
                <a:contourClr>
                  <a:schemeClr val="lt1"/>
                </a:contourClr>
              </a:sp3d>
            </c:spPr>
          </c:dPt>
          <c:dPt>
            <c:idx val="17"/>
            <c:bubble3D val="0"/>
            <c:spPr>
              <a:solidFill>
                <a:schemeClr val="accent6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/>
                <a:bevelB/>
                <a:contourClr>
                  <a:schemeClr val="lt1"/>
                </a:contourClr>
              </a:sp3d>
            </c:spPr>
          </c:dPt>
          <c:dPt>
            <c:idx val="18"/>
            <c:bubble3D val="0"/>
            <c:spPr>
              <a:solidFill>
                <a:schemeClr val="accent1">
                  <a:lumMod val="8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/>
                <a:bevelB/>
                <a:contourClr>
                  <a:schemeClr val="lt1"/>
                </a:contourClr>
              </a:sp3d>
            </c:spPr>
          </c:dPt>
          <c:dPt>
            <c:idx val="19"/>
            <c:bubble3D val="0"/>
            <c:spPr>
              <a:solidFill>
                <a:schemeClr val="accent2">
                  <a:lumMod val="8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/>
                <a:bevelB/>
                <a:contourClr>
                  <a:schemeClr val="lt1"/>
                </a:contourClr>
              </a:sp3d>
            </c:spPr>
          </c:dPt>
          <c:dPt>
            <c:idx val="20"/>
            <c:bubble3D val="0"/>
            <c:spPr>
              <a:solidFill>
                <a:schemeClr val="accent3">
                  <a:lumMod val="8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/>
                <a:bevelB/>
                <a:contourClr>
                  <a:schemeClr val="lt1"/>
                </a:contourClr>
              </a:sp3d>
            </c:spPr>
          </c:dPt>
          <c:dPt>
            <c:idx val="21"/>
            <c:bubble3D val="0"/>
            <c:spPr>
              <a:solidFill>
                <a:schemeClr val="accent4">
                  <a:lumMod val="8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/>
                <a:bevelB/>
                <a:contourClr>
                  <a:schemeClr val="lt1"/>
                </a:contourClr>
              </a:sp3d>
            </c:spPr>
          </c:dPt>
          <c:dPt>
            <c:idx val="22"/>
            <c:bubble3D val="0"/>
            <c:spPr>
              <a:solidFill>
                <a:schemeClr val="accent5">
                  <a:lumMod val="8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/>
                <a:bevelB/>
                <a:contourClr>
                  <a:schemeClr val="lt1"/>
                </a:contourClr>
              </a:sp3d>
            </c:spPr>
          </c:dPt>
          <c:dPt>
            <c:idx val="23"/>
            <c:bubble3D val="0"/>
            <c:spPr>
              <a:solidFill>
                <a:schemeClr val="accent6">
                  <a:lumMod val="8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/>
                <a:bevelB/>
                <a:contourClr>
                  <a:schemeClr val="lt1"/>
                </a:contourClr>
              </a:sp3d>
            </c:spPr>
          </c:dPt>
          <c:dPt>
            <c:idx val="24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/>
                <a:bevelB/>
                <a:contourClr>
                  <a:schemeClr val="lt1"/>
                </a:contourClr>
              </a:sp3d>
            </c:spPr>
          </c:dPt>
          <c:dLbls>
            <c:dLbl>
              <c:idx val="0"/>
              <c:layout>
                <c:manualLayout>
                  <c:x val="8.4573636628754736E-2"/>
                  <c:y val="4.3233357156851754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2.0642534266550015E-2"/>
                  <c:y val="-4.2780805387050765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3.2454507036929085E-2"/>
                  <c:y val="-2.7316718999824248E-2"/>
                </c:manualLayout>
              </c:layout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9509343760475901E-2"/>
                      <c:h val="2.3406599444009381E-2"/>
                    </c:manualLayout>
                  </c15:layout>
                </c:ext>
              </c:extLst>
            </c:dLbl>
            <c:dLbl>
              <c:idx val="7"/>
              <c:layout>
                <c:manualLayout>
                  <c:x val="5.2497594050743654E-2"/>
                  <c:y val="-8.8243583917645384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7.6979440069991245E-2"/>
                  <c:y val="-7.1332391921064026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-4.0158719743365344E-2"/>
                  <c:y val="4.819226203326866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layout>
                <c:manualLayout>
                  <c:x val="7.5629994167395742E-2"/>
                  <c:y val="-0.1010974090720362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3"/>
              <c:layout>
                <c:manualLayout>
                  <c:x val="5.9166375036453778E-2"/>
                  <c:y val="1.6189711983824014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3"/>
              <c:layout>
                <c:manualLayout>
                  <c:x val="-2.2857976086322541E-2"/>
                  <c:y val="-5.7987685814084207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Лист1!$A$2:$A$26</c:f>
              <c:strCache>
                <c:ptCount val="25"/>
                <c:pt idx="0">
                  <c:v>Развитие образования в городском округе</c:v>
                </c:pt>
                <c:pt idx="1">
                  <c:v>Развитие культуры и искусства в городском округе</c:v>
                </c:pt>
                <c:pt idx="2">
                  <c:v>Развитие транспортного обслуживания населения городского округа</c:v>
                </c:pt>
                <c:pt idx="3">
                  <c:v>Развитие физической культуры и спорта в городском округе</c:v>
                </c:pt>
                <c:pt idx="4">
                  <c:v>Развитие опеки и попечительства в городском округе</c:v>
                </c:pt>
                <c:pt idx="5">
                  <c:v>Благоустройство городского округа</c:v>
                </c:pt>
                <c:pt idx="6">
                  <c:v>Развитие жилищно-коммунального хозяйства и улучшение экологической обстановки в городском округе</c:v>
                </c:pt>
                <c:pt idx="7">
                  <c:v>Защита населения и территорий от чрезвычайных ситуаций, обеспечение пожарной безопасности в городском округе</c:v>
                </c:pt>
                <c:pt idx="8">
                  <c:v>Обеспечение деятельности городского округа </c:v>
                </c:pt>
                <c:pt idx="9">
                  <c:v>Развитие молодежной политики в городском округе</c:v>
                </c:pt>
                <c:pt idx="10">
                  <c:v>Развитие предпринимательства и туризма в городском округе</c:v>
                </c:pt>
                <c:pt idx="11">
                  <c:v>Взаимодействие с институтами гражданского общества в городском округе</c:v>
                </c:pt>
                <c:pt idx="12">
                  <c:v>Развитие строительства, реконструкции, кап. ремонта, ремонта дорог и искусственных сооружений городского округа</c:v>
                </c:pt>
                <c:pt idx="13">
                  <c:v>Развитие градостроительной деятельности на территории городского округа</c:v>
                </c:pt>
                <c:pt idx="14">
                  <c:v>Развитие земельных и имущественных отношений на территории городского округа</c:v>
                </c:pt>
                <c:pt idx="15">
                  <c:v>Управление муниципальными финансами городского округа</c:v>
                </c:pt>
                <c:pt idx="16">
                  <c:v>Развитие территории Демского района</c:v>
                </c:pt>
                <c:pt idx="17">
                  <c:v>Развитие территории Калининского района</c:v>
                </c:pt>
                <c:pt idx="18">
                  <c:v>Развитие территории Кировского района</c:v>
                </c:pt>
                <c:pt idx="19">
                  <c:v>Развитие территории Ленинского района</c:v>
                </c:pt>
                <c:pt idx="20">
                  <c:v>Развитие территории Октябрьского района</c:v>
                </c:pt>
                <c:pt idx="21">
                  <c:v>Развитие территории Орджоникидзевского района</c:v>
                </c:pt>
                <c:pt idx="22">
                  <c:v>Развитие территории Советского района</c:v>
                </c:pt>
                <c:pt idx="23">
                  <c:v>Формирование современной городской среды городского округа</c:v>
                </c:pt>
                <c:pt idx="24">
                  <c:v>Развитие отдаленных территорий городского округа </c:v>
                </c:pt>
              </c:strCache>
            </c:strRef>
          </c:cat>
          <c:val>
            <c:numRef>
              <c:f>Лист1!$B$2:$B$26</c:f>
              <c:numCache>
                <c:formatCode>#,##0.00</c:formatCode>
                <c:ptCount val="25"/>
                <c:pt idx="0">
                  <c:v>20576.701269320001</c:v>
                </c:pt>
                <c:pt idx="1">
                  <c:v>2021.00862005</c:v>
                </c:pt>
                <c:pt idx="2">
                  <c:v>1038.9290599999999</c:v>
                </c:pt>
                <c:pt idx="3">
                  <c:v>1286.18013928</c:v>
                </c:pt>
                <c:pt idx="4">
                  <c:v>512.67088019999994</c:v>
                </c:pt>
                <c:pt idx="5">
                  <c:v>2429.9453594800002</c:v>
                </c:pt>
                <c:pt idx="6">
                  <c:v>543.28414999999995</c:v>
                </c:pt>
                <c:pt idx="7">
                  <c:v>830.28419350000001</c:v>
                </c:pt>
                <c:pt idx="8">
                  <c:v>1128.43465025</c:v>
                </c:pt>
                <c:pt idx="9">
                  <c:v>346.86277000000001</c:v>
                </c:pt>
                <c:pt idx="10">
                  <c:v>4.5</c:v>
                </c:pt>
                <c:pt idx="11">
                  <c:v>392.79649000000001</c:v>
                </c:pt>
                <c:pt idx="12">
                  <c:v>2742.9596450700001</c:v>
                </c:pt>
                <c:pt idx="13">
                  <c:v>1132.81753381</c:v>
                </c:pt>
                <c:pt idx="14">
                  <c:v>476.58526999999998</c:v>
                </c:pt>
                <c:pt idx="15">
                  <c:v>509.45079085000003</c:v>
                </c:pt>
                <c:pt idx="16">
                  <c:v>275.47788000000003</c:v>
                </c:pt>
                <c:pt idx="17">
                  <c:v>564.81331</c:v>
                </c:pt>
                <c:pt idx="18">
                  <c:v>560.29993936000005</c:v>
                </c:pt>
                <c:pt idx="19">
                  <c:v>436.58821602999996</c:v>
                </c:pt>
                <c:pt idx="20">
                  <c:v>597.05889275999994</c:v>
                </c:pt>
                <c:pt idx="21">
                  <c:v>506.01915000000002</c:v>
                </c:pt>
                <c:pt idx="22">
                  <c:v>415.64131939999999</c:v>
                </c:pt>
                <c:pt idx="23">
                  <c:v>928.08622224999999</c:v>
                </c:pt>
                <c:pt idx="24">
                  <c:v>122.53570000000001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24026850009900827"/>
          <c:w val="0.99922047244094503"/>
          <c:h val="0.7596490447944245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212714599449718E-2"/>
          <c:y val="0.15787210347280037"/>
          <c:w val="0.35282887416591419"/>
          <c:h val="0.6326905794984039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Лист1!$A$2:$A$7</c:f>
              <c:strCache>
                <c:ptCount val="6"/>
                <c:pt idx="0">
                  <c:v>87,0% Муниципальная подпрограмма «Развитие систем дошкольного и общего образования в городском округе город Уфа Республики Башкортостан»</c:v>
                </c:pt>
                <c:pt idx="1">
                  <c:v>0,5% Муниципальная подпрограмма  "Обеспечение пожарной и антитеррористической безопасности муниципальных образовательных организаций и детских оздоровительных лагерей в городском округе город Уфа Республики Башкортостан"</c:v>
                </c:pt>
                <c:pt idx="2">
                  <c:v>2,0% Муниципальная подпрограмма «Организация и обеспечение отдыха, оздоровления и занятости детей, подростков и молодежи в городском округе город Уфа Республики Башкортостан»</c:v>
                </c:pt>
                <c:pt idx="3">
                  <c:v>5,9% Муниципальная подпрограмма «Социальная поддержка детей из социально-незащищенных и многодетных малоимущих семей»</c:v>
                </c:pt>
                <c:pt idx="4">
                  <c:v>0,7% Муниципальная подпрограмма «Капитальный ремонт зданий и благоустройство территорий муниципальных образовательных организаций  и детских оздоровительных лагерей городского округа город Уфа Республики Башкортостан»</c:v>
                </c:pt>
                <c:pt idx="5">
                  <c:v>3,9% Муниципальная подпрограмма «Обеспечение реализации муниципальной программы «Развитие образования в городском округе город Уфа Республики Башкортостан»</c:v>
                </c:pt>
              </c:strCache>
            </c:strRef>
          </c:cat>
          <c:val>
            <c:numRef>
              <c:f>Лист1!$B$2:$B$7</c:f>
              <c:numCache>
                <c:formatCode>#,##0.00</c:formatCode>
                <c:ptCount val="6"/>
                <c:pt idx="0">
                  <c:v>15823.5</c:v>
                </c:pt>
                <c:pt idx="1">
                  <c:v>92</c:v>
                </c:pt>
                <c:pt idx="2" formatCode="General">
                  <c:v>362.9</c:v>
                </c:pt>
                <c:pt idx="3" formatCode="General">
                  <c:v>1080.9000000000001</c:v>
                </c:pt>
                <c:pt idx="4" formatCode="General">
                  <c:v>129.30000000000001</c:v>
                </c:pt>
                <c:pt idx="5" formatCode="General">
                  <c:v>704.4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36192999074869187"/>
          <c:y val="0"/>
          <c:w val="0.63121377224318553"/>
          <c:h val="0.9804138801748805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8640132493457638E-2"/>
          <c:y val="0.15241849908318608"/>
          <c:w val="0.34435933863507423"/>
          <c:h val="0.61301315103652942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Лист1!$A$2:$A$4</c:f>
              <c:strCache>
                <c:ptCount val="3"/>
                <c:pt idx="0">
                  <c:v>53,4% Муниципальная подпрограмма «Развитие  культурно-просветительской деятельности и профессионального  искусства в городском округе город Уфа Республики Башкортостан»</c:v>
                </c:pt>
                <c:pt idx="1">
                  <c:v>42,0% Муниципальная подпрограмма  «Организация предоставления дополнительного образования в городском округе город Уфа Республики Башкортостан»</c:v>
                </c:pt>
                <c:pt idx="2">
                  <c:v>4,6% Муниципальная подпрограмма «Обеспечение реализации муниципальной программы «Развитие культуры и искусства в  городском округе  город Уфа Республики Башкортостан»</c:v>
                </c:pt>
              </c:strCache>
            </c:strRef>
          </c:cat>
          <c:val>
            <c:numRef>
              <c:f>Лист1!$B$2:$B$4</c:f>
              <c:numCache>
                <c:formatCode>#,##0.00</c:formatCode>
                <c:ptCount val="3"/>
                <c:pt idx="0">
                  <c:v>1079.7406500499999</c:v>
                </c:pt>
                <c:pt idx="1">
                  <c:v>849.28470000000004</c:v>
                </c:pt>
                <c:pt idx="2">
                  <c:v>91.983270000000005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38135292816461486"/>
          <c:y val="1.4411525898176559E-3"/>
          <c:w val="0.59379833042063779"/>
          <c:h val="0.9938225463547782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0862357956016034E-2"/>
          <c:y val="0.21453092062302861"/>
          <c:w val="0.28905165707411723"/>
          <c:h val="0.50450220561760739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explosion val="5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Лист1!$A$2:$A$3</c:f>
              <c:strCache>
                <c:ptCount val="2"/>
                <c:pt idx="0">
                  <c:v>94,6%  Муниципальная подпрограмма «Организация транспортного обслуживания населения городского округа город Уфа Республики Башкортостан»</c:v>
                </c:pt>
                <c:pt idx="1">
                  <c:v>5,4%Муниципальная подпрограмма «Организация перемещения и хранения транспортных средств»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711</c:v>
                </c:pt>
                <c:pt idx="1">
                  <c:v>51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36578849528579327"/>
          <c:y val="0.15666582911308358"/>
          <c:w val="0.58633736219000054"/>
          <c:h val="0.5664565735807706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2935208416797588E-2"/>
          <c:y val="0.1749199584815482"/>
          <c:w val="0.37428750131554545"/>
          <c:h val="0.56112341206185634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Лист1!$A$2:$A$4</c:f>
              <c:strCache>
                <c:ptCount val="3"/>
                <c:pt idx="0">
                  <c:v>17,9 % Муниципальная подпрограмма «Развитие физической культуры и массового спорта в городском округе город Уфа Республики Башкортостан»</c:v>
                </c:pt>
                <c:pt idx="1">
                  <c:v>77,6% Муниципальная подпрограмма «Развитие детско-юношеского спорта и организация спортивной подготовки в городском округе город Уфа Республики Башкортостан»</c:v>
                </c:pt>
                <c:pt idx="2">
                  <c:v>4,5% Муниципальная подпрограмма «Обеспечение реализации муниципальной программы «Развитие физической культуры и спорта в городском округе город Уфа Республики Башкортостан»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230.4</c:v>
                </c:pt>
                <c:pt idx="1">
                  <c:v>998</c:v>
                </c:pt>
                <c:pt idx="2">
                  <c:v>57.8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38896671973736818"/>
          <c:y val="0.13677477117671455"/>
          <c:w val="0.60778573367731359"/>
          <c:h val="0.7155187282889439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1603091280256632E-2"/>
          <c:y val="0.20193630695057443"/>
          <c:w val="0.33880373286672499"/>
          <c:h val="0.58467058876816158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Лист1!$A$2:$A$5</c:f>
              <c:strCache>
                <c:ptCount val="4"/>
                <c:pt idx="0">
                  <c:v>31,9% Муниципальная подпрограмма «Устройство детей-сирот и детей, оставшихся без попечения родителей, обеспечение деятельности подведомственных учреждений»</c:v>
                </c:pt>
                <c:pt idx="1">
                  <c:v>45,0% Муниципальная подпрограмма «Благополучное детство и укрепление семейных ценностей»</c:v>
                </c:pt>
                <c:pt idx="2">
                  <c:v>2,5%bМуниципальная подпрограмма "Организация и обеспечение отдыха и оздоровления детей-сирот, детей, оставшихся без попечения родителей"</c:v>
                </c:pt>
                <c:pt idx="3">
                  <c:v>20,6%  Муниципальная подпрограмма «Обеспечение реализации муниципальной программы «Развитие опеки и попечительства в городском округе город Уфа Республики Башкортостан»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163.5312352</c:v>
                </c:pt>
                <c:pt idx="1">
                  <c:v>230.929745</c:v>
                </c:pt>
                <c:pt idx="2">
                  <c:v>12.791</c:v>
                </c:pt>
                <c:pt idx="3">
                  <c:v>105.41889999999999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37024176144648585"/>
          <c:y val="5.3984841698414207E-2"/>
          <c:w val="0.60778573367731359"/>
          <c:h val="0.9460151583015858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6235066525964632E-4"/>
          <c:y val="9.8587764813950776E-2"/>
          <c:w val="0.33510007802567482"/>
          <c:h val="0.60596159114634074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Лист1!$A$2:$A$6</c:f>
              <c:strCache>
                <c:ptCount val="5"/>
                <c:pt idx="0">
                  <c:v>95,4% Муниципальная подпрограмма «Благоустройство территорий городского округа город Уфа Республики Башкортостан»</c:v>
                </c:pt>
                <c:pt idx="1">
                  <c:v>0,0% Муниципальная подпрограмма «Модернизация систем наружного освещения городского округа город Уфа Республики Башкортостан»</c:v>
                </c:pt>
                <c:pt idx="2">
                  <c:v>1,2% Муниципальная подпрограмма «Благоустройство муниципальных кладбищ в городском округе город Уфа Республики Башкортостан»</c:v>
                </c:pt>
                <c:pt idx="3">
                  <c:v>0,1% Муниципальная подпрограмма «Развитие велоинфраструктуры в городском округе город Уфа Республики Башкортостан»</c:v>
                </c:pt>
                <c:pt idx="4">
                  <c:v>3,3% Муниципальная подпрограмма «Обеспечение реализации муниципальной программы «Благоустройство городского округа город Уфа Республики Башкортостан»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 formatCode="#,##0.00">
                  <c:v>2317.0357994800002</c:v>
                </c:pt>
                <c:pt idx="2" formatCode="#,##0.00">
                  <c:v>30</c:v>
                </c:pt>
                <c:pt idx="3" formatCode="#,##0.00">
                  <c:v>3</c:v>
                </c:pt>
                <c:pt idx="4" formatCode="#,##0.00">
                  <c:v>79.909559999999999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4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36203725537906906"/>
          <c:y val="4.0598432015094997E-3"/>
          <c:w val="0.6356256323872459"/>
          <c:h val="0.9794275431864923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3454943132108494E-2"/>
          <c:y val="2.3062639297894264E-2"/>
          <c:w val="0.32691236512102656"/>
          <c:h val="0.7955446674078146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Лист1!$A$2:$A$4</c:f>
              <c:strCache>
                <c:ptCount val="3"/>
                <c:pt idx="1">
                  <c:v>88,9% Муниципальная подпрограмма «Поддержка жилищно-коммунального хозяйства»</c:v>
                </c:pt>
                <c:pt idx="2">
                  <c:v>11,1% Муниципальная подпрограмма «Улучшение экологической обстановки в городе Уфа»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1">
                  <c:v>482.9</c:v>
                </c:pt>
                <c:pt idx="2">
                  <c:v>60.4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r"/>
      <c:legendEntry>
        <c:idx val="0"/>
        <c:delete val="1"/>
      </c:legendEntry>
      <c:layout>
        <c:manualLayout>
          <c:xMode val="edge"/>
          <c:yMode val="edge"/>
          <c:x val="0.38987722368037331"/>
          <c:y val="0.11969692184698406"/>
          <c:w val="0.60778573367731359"/>
          <c:h val="0.8803030781530158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4936424613589973E-2"/>
          <c:y val="1.1588995573841531E-3"/>
          <c:w val="0.35472440944881889"/>
          <c:h val="0.94352575409919992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Лист1!$A$2:$A$3</c:f>
              <c:strCache>
                <c:ptCount val="2"/>
                <c:pt idx="0">
                  <c:v>35,0% Муниципальная подпрограмма «Обеспечение защиты населения городского округа город Уфа Республики Башкортостан от чрезвычайных ситуаций мирного и военного времени»</c:v>
                </c:pt>
                <c:pt idx="1">
                  <c:v>65,0% Муниципальная подпрограмма «Обеспечение пожарной безопасности городского округа город Уфа Республики Башкортостан»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290.69956350000001</c:v>
                </c:pt>
                <c:pt idx="1">
                  <c:v>539.58462999999995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38987723976238176"/>
          <c:y val="9.6849949656906784E-2"/>
          <c:w val="0.60778573367731359"/>
          <c:h val="0.8046354430890335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dirty="0" smtClean="0"/>
              <a:t>2025 </a:t>
            </a:r>
            <a:r>
              <a:rPr lang="ru-RU" dirty="0"/>
              <a:t>год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.26554166666666662"/>
          <c:w val="0.77353484656126104"/>
          <c:h val="0.4057424540682414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На 2025 год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explosion val="4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2"/>
            <c:bubble3D val="0"/>
            <c:explosion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4"/>
            <c:bubble3D val="0"/>
            <c:spPr>
              <a:solidFill>
                <a:schemeClr val="tx1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Lbls>
            <c:dLbl>
              <c:idx val="0"/>
              <c:layout>
                <c:manualLayout>
                  <c:x val="-0.12522455066756641"/>
                  <c:y val="-4.9836585704669763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1.9566336041807252E-2"/>
                  <c:y val="-1.3289756187912042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1.8311023622047243E-2"/>
                  <c:y val="2.9901951422801758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5.0350685331000324E-2"/>
                  <c:y val="-3.6546829516757813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9.7831680209035897E-3"/>
                  <c:y val="-1.328975618791192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6.8482176146325374E-2"/>
                  <c:y val="-1.9934634281867879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НДФЛ</c:v>
                </c:pt>
                <c:pt idx="1">
                  <c:v>Акцизы</c:v>
                </c:pt>
                <c:pt idx="2">
                  <c:v>Налоги на совокупный доход</c:v>
                </c:pt>
                <c:pt idx="3">
                  <c:v>Налоги на имущество</c:v>
                </c:pt>
                <c:pt idx="4">
                  <c:v>НДПИ</c:v>
                </c:pt>
                <c:pt idx="5">
                  <c:v>Государственная пошлина</c:v>
                </c:pt>
              </c:strCache>
            </c:strRef>
          </c:cat>
          <c:val>
            <c:numRef>
              <c:f>Лист1!$B$2:$B$7</c:f>
              <c:numCache>
                <c:formatCode>#\ ##0.0</c:formatCode>
                <c:ptCount val="6"/>
                <c:pt idx="0">
                  <c:v>10547.2</c:v>
                </c:pt>
                <c:pt idx="1">
                  <c:v>95.6</c:v>
                </c:pt>
                <c:pt idx="2">
                  <c:v>7284.1</c:v>
                </c:pt>
                <c:pt idx="3">
                  <c:v>1896.2</c:v>
                </c:pt>
                <c:pt idx="4">
                  <c:v>11.8</c:v>
                </c:pt>
                <c:pt idx="5">
                  <c:v>302.3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1312515984309957"/>
          <c:y val="0.16207930269591078"/>
          <c:w val="0.36737538923698237"/>
          <c:h val="0.5953825459317585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9131000420592702E-3"/>
          <c:y val="0.28403443430495195"/>
          <c:w val="0.25571715425262631"/>
          <c:h val="0.40481168701479192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Лист1!$A$2:$A$5</c:f>
              <c:strCache>
                <c:ptCount val="4"/>
                <c:pt idx="0">
                  <c:v>9,8% Муниципальная подпрограмма «Формирование положительного имиджа города Уфы»</c:v>
                </c:pt>
                <c:pt idx="1">
                  <c:v>79,8% Муниципальная подпрограмма «Обеспечение реализации муниципальной программы «Обеспечение деятельности городского округа город Уфа Республики Башкортостан»</c:v>
                </c:pt>
                <c:pt idx="2">
                  <c:v>4,6% Муниципальная подпрограмма «Определение поставщиков (подрядчиков, исполнителей) для заказчиков городского округа город Уфа Республики Башкортостан»</c:v>
                </c:pt>
                <c:pt idx="3">
                  <c:v>5,8% Муниципальная подпрограмма «Обеспечение качественного выполнения работ по благоустройству в городском округе город Уфа Республики Башкортостан»</c:v>
                </c:pt>
              </c:strCache>
            </c:strRef>
          </c:cat>
          <c:val>
            <c:numRef>
              <c:f>Лист1!$B$2:$B$5</c:f>
              <c:numCache>
                <c:formatCode>#,##0.00</c:formatCode>
                <c:ptCount val="4"/>
                <c:pt idx="0">
                  <c:v>110.89264</c:v>
                </c:pt>
                <c:pt idx="1">
                  <c:v>900.67543024999998</c:v>
                </c:pt>
                <c:pt idx="2">
                  <c:v>51.571280000000002</c:v>
                </c:pt>
                <c:pt idx="3">
                  <c:v>65.295299999999997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27147258675998837"/>
          <c:y val="5.6444538011426064E-2"/>
          <c:w val="0.72619028871391078"/>
          <c:h val="0.9107439471741820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1937736949547984E-2"/>
          <c:y val="0.10121678575160474"/>
          <c:w val="0.36991513560804895"/>
          <c:h val="0.74883242054231403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Лист1!$A$2:$A$3</c:f>
              <c:strCache>
                <c:ptCount val="2"/>
                <c:pt idx="0">
                  <c:v>93,3% Муниципальная подпрограмма «Создание социально-экономических, организационных условий и гарантий для социального становления и развития молодых граждан»</c:v>
                </c:pt>
                <c:pt idx="1">
                  <c:v>6,7% Муниципальная подпрограмма «Обеспечение реализации муниципальной программы «Развитие молодежной политики в городском округе город Уфа Республики Башкортостан»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323.60032999999999</c:v>
                </c:pt>
                <c:pt idx="1">
                  <c:v>23.262440000000002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47730358705161857"/>
          <c:y val="6.4769297161738446E-2"/>
          <c:w val="0.51158530183727036"/>
          <c:h val="0.8029835485087866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1937736949547984E-2"/>
          <c:y val="0.11621186512221285"/>
          <c:w val="0.36991513560804895"/>
          <c:h val="0.74883242054231403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Лист1!$A$2:$A$3</c:f>
              <c:strCache>
                <c:ptCount val="2"/>
                <c:pt idx="0">
                  <c:v>66,7% Муниципальная подпрограмма «Развитие малого и среднего предпринимательства в городском округе город Уфа Республики Башкортостан»</c:v>
                </c:pt>
                <c:pt idx="1">
                  <c:v>33,3% Муниципальная подпрограмма «Развитие сферы внутреннего и въездного туризма в городе Уфа»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3</c:v>
                </c:pt>
                <c:pt idx="1">
                  <c:v>1.5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47730358705161857"/>
          <c:y val="6.4769297161738446E-2"/>
          <c:w val="0.51158530183727036"/>
          <c:h val="0.8029835485087866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6429730519297203E-2"/>
          <c:y val="0.31316930412938149"/>
          <c:w val="0.3933814955111099"/>
          <c:h val="0.52469575805948232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Лист1!$A$2:$A$4</c:f>
              <c:strCache>
                <c:ptCount val="3"/>
                <c:pt idx="0">
                  <c:v>91,3% Муниципальная подпрограмма «Профилактика терроризма, экстремизма и развитие системы общественной безопасности на территории городского округа город Уфа Республики Башкортостан»</c:v>
                </c:pt>
                <c:pt idx="1">
                  <c:v>5,2% Муниципальная подпрограмма «Профилактика пьянства и алкоголизма в городском округе город Уфа Республики Башкортостан»</c:v>
                </c:pt>
                <c:pt idx="2">
                  <c:v>3,5% Муниципальная подпрограмма "Содействие развитию и поддержка социально ориентированных некоммерческих организаций и гражданских инициатив"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358.56619999999998</c:v>
                </c:pt>
                <c:pt idx="1">
                  <c:v>20.530290000000001</c:v>
                </c:pt>
                <c:pt idx="2">
                  <c:v>13.7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43199671958654412"/>
          <c:y val="9.884371153357692E-2"/>
          <c:w val="0.53407373833588245"/>
          <c:h val="0.8703656956031861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7894429862933799E-4"/>
          <c:y val="0.23794439181236832"/>
          <c:w val="0.32062921963374696"/>
          <c:h val="0.59392668292274031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Лист1!$A$2:$A$4</c:f>
              <c:strCache>
                <c:ptCount val="3"/>
                <c:pt idx="0">
                  <c:v>99,4% Муниципальная подпрограмма «Развитие дорожной инфраструктуры городского округа город Уфа Республики Башкортостан»</c:v>
                </c:pt>
                <c:pt idx="1">
                  <c:v>0,01% Муниципальная подпрограмма «Комплексное развитие системы ливневой канализации городского округа город Уфа Республики Башкортостан»</c:v>
                </c:pt>
                <c:pt idx="2">
                  <c:v>0,59% Муниципальная подпрограмма «Обеспечение реализации муниципальной программы «Развитие строительства, реконструкции, капитального ремонта, ремонта дорог и искусственных сооружений городского округа город Уфа Республики Башкортостан»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 formatCode="#,##0.00">
                  <c:v>5573.4</c:v>
                </c:pt>
                <c:pt idx="1">
                  <c:v>1.8</c:v>
                </c:pt>
                <c:pt idx="2">
                  <c:v>68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31423031143295604"/>
          <c:y val="0.15898763511714822"/>
          <c:w val="0.68576961213181686"/>
          <c:h val="0.6668190881985551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9675975754829208E-2"/>
          <c:y val="0.21539928198630343"/>
          <c:w val="0.32062921963374696"/>
          <c:h val="0.59392668292274031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Лист1!$A$2:$A$5</c:f>
              <c:strCache>
                <c:ptCount val="4"/>
                <c:pt idx="0">
                  <c:v>75,3% Муниципальная подпрограмма  «Улучшение жилищных условий отдельных категорий граждан, проживающих на территории городского округа город Уфа Республики Башкортостан»</c:v>
                </c:pt>
                <c:pt idx="1">
                  <c:v>7,1% Муниципальная подпрограмма «Строительство инженерной инфраструктуры к районам массовой и индивидуальной застройки в городском округе город Уфа Республики Башкортостан»</c:v>
                </c:pt>
                <c:pt idx="2">
                  <c:v>2,6% Муниципальная подпрограмма «Проектирование и строительство объектов на территории городского округа город Уфа Республики Башкортостан»</c:v>
                </c:pt>
                <c:pt idx="3">
                  <c:v>15,0%Муниципальная подпрограмма «Формирование облика современного города»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853.19763899999998</c:v>
                </c:pt>
                <c:pt idx="1">
                  <c:v>80.353560270000003</c:v>
                </c:pt>
                <c:pt idx="2">
                  <c:v>29.679484540000001</c:v>
                </c:pt>
                <c:pt idx="3">
                  <c:v>169.58685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35975150588190863"/>
          <c:y val="1.8423688418258036E-2"/>
          <c:w val="0.62597737872693981"/>
          <c:h val="0.9580417534015144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8056777140079859E-2"/>
          <c:y val="0.18857934929491432"/>
          <c:w val="0.32062921963374696"/>
          <c:h val="0.59392668292274031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Лист1!$A$2:$A$4</c:f>
              <c:strCache>
                <c:ptCount val="3"/>
                <c:pt idx="0">
                  <c:v>3,9 % Муниципальная подпрограмма «Оптимизация состава муниципального имущества»</c:v>
                </c:pt>
                <c:pt idx="1">
                  <c:v>36,0 % Муниципальная подпрограмма «Повышение эффективности управления муниципальной собственностью городского округа город Уфа Республики Башкортостан и обеспечение роста доходной базы бюджета городского округа город Уфа Республики Башкортостан»</c:v>
                </c:pt>
                <c:pt idx="2">
                  <c:v>60,1 % Муниципальная подпрограмма «Обеспечение реализации муниципальной программы «Развитие земельных и имущественных отношений на территории городского округа город Уфа Республики Башкортостан»</c:v>
                </c:pt>
              </c:strCache>
            </c:strRef>
          </c:cat>
          <c:val>
            <c:numRef>
              <c:f>Лист1!$B$2:$B$4</c:f>
              <c:numCache>
                <c:formatCode>#\ ##0.0</c:formatCode>
                <c:ptCount val="3"/>
                <c:pt idx="0">
                  <c:v>18.5</c:v>
                </c:pt>
                <c:pt idx="1">
                  <c:v>171.7</c:v>
                </c:pt>
                <c:pt idx="2">
                  <c:v>286.39999999999998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35367006041821741"/>
          <c:y val="0.21773554573755355"/>
          <c:w val="0.64370169396885579"/>
          <c:h val="0.7164960065457730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7656561936605796E-2"/>
          <c:y val="0.17016147113309396"/>
          <c:w val="0.3254891744989109"/>
          <c:h val="0.64181316614347328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Лист1!$A$2:$A$3</c:f>
              <c:strCache>
                <c:ptCount val="2"/>
                <c:pt idx="0">
                  <c:v>73,6% Муниципальная подпрограмма «Управление муниципальным долгом городского округа город Уфа Республики Башкортостан»</c:v>
                </c:pt>
                <c:pt idx="1">
                  <c:v>26,4% Муниципальная подпрограмма «Обеспечение реализации муниципальной программы «Управление муниципальными финансами городского округа город Уфа Республики Башкортостан»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374.7</c:v>
                </c:pt>
                <c:pt idx="1">
                  <c:v>134.69999999999999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44315552854263185"/>
          <c:y val="0.21704555770930326"/>
          <c:w val="0.53509197469048564"/>
          <c:h val="0.620877114466677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9635290227453794E-2"/>
          <c:y val="0.32867840375373231"/>
          <c:w val="0.34043388495397148"/>
          <c:h val="0.52654972958166379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Лист1!$A$2:$A$3</c:f>
              <c:strCache>
                <c:ptCount val="2"/>
                <c:pt idx="0">
                  <c:v>99,3% Муниципальная подпрограмма «Благоустройство общественных пространств городского округа город Уфа Республики Башкортостан»</c:v>
                </c:pt>
                <c:pt idx="1">
                  <c:v>0,7% Муниципальная подпрограмма «Благоустройство городских  территорий муниципального образования»</c:v>
                </c:pt>
              </c:strCache>
            </c:strRef>
          </c:cat>
          <c:val>
            <c:numRef>
              <c:f>Лист1!$B$2:$B$3</c:f>
              <c:numCache>
                <c:formatCode>0.0</c:formatCode>
                <c:ptCount val="2"/>
                <c:pt idx="0">
                  <c:v>921.8654454</c:v>
                </c:pt>
                <c:pt idx="1">
                  <c:v>6.22077685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43941935092886669"/>
          <c:y val="0.26386513937715056"/>
          <c:w val="0.52388344184919022"/>
          <c:h val="0.5591792077739242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7656561936605796E-2"/>
          <c:y val="0.17016147113309396"/>
          <c:w val="0.3254891744989109"/>
          <c:h val="0.64181316614347328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Лист1!$A$2:$A$3</c:f>
              <c:strCache>
                <c:ptCount val="2"/>
                <c:pt idx="0">
                  <c:v>79,2% Муниципальная подпрограмма  «Благоустройство отдалённых территорий городского округа город Уфа Республики Башкортостан»</c:v>
                </c:pt>
                <c:pt idx="1">
                  <c:v>20,8% Муниципальная подпрограмма «Улучшение качества жизни населения отдаленных территорий городского округа город Уфа Республики Башкортостан»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97</c:v>
                </c:pt>
                <c:pt idx="1">
                  <c:v>25.535699999999999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44315552854263185"/>
          <c:y val="0.21704555770930326"/>
          <c:w val="0.54443237735014749"/>
          <c:h val="0.5582563287164885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dirty="0" smtClean="0"/>
              <a:t>2026 </a:t>
            </a:r>
            <a:r>
              <a:rPr lang="ru-RU" dirty="0"/>
              <a:t>год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.26554166666666662"/>
          <c:w val="0.77353484656126104"/>
          <c:h val="0.4057424540682414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На 2026 год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explosion val="4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2"/>
            <c:bubble3D val="0"/>
            <c:explosion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4"/>
            <c:bubble3D val="0"/>
            <c:spPr>
              <a:solidFill>
                <a:schemeClr val="tx1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Lbls>
            <c:dLbl>
              <c:idx val="0"/>
              <c:layout>
                <c:manualLayout>
                  <c:x val="-0.14870415391773512"/>
                  <c:y val="-7.9738537127471518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3.5394721493146722E-2"/>
                  <c:y val="3.9869268563735759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2.6015748031496064E-2"/>
                  <c:y val="-0.1810730588649868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115150189559638"/>
                      <c:h val="7.3425902938213342E-2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-2.9770778652668417E-2"/>
                  <c:y val="-2.657951237582384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1.5653068833445801E-2"/>
                  <c:y val="-1.9934634281867879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5.2829107312879577E-2"/>
                  <c:y val="-1.9934634281867879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НДФЛ</c:v>
                </c:pt>
                <c:pt idx="1">
                  <c:v>Акцизы</c:v>
                </c:pt>
                <c:pt idx="2">
                  <c:v>Налоги на совокупный доход</c:v>
                </c:pt>
                <c:pt idx="3">
                  <c:v>Налоги на имущество</c:v>
                </c:pt>
                <c:pt idx="4">
                  <c:v>НДПИ</c:v>
                </c:pt>
                <c:pt idx="5">
                  <c:v>Государственная пошлина</c:v>
                </c:pt>
              </c:strCache>
            </c:strRef>
          </c:cat>
          <c:val>
            <c:numRef>
              <c:f>Лист1!$B$2:$B$7</c:f>
              <c:numCache>
                <c:formatCode>#\ ##0.0</c:formatCode>
                <c:ptCount val="6"/>
                <c:pt idx="0">
                  <c:v>11080.5</c:v>
                </c:pt>
                <c:pt idx="1">
                  <c:v>118.3</c:v>
                </c:pt>
                <c:pt idx="2">
                  <c:v>7515.4</c:v>
                </c:pt>
                <c:pt idx="3">
                  <c:v>1914</c:v>
                </c:pt>
                <c:pt idx="4">
                  <c:v>12.3</c:v>
                </c:pt>
                <c:pt idx="5">
                  <c:v>311.10000000000002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1312515984309957"/>
          <c:y val="0.16207930269591078"/>
          <c:w val="0.36737538923698237"/>
          <c:h val="0.5953825459317585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dirty="0" smtClean="0"/>
              <a:t>2027 </a:t>
            </a:r>
            <a:r>
              <a:rPr lang="ru-RU" dirty="0"/>
              <a:t>год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9349504062710877E-2"/>
          <c:y val="0.26221918522806975"/>
          <c:w val="0.77353484656126104"/>
          <c:h val="0.4057424540682414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На 2027 год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explosion val="4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2"/>
            <c:bubble3D val="0"/>
            <c:explosion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4"/>
            <c:bubble3D val="0"/>
            <c:spPr>
              <a:solidFill>
                <a:schemeClr val="tx1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Lbls>
            <c:dLbl>
              <c:idx val="0"/>
              <c:layout>
                <c:manualLayout>
                  <c:x val="-0.12718118427174721"/>
                  <c:y val="-7.6416098080493544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7609702437626527E-2"/>
                  <c:y val="1.328975618791192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3.5292067658209393E-2"/>
                  <c:y val="-2.9750331614180465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5.2097696121318204E-2"/>
                  <c:y val="-3.8049543933619652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9.7831680209036608E-3"/>
                  <c:y val="-2.657951237582384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8.4101049868766403E-2"/>
                  <c:y val="-3.4768279747286773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НДФЛ</c:v>
                </c:pt>
                <c:pt idx="1">
                  <c:v>Акцизы</c:v>
                </c:pt>
                <c:pt idx="2">
                  <c:v>Налоги на совокупный доход</c:v>
                </c:pt>
                <c:pt idx="3">
                  <c:v>Налоги на имущество</c:v>
                </c:pt>
                <c:pt idx="4">
                  <c:v>НДПИ</c:v>
                </c:pt>
                <c:pt idx="5">
                  <c:v>Государственная пошлина</c:v>
                </c:pt>
              </c:strCache>
            </c:strRef>
          </c:cat>
          <c:val>
            <c:numRef>
              <c:f>Лист1!$B$2:$B$7</c:f>
              <c:numCache>
                <c:formatCode>#\ ##0.0</c:formatCode>
                <c:ptCount val="6"/>
                <c:pt idx="0">
                  <c:v>11660.9</c:v>
                </c:pt>
                <c:pt idx="1">
                  <c:v>110.8</c:v>
                </c:pt>
                <c:pt idx="2">
                  <c:v>7782.4</c:v>
                </c:pt>
                <c:pt idx="3">
                  <c:v>1916.9</c:v>
                </c:pt>
                <c:pt idx="4">
                  <c:v>12.7</c:v>
                </c:pt>
                <c:pt idx="5">
                  <c:v>331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1312515984309957"/>
          <c:y val="0.16207930269591078"/>
          <c:w val="0.36737538923698237"/>
          <c:h val="0.5953825459317585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9692363731923313E-2"/>
          <c:y val="4.0519331956004767E-2"/>
          <c:w val="0.95645119985984584"/>
          <c:h val="0.8596801322142610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dPt>
            <c:idx val="0"/>
            <c:invertIfNegative val="0"/>
            <c:bubble3D val="0"/>
          </c:dPt>
          <c:dLbls>
            <c:dLbl>
              <c:idx val="0"/>
              <c:layout>
                <c:manualLayout>
                  <c:x val="2.5733381901000205E-2"/>
                  <c:y val="-5.52536344854610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9692363731923313E-2"/>
                  <c:y val="-5.89372101178251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3.3651356080489941E-2"/>
                  <c:y val="-6.99879370149173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Лист1!$A$5:$A$7</c:f>
              <c:strCache>
                <c:ptCount val="3"/>
                <c:pt idx="0">
                  <c:v>2025 год</c:v>
                </c:pt>
                <c:pt idx="1">
                  <c:v>2026 год</c:v>
                </c:pt>
                <c:pt idx="2">
                  <c:v>2027 год</c:v>
                </c:pt>
              </c:strCache>
            </c:strRef>
          </c:cat>
          <c:val>
            <c:numRef>
              <c:f>Лист1!$B$5:$B$7</c:f>
              <c:numCache>
                <c:formatCode>#,##0.0</c:formatCode>
                <c:ptCount val="3"/>
                <c:pt idx="0">
                  <c:v>10547.2</c:v>
                </c:pt>
                <c:pt idx="1">
                  <c:v>11080.5</c:v>
                </c:pt>
                <c:pt idx="2">
                  <c:v>11660.9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325397024"/>
        <c:axId val="325398200"/>
        <c:axId val="0"/>
      </c:bar3DChart>
      <c:catAx>
        <c:axId val="325397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325398200"/>
        <c:crosses val="autoZero"/>
        <c:auto val="1"/>
        <c:lblAlgn val="ctr"/>
        <c:lblOffset val="100"/>
        <c:noMultiLvlLbl val="0"/>
      </c:catAx>
      <c:valAx>
        <c:axId val="325398200"/>
        <c:scaling>
          <c:orientation val="minMax"/>
          <c:min val="6400"/>
        </c:scaling>
        <c:delete val="1"/>
        <c:axPos val="l"/>
        <c:numFmt formatCode="#,##0.0" sourceLinked="1"/>
        <c:majorTickMark val="none"/>
        <c:minorTickMark val="none"/>
        <c:tickLblPos val="nextTo"/>
        <c:crossAx val="3253970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50800" h="50800"/>
            </a:sp3d>
          </c:spPr>
          <c:invertIfNegative val="0"/>
          <c:dLbls>
            <c:dLbl>
              <c:idx val="0"/>
              <c:layout>
                <c:manualLayout>
                  <c:x val="2.8343549409873912E-2"/>
                  <c:y val="-3.33836587341245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3.023311937053217E-2"/>
                  <c:y val="-3.85530872029492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3.7791399213165211E-2"/>
                  <c:y val="-4.84483641433268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Лист1!$A$5:$A$7</c:f>
              <c:strCache>
                <c:ptCount val="3"/>
                <c:pt idx="0">
                  <c:v>2025 год</c:v>
                </c:pt>
                <c:pt idx="1">
                  <c:v>2026 год</c:v>
                </c:pt>
                <c:pt idx="2">
                  <c:v>2027 год</c:v>
                </c:pt>
              </c:strCache>
            </c:strRef>
          </c:cat>
          <c:val>
            <c:numRef>
              <c:f>Лист1!$B$5:$B$7</c:f>
              <c:numCache>
                <c:formatCode>#,##0.0</c:formatCode>
                <c:ptCount val="3"/>
                <c:pt idx="0">
                  <c:v>95.6</c:v>
                </c:pt>
                <c:pt idx="1">
                  <c:v>118.3</c:v>
                </c:pt>
                <c:pt idx="2">
                  <c:v>110.8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66"/>
        <c:gapDepth val="0"/>
        <c:shape val="box"/>
        <c:axId val="326816936"/>
        <c:axId val="326809488"/>
        <c:axId val="0"/>
      </c:bar3DChart>
      <c:catAx>
        <c:axId val="3268169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326809488"/>
        <c:crosses val="autoZero"/>
        <c:auto val="1"/>
        <c:lblAlgn val="ctr"/>
        <c:lblOffset val="100"/>
        <c:noMultiLvlLbl val="0"/>
      </c:catAx>
      <c:valAx>
        <c:axId val="326809488"/>
        <c:scaling>
          <c:orientation val="minMax"/>
          <c:min val="50"/>
        </c:scaling>
        <c:delete val="1"/>
        <c:axPos val="l"/>
        <c:numFmt formatCode="#,##0.0" sourceLinked="1"/>
        <c:majorTickMark val="out"/>
        <c:minorTickMark val="none"/>
        <c:tickLblPos val="nextTo"/>
        <c:crossAx val="326816936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2864675460529355E-2"/>
          <c:y val="5.7479219480663757E-2"/>
          <c:w val="0.9725532592412196"/>
          <c:h val="0.82483481426450411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2025 год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/>
              <a:lightRig rig="threePt" dir="t">
                <a:rot lat="0" lon="0" rev="1200000"/>
              </a:lightRig>
            </a:scene3d>
            <a:sp3d>
              <a:bevelT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-2.4253718285214349E-2"/>
                  <c:y val="-2.27019258139329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1.4814814814814815E-2"/>
                  <c:y val="-1.83919631465607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5.5354330708662774E-3"/>
                  <c:y val="-1.2765599337438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УСН</c:v>
                </c:pt>
                <c:pt idx="1">
                  <c:v>ЕСХН</c:v>
                </c:pt>
                <c:pt idx="2">
                  <c:v>ПАТЕНТ 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6802.7</c:v>
                </c:pt>
                <c:pt idx="1">
                  <c:v>1.4</c:v>
                </c:pt>
                <c:pt idx="2">
                  <c:v>480</c:v>
                </c:pt>
              </c:numCache>
            </c:numRef>
          </c:val>
          <c:shape val="cylinder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2026 год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/>
              <a:lightRig rig="threePt" dir="t">
                <a:rot lat="0" lon="0" rev="1200000"/>
              </a:lightRig>
            </a:scene3d>
            <a:sp3d>
              <a:bevelT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-2.4915864683581253E-2"/>
                  <c:y val="-3.23910952003734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2.5925925925925925E-2"/>
                  <c:y val="-2.65661689894766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5.7414698162729658E-3"/>
                  <c:y val="-1.33373110177514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УСН</c:v>
                </c:pt>
                <c:pt idx="1">
                  <c:v>ЕСХН</c:v>
                </c:pt>
                <c:pt idx="2">
                  <c:v>ПАТЕНТ </c:v>
                </c:pt>
              </c:strCache>
            </c:strRef>
          </c:cat>
          <c:val>
            <c:numRef>
              <c:f>Лист1!$C$2:$C$4</c:f>
              <c:numCache>
                <c:formatCode>#,##0.0</c:formatCode>
                <c:ptCount val="3"/>
                <c:pt idx="0">
                  <c:v>6996.3</c:v>
                </c:pt>
                <c:pt idx="1">
                  <c:v>1.4</c:v>
                </c:pt>
                <c:pt idx="2">
                  <c:v>517.6</c:v>
                </c:pt>
              </c:numCache>
            </c:numRef>
          </c:val>
          <c:shape val="cylinder"/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2027 год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/>
              <a:lightRig rig="threePt" dir="t">
                <a:rot lat="0" lon="0" rev="1200000"/>
              </a:lightRig>
            </a:scene3d>
            <a:sp3d>
              <a:bevelT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-2.0684310294546517E-2"/>
                  <c:y val="-2.26682957150909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3.7037037037037035E-2"/>
                  <c:y val="-2.04355146072897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6.8484981044036166E-3"/>
                  <c:y val="-2.2593472767906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УСН</c:v>
                </c:pt>
                <c:pt idx="1">
                  <c:v>ЕСХН</c:v>
                </c:pt>
                <c:pt idx="2">
                  <c:v>ПАТЕНТ </c:v>
                </c:pt>
              </c:strCache>
            </c:strRef>
          </c:cat>
          <c:val>
            <c:numRef>
              <c:f>Лист1!$D$2:$D$4</c:f>
              <c:numCache>
                <c:formatCode>#,##0.0</c:formatCode>
                <c:ptCount val="3"/>
                <c:pt idx="0">
                  <c:v>7226.8</c:v>
                </c:pt>
                <c:pt idx="1">
                  <c:v>1.5</c:v>
                </c:pt>
                <c:pt idx="2">
                  <c:v>554.20000000000005</c:v>
                </c:pt>
              </c:numCache>
            </c:numRef>
          </c:val>
          <c:shape val="cylinder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326815760"/>
        <c:axId val="326815368"/>
        <c:axId val="171895056"/>
      </c:bar3DChart>
      <c:catAx>
        <c:axId val="3268157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326815368"/>
        <c:crosses val="autoZero"/>
        <c:auto val="1"/>
        <c:lblAlgn val="ctr"/>
        <c:lblOffset val="100"/>
        <c:noMultiLvlLbl val="0"/>
      </c:catAx>
      <c:valAx>
        <c:axId val="326815368"/>
        <c:scaling>
          <c:orientation val="minMax"/>
        </c:scaling>
        <c:delete val="1"/>
        <c:axPos val="l"/>
        <c:numFmt formatCode="#,##0.0" sourceLinked="1"/>
        <c:majorTickMark val="none"/>
        <c:minorTickMark val="none"/>
        <c:tickLblPos val="nextTo"/>
        <c:crossAx val="326815760"/>
        <c:crosses val="autoZero"/>
        <c:crossBetween val="between"/>
      </c:valAx>
      <c:serAx>
        <c:axId val="171895056"/>
        <c:scaling>
          <c:orientation val="minMax"/>
        </c:scaling>
        <c:delete val="1"/>
        <c:axPos val="b"/>
        <c:majorTickMark val="none"/>
        <c:minorTickMark val="none"/>
        <c:tickLblPos val="nextTo"/>
        <c:crossAx val="326815368"/>
        <c:crosses val="autoZero"/>
      </c:ser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442744240303295"/>
          <c:y val="8.6714163951720339E-4"/>
          <c:w val="0.72805205599300082"/>
          <c:h val="8.056339805676869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4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9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0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C98603E-1DFF-4FAF-AAE7-8320300A4E03}" type="doc">
      <dgm:prSet loTypeId="urn:microsoft.com/office/officeart/2005/8/layout/hierarchy3" loCatId="relationship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ru-RU"/>
        </a:p>
      </dgm:t>
    </dgm:pt>
    <dgm:pt modelId="{A318AC30-6658-40CE-8C5A-6D25DFC212F1}">
      <dgm:prSet phldrT="[Текст]" custT="1"/>
      <dgm:spPr>
        <a:scene3d>
          <a:camera prst="orthographicFront"/>
          <a:lightRig rig="threePt" dir="t"/>
        </a:scene3d>
        <a:sp3d>
          <a:bevelT/>
          <a:bevelB/>
        </a:sp3d>
      </dgm:spPr>
      <dgm:t>
        <a:bodyPr/>
        <a:lstStyle/>
        <a:p>
          <a:pPr algn="ctr"/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Приоритетными направлениями бюджетной политики в среднесрочной перспективе являются:</a:t>
          </a:r>
          <a:endParaRPr lang="ru-RU" sz="1800" b="1" i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E9C211C-D942-4677-AEF3-461B74211BC4}" type="parTrans" cxnId="{DE3CE6C8-6525-4349-BBAD-FEA760F7C890}">
      <dgm:prSet/>
      <dgm:spPr/>
      <dgm:t>
        <a:bodyPr/>
        <a:lstStyle/>
        <a:p>
          <a:endParaRPr lang="ru-RU"/>
        </a:p>
      </dgm:t>
    </dgm:pt>
    <dgm:pt modelId="{59B4C139-BC4F-4E4B-9347-FE41C31E2EC4}" type="sibTrans" cxnId="{DE3CE6C8-6525-4349-BBAD-FEA760F7C890}">
      <dgm:prSet/>
      <dgm:spPr/>
      <dgm:t>
        <a:bodyPr/>
        <a:lstStyle/>
        <a:p>
          <a:endParaRPr lang="ru-RU"/>
        </a:p>
      </dgm:t>
    </dgm:pt>
    <dgm:pt modelId="{BB9C8FB5-4277-422C-9BB2-C8C42C0C524C}">
      <dgm:prSet phldrT="[Текст]" custT="1"/>
      <dgm:spPr>
        <a:scene3d>
          <a:camera prst="orthographicFront"/>
          <a:lightRig rig="threePt" dir="t"/>
        </a:scene3d>
        <a:sp3d>
          <a:bevelT/>
          <a:bevelB/>
        </a:sp3d>
      </dgm:spPr>
      <dgm:t>
        <a:bodyPr/>
        <a:lstStyle/>
        <a:p>
          <a:pPr algn="just"/>
          <a:r>
            <a:rPr lang="ru-RU" sz="1300" dirty="0" smtClean="0">
              <a:latin typeface="Times New Roman" panose="02020603050405020304" pitchFamily="18" charset="0"/>
              <a:ea typeface="Times New Roman" panose="02020603050405020304" pitchFamily="18" charset="0"/>
            </a:rPr>
            <a:t>расширение налоговой базы, повышение финансовой дисциплины, минимизация рисков несбалансированности бюджета в условиях внешнего санкционного давления;</a:t>
          </a:r>
          <a:endParaRPr lang="ru-RU" sz="13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7BB6C46-4BF1-4755-A4DD-42F16512357E}" type="parTrans" cxnId="{0FC2A9F8-9A93-4F47-A9FF-59270937168D}">
      <dgm:prSet/>
      <dgm:spPr/>
      <dgm:t>
        <a:bodyPr/>
        <a:lstStyle/>
        <a:p>
          <a:endParaRPr lang="ru-RU"/>
        </a:p>
      </dgm:t>
    </dgm:pt>
    <dgm:pt modelId="{14ED28B4-B7DC-4E96-A4CF-6FBC403E9577}" type="sibTrans" cxnId="{0FC2A9F8-9A93-4F47-A9FF-59270937168D}">
      <dgm:prSet/>
      <dgm:spPr/>
      <dgm:t>
        <a:bodyPr/>
        <a:lstStyle/>
        <a:p>
          <a:endParaRPr lang="ru-RU"/>
        </a:p>
      </dgm:t>
    </dgm:pt>
    <dgm:pt modelId="{8B782781-BC36-4808-82C8-04DAD70D90B5}">
      <dgm:prSet phldrT="[Текст]" custT="1"/>
      <dgm:spPr>
        <a:scene3d>
          <a:camera prst="orthographicFront"/>
          <a:lightRig rig="threePt" dir="t"/>
        </a:scene3d>
        <a:sp3d>
          <a:bevelT/>
          <a:bevelB/>
        </a:sp3d>
      </dgm:spPr>
      <dgm:t>
        <a:bodyPr/>
        <a:lstStyle/>
        <a:p>
          <a:pPr algn="just"/>
          <a:r>
            <a:rPr lang="ru-RU" sz="1300" dirty="0" smtClean="0">
              <a:latin typeface="Times New Roman" panose="02020603050405020304" pitchFamily="18" charset="0"/>
              <a:ea typeface="Times New Roman" panose="02020603050405020304" pitchFamily="18" charset="0"/>
            </a:rPr>
            <a:t>реализация комплексного плана мероприятий по увеличению поступлений налоговых и неналоговых доходов бюджета городского округа до 2026 года, утвержденного распоряжением Администрации городского округа город Уфа Республики Башкортостан от 25 января 2023 года № 5-р; </a:t>
          </a:r>
          <a:endParaRPr lang="ru-RU" sz="13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01EC405-3CDC-42EF-9C8C-C144A22F264F}" type="parTrans" cxnId="{A376FB4C-6A7A-4CFB-B4A3-08D5D8712E04}">
      <dgm:prSet/>
      <dgm:spPr/>
      <dgm:t>
        <a:bodyPr/>
        <a:lstStyle/>
        <a:p>
          <a:endParaRPr lang="ru-RU"/>
        </a:p>
      </dgm:t>
    </dgm:pt>
    <dgm:pt modelId="{F43CD41F-60A2-4FEE-8EFC-15B4CF0DA027}" type="sibTrans" cxnId="{A376FB4C-6A7A-4CFB-B4A3-08D5D8712E04}">
      <dgm:prSet/>
      <dgm:spPr/>
      <dgm:t>
        <a:bodyPr/>
        <a:lstStyle/>
        <a:p>
          <a:endParaRPr lang="ru-RU"/>
        </a:p>
      </dgm:t>
    </dgm:pt>
    <dgm:pt modelId="{D9F37D09-990D-4F45-8156-64511CB0C26F}">
      <dgm:prSet phldrT="[Текст]" custT="1"/>
      <dgm:spPr>
        <a:scene3d>
          <a:camera prst="orthographicFront"/>
          <a:lightRig rig="threePt" dir="t"/>
        </a:scene3d>
        <a:sp3d>
          <a:bevelT/>
          <a:bevelB/>
        </a:sp3d>
      </dgm:spPr>
      <dgm:t>
        <a:bodyPr/>
        <a:lstStyle/>
        <a:p>
          <a:pPr algn="just"/>
          <a:r>
            <a:rPr lang="ru-RU" sz="1300" dirty="0" smtClean="0">
              <a:latin typeface="Times New Roman" panose="02020603050405020304" pitchFamily="18" charset="0"/>
            </a:rPr>
            <a:t>обеспечение исполнения плановых назначений по доходам и своевременного исполнения расходных обязательств в условиях введения единого налогового платежа;</a:t>
          </a:r>
          <a:endParaRPr lang="ru-RU" sz="13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6DCE8EB-07CD-45FD-AD65-9734ADC67BBB}" type="parTrans" cxnId="{E56AFA1A-7A11-467B-995F-BBDF39051B49}">
      <dgm:prSet/>
      <dgm:spPr/>
      <dgm:t>
        <a:bodyPr/>
        <a:lstStyle/>
        <a:p>
          <a:endParaRPr lang="ru-RU"/>
        </a:p>
      </dgm:t>
    </dgm:pt>
    <dgm:pt modelId="{029439C3-ED79-4ADC-8020-2C10D69DCB44}" type="sibTrans" cxnId="{E56AFA1A-7A11-467B-995F-BBDF39051B49}">
      <dgm:prSet/>
      <dgm:spPr/>
      <dgm:t>
        <a:bodyPr/>
        <a:lstStyle/>
        <a:p>
          <a:endParaRPr lang="ru-RU"/>
        </a:p>
      </dgm:t>
    </dgm:pt>
    <dgm:pt modelId="{0C04DC12-25E8-47CB-99FE-301D7680152F}">
      <dgm:prSet custT="1"/>
      <dgm:spPr>
        <a:scene3d>
          <a:camera prst="orthographicFront"/>
          <a:lightRig rig="threePt" dir="t"/>
        </a:scene3d>
        <a:sp3d>
          <a:bevelT/>
          <a:bevelB/>
        </a:sp3d>
      </dgm:spPr>
      <dgm:t>
        <a:bodyPr/>
        <a:lstStyle/>
        <a:p>
          <a:pPr algn="just"/>
          <a:r>
            <a:rPr lang="ru-RU" sz="1300" dirty="0" err="1" smtClean="0">
              <a:latin typeface="Times New Roman" panose="02020603050405020304" pitchFamily="18" charset="0"/>
              <a:ea typeface="Times New Roman" panose="02020603050405020304" pitchFamily="18" charset="0"/>
            </a:rPr>
            <a:t>приоритизация</a:t>
          </a:r>
          <a:r>
            <a:rPr lang="ru-RU" sz="1300" dirty="0" smtClean="0">
              <a:latin typeface="Times New Roman" panose="02020603050405020304" pitchFamily="18" charset="0"/>
              <a:ea typeface="Times New Roman" panose="02020603050405020304" pitchFamily="18" charset="0"/>
            </a:rPr>
            <a:t> расходов с осуществлением мер, направленных на существенное повышение эффективности бюджетных расходов; </a:t>
          </a:r>
          <a:endParaRPr lang="ru-RU" sz="13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3B08406-FC9E-4B7E-AFB6-D888C8D6B927}" type="parTrans" cxnId="{07BD7F16-3880-4991-A9C0-9679C792CE5A}">
      <dgm:prSet/>
      <dgm:spPr/>
      <dgm:t>
        <a:bodyPr/>
        <a:lstStyle/>
        <a:p>
          <a:endParaRPr lang="ru-RU"/>
        </a:p>
      </dgm:t>
    </dgm:pt>
    <dgm:pt modelId="{B9B495FD-4D0D-4558-9886-F59766DD82AB}" type="sibTrans" cxnId="{07BD7F16-3880-4991-A9C0-9679C792CE5A}">
      <dgm:prSet/>
      <dgm:spPr/>
      <dgm:t>
        <a:bodyPr/>
        <a:lstStyle/>
        <a:p>
          <a:endParaRPr lang="ru-RU"/>
        </a:p>
      </dgm:t>
    </dgm:pt>
    <dgm:pt modelId="{996CE5DC-2F20-4DD3-9276-163A2AF09564}">
      <dgm:prSet phldrT="[Текст]" custT="1"/>
      <dgm:spPr>
        <a:scene3d>
          <a:camera prst="orthographicFront"/>
          <a:lightRig rig="threePt" dir="t"/>
        </a:scene3d>
        <a:sp3d>
          <a:bevelT/>
          <a:bevelB/>
        </a:sp3d>
      </dgm:spPr>
      <dgm:t>
        <a:bodyPr/>
        <a:lstStyle/>
        <a:p>
          <a:pPr algn="just"/>
          <a:r>
            <a:rPr lang="ru-RU" sz="1300" dirty="0" smtClean="0">
              <a:solidFill>
                <a:srgbClr val="000000"/>
              </a:solidFill>
              <a:latin typeface="Times New Roman" panose="02020603050405020304" pitchFamily="18" charset="0"/>
            </a:rPr>
            <a:t>повышение качества планирования и эффективности реализации муниципальных программ городского округа, исходя из ожидаемых результатов;</a:t>
          </a:r>
          <a:endParaRPr lang="ru-RU" sz="13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C74BE08-E92F-4BA3-AA97-3BFD0D3CCAE5}" type="parTrans" cxnId="{56D7F8A0-8EB4-46F5-877A-204BD390353B}">
      <dgm:prSet/>
      <dgm:spPr/>
      <dgm:t>
        <a:bodyPr/>
        <a:lstStyle/>
        <a:p>
          <a:endParaRPr lang="ru-RU"/>
        </a:p>
      </dgm:t>
    </dgm:pt>
    <dgm:pt modelId="{BE9265EB-96A5-4C4E-BA61-C3E4B76EE7DB}" type="sibTrans" cxnId="{56D7F8A0-8EB4-46F5-877A-204BD390353B}">
      <dgm:prSet/>
      <dgm:spPr/>
      <dgm:t>
        <a:bodyPr/>
        <a:lstStyle/>
        <a:p>
          <a:endParaRPr lang="ru-RU"/>
        </a:p>
      </dgm:t>
    </dgm:pt>
    <dgm:pt modelId="{C5C55C4B-8AC5-4933-B69C-A0274E437177}">
      <dgm:prSet phldrT="[Текст]" custT="1"/>
      <dgm:spPr>
        <a:scene3d>
          <a:camera prst="orthographicFront"/>
          <a:lightRig rig="threePt" dir="t"/>
        </a:scene3d>
        <a:sp3d>
          <a:bevelT/>
          <a:bevelB/>
        </a:sp3d>
      </dgm:spPr>
      <dgm:t>
        <a:bodyPr/>
        <a:lstStyle/>
        <a:p>
          <a:pPr algn="just"/>
          <a:r>
            <a:rPr lang="ru-RU" sz="13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повышение эффективности использования муниципального имущества, управления земельными ресурсами;</a:t>
          </a:r>
          <a:endParaRPr lang="ru-RU" sz="13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7336EE8-6751-4BCD-9022-0ADC4C3B757C}" type="sibTrans" cxnId="{BD01532E-B896-4AFD-8039-882C7EC6B657}">
      <dgm:prSet/>
      <dgm:spPr/>
      <dgm:t>
        <a:bodyPr/>
        <a:lstStyle/>
        <a:p>
          <a:endParaRPr lang="ru-RU"/>
        </a:p>
      </dgm:t>
    </dgm:pt>
    <dgm:pt modelId="{A07A0000-1233-4C6D-80E4-3062ECE688A4}" type="parTrans" cxnId="{BD01532E-B896-4AFD-8039-882C7EC6B657}">
      <dgm:prSet/>
      <dgm:spPr/>
      <dgm:t>
        <a:bodyPr/>
        <a:lstStyle/>
        <a:p>
          <a:endParaRPr lang="ru-RU"/>
        </a:p>
      </dgm:t>
    </dgm:pt>
    <dgm:pt modelId="{77635D87-30C7-4554-A18C-67194FAF5183}">
      <dgm:prSet custT="1"/>
      <dgm:spPr/>
      <dgm:t>
        <a:bodyPr/>
        <a:lstStyle/>
        <a:p>
          <a:pPr algn="just"/>
          <a:r>
            <a:rPr lang="ru-RU" sz="1300" dirty="0" smtClean="0">
              <a:solidFill>
                <a:srgbClr val="000000"/>
              </a:solidFill>
              <a:latin typeface="Times New Roman" panose="02020603050405020304" pitchFamily="18" charset="0"/>
            </a:rPr>
            <a:t>отнесение городского округа к группе заёмщиков с высоким уровнем долговой устойчивости.</a:t>
          </a:r>
          <a:endParaRPr lang="ru-RU" sz="13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C4F313D-719B-455D-B03E-A58794D97874}" type="parTrans" cxnId="{7644BC87-1CDE-4AB4-A59A-5C47A80AC7C1}">
      <dgm:prSet/>
      <dgm:spPr/>
      <dgm:t>
        <a:bodyPr/>
        <a:lstStyle/>
        <a:p>
          <a:endParaRPr lang="ru-RU"/>
        </a:p>
      </dgm:t>
    </dgm:pt>
    <dgm:pt modelId="{AB608879-39E7-4E1D-84C9-F0E8A881DA6F}" type="sibTrans" cxnId="{7644BC87-1CDE-4AB4-A59A-5C47A80AC7C1}">
      <dgm:prSet/>
      <dgm:spPr/>
      <dgm:t>
        <a:bodyPr/>
        <a:lstStyle/>
        <a:p>
          <a:endParaRPr lang="ru-RU"/>
        </a:p>
      </dgm:t>
    </dgm:pt>
    <dgm:pt modelId="{C8E317D4-A752-43A4-A4E7-F57C2CFF929B}" type="pres">
      <dgm:prSet presAssocID="{4C98603E-1DFF-4FAF-AAE7-8320300A4E03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051735C-CC94-440D-B073-EF560D441BE5}" type="pres">
      <dgm:prSet presAssocID="{A318AC30-6658-40CE-8C5A-6D25DFC212F1}" presName="root" presStyleCnt="0"/>
      <dgm:spPr/>
    </dgm:pt>
    <dgm:pt modelId="{BAEC9342-6B10-436B-98A8-9EA8559ED91D}" type="pres">
      <dgm:prSet presAssocID="{A318AC30-6658-40CE-8C5A-6D25DFC212F1}" presName="rootComposite" presStyleCnt="0"/>
      <dgm:spPr/>
    </dgm:pt>
    <dgm:pt modelId="{3B5DA02B-6249-4004-A095-BFE4FA16694D}" type="pres">
      <dgm:prSet presAssocID="{A318AC30-6658-40CE-8C5A-6D25DFC212F1}" presName="rootText" presStyleLbl="node1" presStyleIdx="0" presStyleCnt="1" custScaleX="289680" custScaleY="105063" custLinFactNeighborX="15963" custLinFactNeighborY="4903"/>
      <dgm:spPr/>
      <dgm:t>
        <a:bodyPr/>
        <a:lstStyle/>
        <a:p>
          <a:endParaRPr lang="ru-RU"/>
        </a:p>
      </dgm:t>
    </dgm:pt>
    <dgm:pt modelId="{598FAF22-BABC-4E49-8231-0757905D5315}" type="pres">
      <dgm:prSet presAssocID="{A318AC30-6658-40CE-8C5A-6D25DFC212F1}" presName="rootConnector" presStyleLbl="node1" presStyleIdx="0" presStyleCnt="1"/>
      <dgm:spPr/>
      <dgm:t>
        <a:bodyPr/>
        <a:lstStyle/>
        <a:p>
          <a:endParaRPr lang="ru-RU"/>
        </a:p>
      </dgm:t>
    </dgm:pt>
    <dgm:pt modelId="{01CD51FA-3142-47AB-9295-A19444D7463E}" type="pres">
      <dgm:prSet presAssocID="{A318AC30-6658-40CE-8C5A-6D25DFC212F1}" presName="childShape" presStyleCnt="0"/>
      <dgm:spPr/>
    </dgm:pt>
    <dgm:pt modelId="{AA2218CD-D1E9-4DBB-9496-200F8535CE87}" type="pres">
      <dgm:prSet presAssocID="{37BB6C46-4BF1-4755-A4DD-42F16512357E}" presName="Name13" presStyleLbl="parChTrans1D2" presStyleIdx="0" presStyleCnt="7"/>
      <dgm:spPr/>
      <dgm:t>
        <a:bodyPr/>
        <a:lstStyle/>
        <a:p>
          <a:endParaRPr lang="ru-RU"/>
        </a:p>
      </dgm:t>
    </dgm:pt>
    <dgm:pt modelId="{72FDB523-9F70-45BF-944D-FDD604D27205}" type="pres">
      <dgm:prSet presAssocID="{BB9C8FB5-4277-422C-9BB2-C8C42C0C524C}" presName="childText" presStyleLbl="bgAcc1" presStyleIdx="0" presStyleCnt="7" custScaleX="369837" custScaleY="59567" custLinFactNeighborX="-3387" custLinFactNeighborY="-74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11AFA7-8CDF-4600-B3BD-F6EA34628DCA}" type="pres">
      <dgm:prSet presAssocID="{F01EC405-3CDC-42EF-9C8C-C144A22F264F}" presName="Name13" presStyleLbl="parChTrans1D2" presStyleIdx="1" presStyleCnt="7"/>
      <dgm:spPr/>
      <dgm:t>
        <a:bodyPr/>
        <a:lstStyle/>
        <a:p>
          <a:endParaRPr lang="ru-RU"/>
        </a:p>
      </dgm:t>
    </dgm:pt>
    <dgm:pt modelId="{41094DCC-44D2-4224-89F3-1049E4049A8A}" type="pres">
      <dgm:prSet presAssocID="{8B782781-BC36-4808-82C8-04DAD70D90B5}" presName="childText" presStyleLbl="bgAcc1" presStyleIdx="1" presStyleCnt="7" custScaleX="369837" custScaleY="93759" custLinFactNeighborX="-4257" custLinFactNeighborY="-199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4AA921-7EC3-449E-95C6-8D71E1076A0D}" type="pres">
      <dgm:prSet presAssocID="{26DCE8EB-07CD-45FD-AD65-9734ADC67BBB}" presName="Name13" presStyleLbl="parChTrans1D2" presStyleIdx="2" presStyleCnt="7"/>
      <dgm:spPr/>
      <dgm:t>
        <a:bodyPr/>
        <a:lstStyle/>
        <a:p>
          <a:endParaRPr lang="ru-RU"/>
        </a:p>
      </dgm:t>
    </dgm:pt>
    <dgm:pt modelId="{F7DCA9FE-2AA4-46B5-93CC-E34597468A61}" type="pres">
      <dgm:prSet presAssocID="{D9F37D09-990D-4F45-8156-64511CB0C26F}" presName="childText" presStyleLbl="bgAcc1" presStyleIdx="2" presStyleCnt="7" custScaleX="369837" custScaleY="65061" custLinFactNeighborX="-3969" custLinFactNeighborY="-320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15096B-542B-4157-8298-EEFCCF9314D0}" type="pres">
      <dgm:prSet presAssocID="{63B08406-FC9E-4B7E-AFB6-D888C8D6B927}" presName="Name13" presStyleLbl="parChTrans1D2" presStyleIdx="3" presStyleCnt="7"/>
      <dgm:spPr/>
      <dgm:t>
        <a:bodyPr/>
        <a:lstStyle/>
        <a:p>
          <a:endParaRPr lang="ru-RU"/>
        </a:p>
      </dgm:t>
    </dgm:pt>
    <dgm:pt modelId="{FC11E18F-D288-4F2B-9619-7138A3ECA1D9}" type="pres">
      <dgm:prSet presAssocID="{0C04DC12-25E8-47CB-99FE-301D7680152F}" presName="childText" presStyleLbl="bgAcc1" presStyleIdx="3" presStyleCnt="7" custScaleX="369837" custScaleY="75740" custLinFactNeighborX="-4975" custLinFactNeighborY="-451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A56EE1-1CE4-443F-8661-073D1003566C}" type="pres">
      <dgm:prSet presAssocID="{8C74BE08-E92F-4BA3-AA97-3BFD0D3CCAE5}" presName="Name13" presStyleLbl="parChTrans1D2" presStyleIdx="4" presStyleCnt="7"/>
      <dgm:spPr/>
      <dgm:t>
        <a:bodyPr/>
        <a:lstStyle/>
        <a:p>
          <a:endParaRPr lang="ru-RU"/>
        </a:p>
      </dgm:t>
    </dgm:pt>
    <dgm:pt modelId="{8B90EC02-8F56-4B3C-877E-63EB5AA5531E}" type="pres">
      <dgm:prSet presAssocID="{996CE5DC-2F20-4DD3-9276-163A2AF09564}" presName="childText" presStyleLbl="bgAcc1" presStyleIdx="4" presStyleCnt="7" custScaleX="369861" custScaleY="79871" custLinFactNeighborX="-5811" custLinFactNeighborY="-579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F2BDDA-D8A7-4F9B-902D-0E2A5DE46C98}" type="pres">
      <dgm:prSet presAssocID="{A07A0000-1233-4C6D-80E4-3062ECE688A4}" presName="Name13" presStyleLbl="parChTrans1D2" presStyleIdx="5" presStyleCnt="7"/>
      <dgm:spPr/>
      <dgm:t>
        <a:bodyPr/>
        <a:lstStyle/>
        <a:p>
          <a:endParaRPr lang="ru-RU"/>
        </a:p>
      </dgm:t>
    </dgm:pt>
    <dgm:pt modelId="{14C44C04-491C-482B-AB79-C2E1BF736E1A}" type="pres">
      <dgm:prSet presAssocID="{C5C55C4B-8AC5-4933-B69C-A0274E437177}" presName="childText" presStyleLbl="bgAcc1" presStyleIdx="5" presStyleCnt="7" custScaleX="369837" custScaleY="61930" custLinFactNeighborX="-4772" custLinFactNeighborY="-720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2DF8BB-4907-4789-BAD1-B57D4E4583C2}" type="pres">
      <dgm:prSet presAssocID="{1C4F313D-719B-455D-B03E-A58794D97874}" presName="Name13" presStyleLbl="parChTrans1D2" presStyleIdx="6" presStyleCnt="7"/>
      <dgm:spPr/>
      <dgm:t>
        <a:bodyPr/>
        <a:lstStyle/>
        <a:p>
          <a:endParaRPr lang="ru-RU"/>
        </a:p>
      </dgm:t>
    </dgm:pt>
    <dgm:pt modelId="{DDE7E720-4501-4FBD-9E1B-5FCFF5C0FC03}" type="pres">
      <dgm:prSet presAssocID="{77635D87-30C7-4554-A18C-67194FAF5183}" presName="childText" presStyleLbl="bgAcc1" presStyleIdx="6" presStyleCnt="7" custScaleX="371445" custScaleY="66153" custLinFactNeighborX="-5306" custLinFactNeighborY="-797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75095F3-44EB-4C16-8C80-8DF53C2EF26F}" type="presOf" srcId="{8C74BE08-E92F-4BA3-AA97-3BFD0D3CCAE5}" destId="{6CA56EE1-1CE4-443F-8661-073D1003566C}" srcOrd="0" destOrd="0" presId="urn:microsoft.com/office/officeart/2005/8/layout/hierarchy3"/>
    <dgm:cxn modelId="{F94258E5-5496-43A4-AACA-0F1A807A73C7}" type="presOf" srcId="{77635D87-30C7-4554-A18C-67194FAF5183}" destId="{DDE7E720-4501-4FBD-9E1B-5FCFF5C0FC03}" srcOrd="0" destOrd="0" presId="urn:microsoft.com/office/officeart/2005/8/layout/hierarchy3"/>
    <dgm:cxn modelId="{BD01532E-B896-4AFD-8039-882C7EC6B657}" srcId="{A318AC30-6658-40CE-8C5A-6D25DFC212F1}" destId="{C5C55C4B-8AC5-4933-B69C-A0274E437177}" srcOrd="5" destOrd="0" parTransId="{A07A0000-1233-4C6D-80E4-3062ECE688A4}" sibTransId="{77336EE8-6751-4BCD-9022-0ADC4C3B757C}"/>
    <dgm:cxn modelId="{D928FBC0-72EC-46FB-806E-729643DF32F5}" type="presOf" srcId="{BB9C8FB5-4277-422C-9BB2-C8C42C0C524C}" destId="{72FDB523-9F70-45BF-944D-FDD604D27205}" srcOrd="0" destOrd="0" presId="urn:microsoft.com/office/officeart/2005/8/layout/hierarchy3"/>
    <dgm:cxn modelId="{0FC2A9F8-9A93-4F47-A9FF-59270937168D}" srcId="{A318AC30-6658-40CE-8C5A-6D25DFC212F1}" destId="{BB9C8FB5-4277-422C-9BB2-C8C42C0C524C}" srcOrd="0" destOrd="0" parTransId="{37BB6C46-4BF1-4755-A4DD-42F16512357E}" sibTransId="{14ED28B4-B7DC-4E96-A4CF-6FBC403E9577}"/>
    <dgm:cxn modelId="{56D7F8A0-8EB4-46F5-877A-204BD390353B}" srcId="{A318AC30-6658-40CE-8C5A-6D25DFC212F1}" destId="{996CE5DC-2F20-4DD3-9276-163A2AF09564}" srcOrd="4" destOrd="0" parTransId="{8C74BE08-E92F-4BA3-AA97-3BFD0D3CCAE5}" sibTransId="{BE9265EB-96A5-4C4E-BA61-C3E4B76EE7DB}"/>
    <dgm:cxn modelId="{DE3CE6C8-6525-4349-BBAD-FEA760F7C890}" srcId="{4C98603E-1DFF-4FAF-AAE7-8320300A4E03}" destId="{A318AC30-6658-40CE-8C5A-6D25DFC212F1}" srcOrd="0" destOrd="0" parTransId="{8E9C211C-D942-4677-AEF3-461B74211BC4}" sibTransId="{59B4C139-BC4F-4E4B-9347-FE41C31E2EC4}"/>
    <dgm:cxn modelId="{E56AFA1A-7A11-467B-995F-BBDF39051B49}" srcId="{A318AC30-6658-40CE-8C5A-6D25DFC212F1}" destId="{D9F37D09-990D-4F45-8156-64511CB0C26F}" srcOrd="2" destOrd="0" parTransId="{26DCE8EB-07CD-45FD-AD65-9734ADC67BBB}" sibTransId="{029439C3-ED79-4ADC-8020-2C10D69DCB44}"/>
    <dgm:cxn modelId="{21D51ACE-6CF1-4C98-BBBA-BF723D49D190}" type="presOf" srcId="{A318AC30-6658-40CE-8C5A-6D25DFC212F1}" destId="{3B5DA02B-6249-4004-A095-BFE4FA16694D}" srcOrd="0" destOrd="0" presId="urn:microsoft.com/office/officeart/2005/8/layout/hierarchy3"/>
    <dgm:cxn modelId="{2A85E7EB-B8AF-456C-8AED-F2619BEE001C}" type="presOf" srcId="{D9F37D09-990D-4F45-8156-64511CB0C26F}" destId="{F7DCA9FE-2AA4-46B5-93CC-E34597468A61}" srcOrd="0" destOrd="0" presId="urn:microsoft.com/office/officeart/2005/8/layout/hierarchy3"/>
    <dgm:cxn modelId="{B035F4F0-D9CB-4D9A-8E74-D789496C316C}" type="presOf" srcId="{A07A0000-1233-4C6D-80E4-3062ECE688A4}" destId="{B9F2BDDA-D8A7-4F9B-902D-0E2A5DE46C98}" srcOrd="0" destOrd="0" presId="urn:microsoft.com/office/officeart/2005/8/layout/hierarchy3"/>
    <dgm:cxn modelId="{FAE7C36E-E10F-4B40-8C2E-9BE79F550660}" type="presOf" srcId="{0C04DC12-25E8-47CB-99FE-301D7680152F}" destId="{FC11E18F-D288-4F2B-9619-7138A3ECA1D9}" srcOrd="0" destOrd="0" presId="urn:microsoft.com/office/officeart/2005/8/layout/hierarchy3"/>
    <dgm:cxn modelId="{A5E3BF29-3EDC-4BE6-907E-882F81B8F107}" type="presOf" srcId="{C5C55C4B-8AC5-4933-B69C-A0274E437177}" destId="{14C44C04-491C-482B-AB79-C2E1BF736E1A}" srcOrd="0" destOrd="0" presId="urn:microsoft.com/office/officeart/2005/8/layout/hierarchy3"/>
    <dgm:cxn modelId="{2EBA83D2-680A-4863-A80C-E21A9061E74D}" type="presOf" srcId="{4C98603E-1DFF-4FAF-AAE7-8320300A4E03}" destId="{C8E317D4-A752-43A4-A4E7-F57C2CFF929B}" srcOrd="0" destOrd="0" presId="urn:microsoft.com/office/officeart/2005/8/layout/hierarchy3"/>
    <dgm:cxn modelId="{33A487B1-8F6E-49DF-932F-580F8E524347}" type="presOf" srcId="{63B08406-FC9E-4B7E-AFB6-D888C8D6B927}" destId="{1915096B-542B-4157-8298-EEFCCF9314D0}" srcOrd="0" destOrd="0" presId="urn:microsoft.com/office/officeart/2005/8/layout/hierarchy3"/>
    <dgm:cxn modelId="{7078A98C-C958-4B94-83FA-81D29659CC0B}" type="presOf" srcId="{1C4F313D-719B-455D-B03E-A58794D97874}" destId="{2A2DF8BB-4907-4789-BAD1-B57D4E4583C2}" srcOrd="0" destOrd="0" presId="urn:microsoft.com/office/officeart/2005/8/layout/hierarchy3"/>
    <dgm:cxn modelId="{A376FB4C-6A7A-4CFB-B4A3-08D5D8712E04}" srcId="{A318AC30-6658-40CE-8C5A-6D25DFC212F1}" destId="{8B782781-BC36-4808-82C8-04DAD70D90B5}" srcOrd="1" destOrd="0" parTransId="{F01EC405-3CDC-42EF-9C8C-C144A22F264F}" sibTransId="{F43CD41F-60A2-4FEE-8EFC-15B4CF0DA027}"/>
    <dgm:cxn modelId="{7644BC87-1CDE-4AB4-A59A-5C47A80AC7C1}" srcId="{A318AC30-6658-40CE-8C5A-6D25DFC212F1}" destId="{77635D87-30C7-4554-A18C-67194FAF5183}" srcOrd="6" destOrd="0" parTransId="{1C4F313D-719B-455D-B03E-A58794D97874}" sibTransId="{AB608879-39E7-4E1D-84C9-F0E8A881DA6F}"/>
    <dgm:cxn modelId="{C812B74F-27E0-4353-A5D6-D5BD9D3304E9}" type="presOf" srcId="{8B782781-BC36-4808-82C8-04DAD70D90B5}" destId="{41094DCC-44D2-4224-89F3-1049E4049A8A}" srcOrd="0" destOrd="0" presId="urn:microsoft.com/office/officeart/2005/8/layout/hierarchy3"/>
    <dgm:cxn modelId="{7709B872-0B57-4038-AFCE-591C27BBAC2C}" type="presOf" srcId="{26DCE8EB-07CD-45FD-AD65-9734ADC67BBB}" destId="{AF4AA921-7EC3-449E-95C6-8D71E1076A0D}" srcOrd="0" destOrd="0" presId="urn:microsoft.com/office/officeart/2005/8/layout/hierarchy3"/>
    <dgm:cxn modelId="{9E93510F-AC5F-4F64-8D00-6EB9E73D71D9}" type="presOf" srcId="{996CE5DC-2F20-4DD3-9276-163A2AF09564}" destId="{8B90EC02-8F56-4B3C-877E-63EB5AA5531E}" srcOrd="0" destOrd="0" presId="urn:microsoft.com/office/officeart/2005/8/layout/hierarchy3"/>
    <dgm:cxn modelId="{10AE9A4E-72C4-44BA-9417-AC4045C0DB8E}" type="presOf" srcId="{37BB6C46-4BF1-4755-A4DD-42F16512357E}" destId="{AA2218CD-D1E9-4DBB-9496-200F8535CE87}" srcOrd="0" destOrd="0" presId="urn:microsoft.com/office/officeart/2005/8/layout/hierarchy3"/>
    <dgm:cxn modelId="{07BD7F16-3880-4991-A9C0-9679C792CE5A}" srcId="{A318AC30-6658-40CE-8C5A-6D25DFC212F1}" destId="{0C04DC12-25E8-47CB-99FE-301D7680152F}" srcOrd="3" destOrd="0" parTransId="{63B08406-FC9E-4B7E-AFB6-D888C8D6B927}" sibTransId="{B9B495FD-4D0D-4558-9886-F59766DD82AB}"/>
    <dgm:cxn modelId="{ADDEFC08-09C1-4CAD-A976-4C3428C1B354}" type="presOf" srcId="{F01EC405-3CDC-42EF-9C8C-C144A22F264F}" destId="{5511AFA7-8CDF-4600-B3BD-F6EA34628DCA}" srcOrd="0" destOrd="0" presId="urn:microsoft.com/office/officeart/2005/8/layout/hierarchy3"/>
    <dgm:cxn modelId="{0141048E-3046-415F-9E9E-9D2A6D422859}" type="presOf" srcId="{A318AC30-6658-40CE-8C5A-6D25DFC212F1}" destId="{598FAF22-BABC-4E49-8231-0757905D5315}" srcOrd="1" destOrd="0" presId="urn:microsoft.com/office/officeart/2005/8/layout/hierarchy3"/>
    <dgm:cxn modelId="{D423317B-E7B3-45CF-908D-ADD87C5AA0E4}" type="presParOf" srcId="{C8E317D4-A752-43A4-A4E7-F57C2CFF929B}" destId="{D051735C-CC94-440D-B073-EF560D441BE5}" srcOrd="0" destOrd="0" presId="urn:microsoft.com/office/officeart/2005/8/layout/hierarchy3"/>
    <dgm:cxn modelId="{28F223B4-D4C2-491A-8E89-F3394999EC4C}" type="presParOf" srcId="{D051735C-CC94-440D-B073-EF560D441BE5}" destId="{BAEC9342-6B10-436B-98A8-9EA8559ED91D}" srcOrd="0" destOrd="0" presId="urn:microsoft.com/office/officeart/2005/8/layout/hierarchy3"/>
    <dgm:cxn modelId="{59002D28-DD05-4003-B82D-E816E5B869DB}" type="presParOf" srcId="{BAEC9342-6B10-436B-98A8-9EA8559ED91D}" destId="{3B5DA02B-6249-4004-A095-BFE4FA16694D}" srcOrd="0" destOrd="0" presId="urn:microsoft.com/office/officeart/2005/8/layout/hierarchy3"/>
    <dgm:cxn modelId="{D6260E05-AAAB-4C49-A71B-BCFA2D88B903}" type="presParOf" srcId="{BAEC9342-6B10-436B-98A8-9EA8559ED91D}" destId="{598FAF22-BABC-4E49-8231-0757905D5315}" srcOrd="1" destOrd="0" presId="urn:microsoft.com/office/officeart/2005/8/layout/hierarchy3"/>
    <dgm:cxn modelId="{53E0E4DE-019B-4E0D-8726-385D53AAAC4C}" type="presParOf" srcId="{D051735C-CC94-440D-B073-EF560D441BE5}" destId="{01CD51FA-3142-47AB-9295-A19444D7463E}" srcOrd="1" destOrd="0" presId="urn:microsoft.com/office/officeart/2005/8/layout/hierarchy3"/>
    <dgm:cxn modelId="{AB069A39-7B4F-47E7-BF5B-70D9C69EE36B}" type="presParOf" srcId="{01CD51FA-3142-47AB-9295-A19444D7463E}" destId="{AA2218CD-D1E9-4DBB-9496-200F8535CE87}" srcOrd="0" destOrd="0" presId="urn:microsoft.com/office/officeart/2005/8/layout/hierarchy3"/>
    <dgm:cxn modelId="{C0E1BA6A-431D-492E-A626-471434EC80F5}" type="presParOf" srcId="{01CD51FA-3142-47AB-9295-A19444D7463E}" destId="{72FDB523-9F70-45BF-944D-FDD604D27205}" srcOrd="1" destOrd="0" presId="urn:microsoft.com/office/officeart/2005/8/layout/hierarchy3"/>
    <dgm:cxn modelId="{FB859994-3645-461E-8B71-45F7501D3D67}" type="presParOf" srcId="{01CD51FA-3142-47AB-9295-A19444D7463E}" destId="{5511AFA7-8CDF-4600-B3BD-F6EA34628DCA}" srcOrd="2" destOrd="0" presId="urn:microsoft.com/office/officeart/2005/8/layout/hierarchy3"/>
    <dgm:cxn modelId="{8D82350D-344F-4A21-81BB-FE617AF5843A}" type="presParOf" srcId="{01CD51FA-3142-47AB-9295-A19444D7463E}" destId="{41094DCC-44D2-4224-89F3-1049E4049A8A}" srcOrd="3" destOrd="0" presId="urn:microsoft.com/office/officeart/2005/8/layout/hierarchy3"/>
    <dgm:cxn modelId="{24026A82-52FE-40C4-9597-0F3BD76CB756}" type="presParOf" srcId="{01CD51FA-3142-47AB-9295-A19444D7463E}" destId="{AF4AA921-7EC3-449E-95C6-8D71E1076A0D}" srcOrd="4" destOrd="0" presId="urn:microsoft.com/office/officeart/2005/8/layout/hierarchy3"/>
    <dgm:cxn modelId="{E6047861-A6D9-4101-8495-E640D3BB06E8}" type="presParOf" srcId="{01CD51FA-3142-47AB-9295-A19444D7463E}" destId="{F7DCA9FE-2AA4-46B5-93CC-E34597468A61}" srcOrd="5" destOrd="0" presId="urn:microsoft.com/office/officeart/2005/8/layout/hierarchy3"/>
    <dgm:cxn modelId="{206EA0A6-51D3-4100-8909-FCA5A3242170}" type="presParOf" srcId="{01CD51FA-3142-47AB-9295-A19444D7463E}" destId="{1915096B-542B-4157-8298-EEFCCF9314D0}" srcOrd="6" destOrd="0" presId="urn:microsoft.com/office/officeart/2005/8/layout/hierarchy3"/>
    <dgm:cxn modelId="{C8E9EC12-0B21-4670-BB03-0B0AA1110CD4}" type="presParOf" srcId="{01CD51FA-3142-47AB-9295-A19444D7463E}" destId="{FC11E18F-D288-4F2B-9619-7138A3ECA1D9}" srcOrd="7" destOrd="0" presId="urn:microsoft.com/office/officeart/2005/8/layout/hierarchy3"/>
    <dgm:cxn modelId="{3A33961D-5B9F-4497-9992-DB17032C74A8}" type="presParOf" srcId="{01CD51FA-3142-47AB-9295-A19444D7463E}" destId="{6CA56EE1-1CE4-443F-8661-073D1003566C}" srcOrd="8" destOrd="0" presId="urn:microsoft.com/office/officeart/2005/8/layout/hierarchy3"/>
    <dgm:cxn modelId="{06B9BD3B-0D57-402D-ABA7-EC9626559139}" type="presParOf" srcId="{01CD51FA-3142-47AB-9295-A19444D7463E}" destId="{8B90EC02-8F56-4B3C-877E-63EB5AA5531E}" srcOrd="9" destOrd="0" presId="urn:microsoft.com/office/officeart/2005/8/layout/hierarchy3"/>
    <dgm:cxn modelId="{40A925E0-B151-4DBF-9EE2-2DB0F6CF315E}" type="presParOf" srcId="{01CD51FA-3142-47AB-9295-A19444D7463E}" destId="{B9F2BDDA-D8A7-4F9B-902D-0E2A5DE46C98}" srcOrd="10" destOrd="0" presId="urn:microsoft.com/office/officeart/2005/8/layout/hierarchy3"/>
    <dgm:cxn modelId="{7CA222EE-5E38-4177-A270-FE799F6F071F}" type="presParOf" srcId="{01CD51FA-3142-47AB-9295-A19444D7463E}" destId="{14C44C04-491C-482B-AB79-C2E1BF736E1A}" srcOrd="11" destOrd="0" presId="urn:microsoft.com/office/officeart/2005/8/layout/hierarchy3"/>
    <dgm:cxn modelId="{F80DE1A3-A079-41FA-8CCB-81AA00E75478}" type="presParOf" srcId="{01CD51FA-3142-47AB-9295-A19444D7463E}" destId="{2A2DF8BB-4907-4789-BAD1-B57D4E4583C2}" srcOrd="12" destOrd="0" presId="urn:microsoft.com/office/officeart/2005/8/layout/hierarchy3"/>
    <dgm:cxn modelId="{B3BB85ED-A725-44A0-B7D7-0845B2B511EA}" type="presParOf" srcId="{01CD51FA-3142-47AB-9295-A19444D7463E}" destId="{DDE7E720-4501-4FBD-9E1B-5FCFF5C0FC03}" srcOrd="1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C98603E-1DFF-4FAF-AAE7-8320300A4E03}" type="doc">
      <dgm:prSet loTypeId="urn:microsoft.com/office/officeart/2005/8/layout/hierarchy3" loCatId="relationship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ru-RU"/>
        </a:p>
      </dgm:t>
    </dgm:pt>
    <dgm:pt modelId="{8B782781-BC36-4808-82C8-04DAD70D90B5}">
      <dgm:prSet phldrT="[Текст]" custT="1"/>
      <dgm:spPr>
        <a:scene3d>
          <a:camera prst="orthographicFront"/>
          <a:lightRig rig="threePt" dir="t"/>
        </a:scene3d>
        <a:sp3d>
          <a:bevelT/>
          <a:bevelB/>
        </a:sp3d>
      </dgm:spPr>
      <dgm:t>
        <a:bodyPr/>
        <a:lstStyle/>
        <a:p>
          <a:pPr algn="just"/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обеспечение соответствия размера дефицита бюджета городского округа требованиям, установленным бюджетным законодательством Российской Федерации</a:t>
          </a:r>
          <a:r>
            <a:rPr lang="ru-RU" sz="1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;</a:t>
          </a:r>
          <a:endParaRPr lang="ru-RU" sz="14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01EC405-3CDC-42EF-9C8C-C144A22F264F}" type="parTrans" cxnId="{A376FB4C-6A7A-4CFB-B4A3-08D5D8712E04}">
      <dgm:prSet/>
      <dgm:spPr/>
      <dgm:t>
        <a:bodyPr/>
        <a:lstStyle/>
        <a:p>
          <a:endParaRPr lang="ru-RU"/>
        </a:p>
      </dgm:t>
    </dgm:pt>
    <dgm:pt modelId="{F43CD41F-60A2-4FEE-8EFC-15B4CF0DA027}" type="sibTrans" cxnId="{A376FB4C-6A7A-4CFB-B4A3-08D5D8712E04}">
      <dgm:prSet/>
      <dgm:spPr/>
      <dgm:t>
        <a:bodyPr/>
        <a:lstStyle/>
        <a:p>
          <a:endParaRPr lang="ru-RU"/>
        </a:p>
      </dgm:t>
    </dgm:pt>
    <dgm:pt modelId="{D9F37D09-990D-4F45-8156-64511CB0C26F}">
      <dgm:prSet phldrT="[Текст]" custT="1"/>
      <dgm:spPr>
        <a:scene3d>
          <a:camera prst="orthographicFront"/>
          <a:lightRig rig="threePt" dir="t"/>
        </a:scene3d>
        <a:sp3d>
          <a:bevelT/>
          <a:bevelB/>
        </a:sp3d>
      </dgm:spPr>
      <dgm:t>
        <a:bodyPr/>
        <a:lstStyle/>
        <a:p>
          <a:pPr algn="just"/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выполнение условий и соблюдение предельных ограничений, установленных соглашениями, заключенными с Министерством финансов Республики Башкортостан при реструктуризации бюджетных кредитов;</a:t>
          </a:r>
          <a:endParaRPr lang="ru-RU" sz="14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6DCE8EB-07CD-45FD-AD65-9734ADC67BBB}" type="parTrans" cxnId="{E56AFA1A-7A11-467B-995F-BBDF39051B49}">
      <dgm:prSet/>
      <dgm:spPr/>
      <dgm:t>
        <a:bodyPr/>
        <a:lstStyle/>
        <a:p>
          <a:endParaRPr lang="ru-RU"/>
        </a:p>
      </dgm:t>
    </dgm:pt>
    <dgm:pt modelId="{029439C3-ED79-4ADC-8020-2C10D69DCB44}" type="sibTrans" cxnId="{E56AFA1A-7A11-467B-995F-BBDF39051B49}">
      <dgm:prSet/>
      <dgm:spPr/>
      <dgm:t>
        <a:bodyPr/>
        <a:lstStyle/>
        <a:p>
          <a:endParaRPr lang="ru-RU"/>
        </a:p>
      </dgm:t>
    </dgm:pt>
    <dgm:pt modelId="{C5C55C4B-8AC5-4933-B69C-A0274E437177}">
      <dgm:prSet phldrT="[Текст]" custT="1"/>
      <dgm:spPr>
        <a:scene3d>
          <a:camera prst="orthographicFront"/>
          <a:lightRig rig="threePt" dir="t"/>
        </a:scene3d>
        <a:sp3d>
          <a:bevelT/>
          <a:bevelB/>
        </a:sp3d>
      </dgm:spPr>
      <dgm:t>
        <a:bodyPr/>
        <a:lstStyle/>
        <a:p>
          <a:pPr algn="just"/>
          <a:r>
            <a:rPr lang="ru-RU" sz="14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минимизация  рисков, связанных с осуществлением заимствований, рисков неисполнения долговых обязательств;</a:t>
          </a:r>
          <a:endParaRPr lang="ru-RU" sz="14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07A0000-1233-4C6D-80E4-3062ECE688A4}" type="parTrans" cxnId="{BD01532E-B896-4AFD-8039-882C7EC6B657}">
      <dgm:prSet/>
      <dgm:spPr/>
      <dgm:t>
        <a:bodyPr/>
        <a:lstStyle/>
        <a:p>
          <a:endParaRPr lang="ru-RU"/>
        </a:p>
      </dgm:t>
    </dgm:pt>
    <dgm:pt modelId="{77336EE8-6751-4BCD-9022-0ADC4C3B757C}" type="sibTrans" cxnId="{BD01532E-B896-4AFD-8039-882C7EC6B657}">
      <dgm:prSet/>
      <dgm:spPr/>
      <dgm:t>
        <a:bodyPr/>
        <a:lstStyle/>
        <a:p>
          <a:endParaRPr lang="ru-RU"/>
        </a:p>
      </dgm:t>
    </dgm:pt>
    <dgm:pt modelId="{C729AE75-1409-4964-965D-2268CF7EDFBF}">
      <dgm:prSet phldrT="[Текст]" custT="1"/>
      <dgm:spPr>
        <a:scene3d>
          <a:camera prst="orthographicFront"/>
          <a:lightRig rig="threePt" dir="t"/>
        </a:scene3d>
        <a:sp3d>
          <a:bevelT/>
          <a:bevelB/>
        </a:sp3d>
      </dgm:spPr>
      <dgm:t>
        <a:bodyPr/>
        <a:lstStyle/>
        <a:p>
          <a:pPr algn="l"/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сохранение моратория на предоставление муниципальных гарантий;</a:t>
          </a:r>
          <a:endParaRPr lang="ru-RU" sz="14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E0ACCF8-41A4-4589-8926-CAFDA7C986EA}" type="parTrans" cxnId="{F1BCDE06-1C60-4B5A-9838-5CAEFB28E70A}">
      <dgm:prSet/>
      <dgm:spPr/>
      <dgm:t>
        <a:bodyPr/>
        <a:lstStyle/>
        <a:p>
          <a:endParaRPr lang="ru-RU"/>
        </a:p>
      </dgm:t>
    </dgm:pt>
    <dgm:pt modelId="{3DB056D2-9B52-4302-AA09-ABBC3CD58DE8}" type="sibTrans" cxnId="{F1BCDE06-1C60-4B5A-9838-5CAEFB28E70A}">
      <dgm:prSet/>
      <dgm:spPr/>
      <dgm:t>
        <a:bodyPr/>
        <a:lstStyle/>
        <a:p>
          <a:endParaRPr lang="ru-RU"/>
        </a:p>
      </dgm:t>
    </dgm:pt>
    <dgm:pt modelId="{BB9C8FB5-4277-422C-9BB2-C8C42C0C524C}">
      <dgm:prSet phldrT="[Текст]" custT="1"/>
      <dgm:spPr>
        <a:scene3d>
          <a:camera prst="orthographicFront"/>
          <a:lightRig rig="threePt" dir="t"/>
        </a:scene3d>
        <a:sp3d>
          <a:bevelT/>
          <a:bevelB/>
        </a:sp3d>
      </dgm:spPr>
      <dgm:t>
        <a:bodyPr/>
        <a:lstStyle/>
        <a:p>
          <a:pPr algn="just"/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поддержание объема муниципального долга и расходов на его обслуживание в пределах ограничений, установленных бюджетным законодательством Российской Федерации</a:t>
          </a:r>
          <a:r>
            <a:rPr lang="ru-RU" sz="1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;</a:t>
          </a:r>
          <a:endParaRPr lang="ru-RU" sz="14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4ED28B4-B7DC-4E96-A4CF-6FBC403E9577}" type="sibTrans" cxnId="{0FC2A9F8-9A93-4F47-A9FF-59270937168D}">
      <dgm:prSet/>
      <dgm:spPr/>
      <dgm:t>
        <a:bodyPr/>
        <a:lstStyle/>
        <a:p>
          <a:endParaRPr lang="ru-RU"/>
        </a:p>
      </dgm:t>
    </dgm:pt>
    <dgm:pt modelId="{37BB6C46-4BF1-4755-A4DD-42F16512357E}" type="parTrans" cxnId="{0FC2A9F8-9A93-4F47-A9FF-59270937168D}">
      <dgm:prSet/>
      <dgm:spPr/>
      <dgm:t>
        <a:bodyPr/>
        <a:lstStyle/>
        <a:p>
          <a:endParaRPr lang="ru-RU"/>
        </a:p>
      </dgm:t>
    </dgm:pt>
    <dgm:pt modelId="{A318AC30-6658-40CE-8C5A-6D25DFC212F1}">
      <dgm:prSet phldrT="[Текст]" custT="1"/>
      <dgm:spPr>
        <a:scene3d>
          <a:camera prst="orthographicFront"/>
          <a:lightRig rig="threePt" dir="t"/>
        </a:scene3d>
        <a:sp3d>
          <a:bevelT/>
          <a:bevelB/>
        </a:sp3d>
      </dgm:spPr>
      <dgm:t>
        <a:bodyPr/>
        <a:lstStyle/>
        <a:p>
          <a:pPr algn="ctr"/>
          <a:r>
            <a:rPr lang="ru-RU" sz="20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Достижение поставленных целей предполагается посредством решения следующих задач:</a:t>
          </a:r>
          <a:endParaRPr lang="ru-RU" sz="2000" b="1" i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9B4C139-BC4F-4E4B-9347-FE41C31E2EC4}" type="sibTrans" cxnId="{DE3CE6C8-6525-4349-BBAD-FEA760F7C890}">
      <dgm:prSet/>
      <dgm:spPr/>
      <dgm:t>
        <a:bodyPr/>
        <a:lstStyle/>
        <a:p>
          <a:endParaRPr lang="ru-RU"/>
        </a:p>
      </dgm:t>
    </dgm:pt>
    <dgm:pt modelId="{8E9C211C-D942-4677-AEF3-461B74211BC4}" type="parTrans" cxnId="{DE3CE6C8-6525-4349-BBAD-FEA760F7C890}">
      <dgm:prSet/>
      <dgm:spPr/>
      <dgm:t>
        <a:bodyPr/>
        <a:lstStyle/>
        <a:p>
          <a:endParaRPr lang="ru-RU"/>
        </a:p>
      </dgm:t>
    </dgm:pt>
    <dgm:pt modelId="{0E382A43-17D9-4E61-825D-BC7BF7410810}">
      <dgm:prSet phldrT="[Текст]" custT="1"/>
      <dgm:spPr>
        <a:scene3d>
          <a:camera prst="orthographicFront"/>
          <a:lightRig rig="threePt" dir="t"/>
        </a:scene3d>
        <a:sp3d>
          <a:bevelT/>
          <a:bevelB/>
        </a:sp3d>
      </dgm:spPr>
      <dgm:t>
        <a:bodyPr/>
        <a:lstStyle/>
        <a:p>
          <a:pPr algn="l"/>
          <a:r>
            <a:rPr lang="ru-RU" sz="14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оптимизация структуры долговых обязательств, с учетом минимизации стоимости заимствований.</a:t>
          </a:r>
          <a:endParaRPr lang="ru-RU" sz="14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642FA67-5504-4ABE-B3B7-2DC60C1785F0}" type="parTrans" cxnId="{EF305BB2-99BA-40D1-8E6C-022B9281077B}">
      <dgm:prSet/>
      <dgm:spPr/>
      <dgm:t>
        <a:bodyPr/>
        <a:lstStyle/>
        <a:p>
          <a:endParaRPr lang="ru-RU"/>
        </a:p>
      </dgm:t>
    </dgm:pt>
    <dgm:pt modelId="{B1D90A9B-F192-4E1E-9005-3B4B455855D5}" type="sibTrans" cxnId="{EF305BB2-99BA-40D1-8E6C-022B9281077B}">
      <dgm:prSet/>
      <dgm:spPr/>
      <dgm:t>
        <a:bodyPr/>
        <a:lstStyle/>
        <a:p>
          <a:endParaRPr lang="ru-RU"/>
        </a:p>
      </dgm:t>
    </dgm:pt>
    <dgm:pt modelId="{C8E317D4-A752-43A4-A4E7-F57C2CFF929B}" type="pres">
      <dgm:prSet presAssocID="{4C98603E-1DFF-4FAF-AAE7-8320300A4E03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051735C-CC94-440D-B073-EF560D441BE5}" type="pres">
      <dgm:prSet presAssocID="{A318AC30-6658-40CE-8C5A-6D25DFC212F1}" presName="root" presStyleCnt="0"/>
      <dgm:spPr/>
    </dgm:pt>
    <dgm:pt modelId="{BAEC9342-6B10-436B-98A8-9EA8559ED91D}" type="pres">
      <dgm:prSet presAssocID="{A318AC30-6658-40CE-8C5A-6D25DFC212F1}" presName="rootComposite" presStyleCnt="0"/>
      <dgm:spPr/>
    </dgm:pt>
    <dgm:pt modelId="{3B5DA02B-6249-4004-A095-BFE4FA16694D}" type="pres">
      <dgm:prSet presAssocID="{A318AC30-6658-40CE-8C5A-6D25DFC212F1}" presName="rootText" presStyleLbl="node1" presStyleIdx="0" presStyleCnt="1" custScaleX="289680" custScaleY="105063" custLinFactNeighborX="20302" custLinFactNeighborY="-22132"/>
      <dgm:spPr/>
      <dgm:t>
        <a:bodyPr/>
        <a:lstStyle/>
        <a:p>
          <a:endParaRPr lang="ru-RU"/>
        </a:p>
      </dgm:t>
    </dgm:pt>
    <dgm:pt modelId="{598FAF22-BABC-4E49-8231-0757905D5315}" type="pres">
      <dgm:prSet presAssocID="{A318AC30-6658-40CE-8C5A-6D25DFC212F1}" presName="rootConnector" presStyleLbl="node1" presStyleIdx="0" presStyleCnt="1"/>
      <dgm:spPr/>
      <dgm:t>
        <a:bodyPr/>
        <a:lstStyle/>
        <a:p>
          <a:endParaRPr lang="ru-RU"/>
        </a:p>
      </dgm:t>
    </dgm:pt>
    <dgm:pt modelId="{01CD51FA-3142-47AB-9295-A19444D7463E}" type="pres">
      <dgm:prSet presAssocID="{A318AC30-6658-40CE-8C5A-6D25DFC212F1}" presName="childShape" presStyleCnt="0"/>
      <dgm:spPr/>
    </dgm:pt>
    <dgm:pt modelId="{AA2218CD-D1E9-4DBB-9496-200F8535CE87}" type="pres">
      <dgm:prSet presAssocID="{37BB6C46-4BF1-4755-A4DD-42F16512357E}" presName="Name13" presStyleLbl="parChTrans1D2" presStyleIdx="0" presStyleCnt="6"/>
      <dgm:spPr/>
      <dgm:t>
        <a:bodyPr/>
        <a:lstStyle/>
        <a:p>
          <a:endParaRPr lang="ru-RU"/>
        </a:p>
      </dgm:t>
    </dgm:pt>
    <dgm:pt modelId="{72FDB523-9F70-45BF-944D-FDD604D27205}" type="pres">
      <dgm:prSet presAssocID="{BB9C8FB5-4277-422C-9BB2-C8C42C0C524C}" presName="childText" presStyleLbl="bgAcc1" presStyleIdx="0" presStyleCnt="6" custScaleX="365619" custScaleY="70140" custLinFactNeighborX="-4283" custLinFactNeighborY="-74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11AFA7-8CDF-4600-B3BD-F6EA34628DCA}" type="pres">
      <dgm:prSet presAssocID="{F01EC405-3CDC-42EF-9C8C-C144A22F264F}" presName="Name13" presStyleLbl="parChTrans1D2" presStyleIdx="1" presStyleCnt="6"/>
      <dgm:spPr/>
      <dgm:t>
        <a:bodyPr/>
        <a:lstStyle/>
        <a:p>
          <a:endParaRPr lang="ru-RU"/>
        </a:p>
      </dgm:t>
    </dgm:pt>
    <dgm:pt modelId="{41094DCC-44D2-4224-89F3-1049E4049A8A}" type="pres">
      <dgm:prSet presAssocID="{8B782781-BC36-4808-82C8-04DAD70D90B5}" presName="childText" presStyleLbl="bgAcc1" presStyleIdx="1" presStyleCnt="6" custScaleX="365702" custScaleY="69232" custLinFactNeighborX="-4277" custLinFactNeighborY="-164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4AA921-7EC3-449E-95C6-8D71E1076A0D}" type="pres">
      <dgm:prSet presAssocID="{26DCE8EB-07CD-45FD-AD65-9734ADC67BBB}" presName="Name13" presStyleLbl="parChTrans1D2" presStyleIdx="2" presStyleCnt="6"/>
      <dgm:spPr/>
      <dgm:t>
        <a:bodyPr/>
        <a:lstStyle/>
        <a:p>
          <a:endParaRPr lang="ru-RU"/>
        </a:p>
      </dgm:t>
    </dgm:pt>
    <dgm:pt modelId="{F7DCA9FE-2AA4-46B5-93CC-E34597468A61}" type="pres">
      <dgm:prSet presAssocID="{D9F37D09-990D-4F45-8156-64511CB0C26F}" presName="childText" presStyleLbl="bgAcc1" presStyleIdx="2" presStyleCnt="6" custScaleX="365702" custScaleY="102384" custLinFactNeighborX="-5334" custLinFactNeighborY="-302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F2BDDA-D8A7-4F9B-902D-0E2A5DE46C98}" type="pres">
      <dgm:prSet presAssocID="{A07A0000-1233-4C6D-80E4-3062ECE688A4}" presName="Name13" presStyleLbl="parChTrans1D2" presStyleIdx="3" presStyleCnt="6"/>
      <dgm:spPr/>
      <dgm:t>
        <a:bodyPr/>
        <a:lstStyle/>
        <a:p>
          <a:endParaRPr lang="ru-RU"/>
        </a:p>
      </dgm:t>
    </dgm:pt>
    <dgm:pt modelId="{14C44C04-491C-482B-AB79-C2E1BF736E1A}" type="pres">
      <dgm:prSet presAssocID="{C5C55C4B-8AC5-4933-B69C-A0274E437177}" presName="childText" presStyleLbl="bgAcc1" presStyleIdx="3" presStyleCnt="6" custScaleX="365702" custScaleY="67127" custLinFactNeighborX="-5823" custLinFactNeighborY="-390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1C2B3E-ACD8-4088-B3F3-DF1BB0833559}" type="pres">
      <dgm:prSet presAssocID="{8E0ACCF8-41A4-4589-8926-CAFDA7C986EA}" presName="Name13" presStyleLbl="parChTrans1D2" presStyleIdx="4" presStyleCnt="6"/>
      <dgm:spPr/>
      <dgm:t>
        <a:bodyPr/>
        <a:lstStyle/>
        <a:p>
          <a:endParaRPr lang="ru-RU"/>
        </a:p>
      </dgm:t>
    </dgm:pt>
    <dgm:pt modelId="{FED286C6-0A46-41BB-BF9A-DCE447DF870B}" type="pres">
      <dgm:prSet presAssocID="{C729AE75-1409-4964-965D-2268CF7EDFBF}" presName="childText" presStyleLbl="bgAcc1" presStyleIdx="4" presStyleCnt="6" custScaleX="361170" custScaleY="60632" custLinFactNeighborX="-3400" custLinFactNeighborY="-476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FB7B8D-96B9-48FB-9DC1-CBCCD75F2FAA}" type="pres">
      <dgm:prSet presAssocID="{E642FA67-5504-4ABE-B3B7-2DC60C1785F0}" presName="Name13" presStyleLbl="parChTrans1D2" presStyleIdx="5" presStyleCnt="6"/>
      <dgm:spPr/>
      <dgm:t>
        <a:bodyPr/>
        <a:lstStyle/>
        <a:p>
          <a:endParaRPr lang="ru-RU"/>
        </a:p>
      </dgm:t>
    </dgm:pt>
    <dgm:pt modelId="{577CDE1B-45E2-42A1-B756-62F465F136C0}" type="pres">
      <dgm:prSet presAssocID="{0E382A43-17D9-4E61-825D-BC7BF7410810}" presName="childText" presStyleLbl="bgAcc1" presStyleIdx="5" presStyleCnt="6" custScaleX="362186" custScaleY="68702" custLinFactNeighborX="-2409" custLinFactNeighborY="-597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E3CE6C8-6525-4349-BBAD-FEA760F7C890}" srcId="{4C98603E-1DFF-4FAF-AAE7-8320300A4E03}" destId="{A318AC30-6658-40CE-8C5A-6D25DFC212F1}" srcOrd="0" destOrd="0" parTransId="{8E9C211C-D942-4677-AEF3-461B74211BC4}" sibTransId="{59B4C139-BC4F-4E4B-9347-FE41C31E2EC4}"/>
    <dgm:cxn modelId="{7FBB4840-4033-4DF3-8DA6-5FF43EA435EB}" type="presOf" srcId="{A07A0000-1233-4C6D-80E4-3062ECE688A4}" destId="{B9F2BDDA-D8A7-4F9B-902D-0E2A5DE46C98}" srcOrd="0" destOrd="0" presId="urn:microsoft.com/office/officeart/2005/8/layout/hierarchy3"/>
    <dgm:cxn modelId="{A376FB4C-6A7A-4CFB-B4A3-08D5D8712E04}" srcId="{A318AC30-6658-40CE-8C5A-6D25DFC212F1}" destId="{8B782781-BC36-4808-82C8-04DAD70D90B5}" srcOrd="1" destOrd="0" parTransId="{F01EC405-3CDC-42EF-9C8C-C144A22F264F}" sibTransId="{F43CD41F-60A2-4FEE-8EFC-15B4CF0DA027}"/>
    <dgm:cxn modelId="{0493DB51-3835-48D9-BC26-2636C17CF89A}" type="presOf" srcId="{37BB6C46-4BF1-4755-A4DD-42F16512357E}" destId="{AA2218CD-D1E9-4DBB-9496-200F8535CE87}" srcOrd="0" destOrd="0" presId="urn:microsoft.com/office/officeart/2005/8/layout/hierarchy3"/>
    <dgm:cxn modelId="{8348DA9B-00C8-49A9-8CB5-BC96D23FAA73}" type="presOf" srcId="{C5C55C4B-8AC5-4933-B69C-A0274E437177}" destId="{14C44C04-491C-482B-AB79-C2E1BF736E1A}" srcOrd="0" destOrd="0" presId="urn:microsoft.com/office/officeart/2005/8/layout/hierarchy3"/>
    <dgm:cxn modelId="{0FC2A9F8-9A93-4F47-A9FF-59270937168D}" srcId="{A318AC30-6658-40CE-8C5A-6D25DFC212F1}" destId="{BB9C8FB5-4277-422C-9BB2-C8C42C0C524C}" srcOrd="0" destOrd="0" parTransId="{37BB6C46-4BF1-4755-A4DD-42F16512357E}" sibTransId="{14ED28B4-B7DC-4E96-A4CF-6FBC403E9577}"/>
    <dgm:cxn modelId="{E56AFA1A-7A11-467B-995F-BBDF39051B49}" srcId="{A318AC30-6658-40CE-8C5A-6D25DFC212F1}" destId="{D9F37D09-990D-4F45-8156-64511CB0C26F}" srcOrd="2" destOrd="0" parTransId="{26DCE8EB-07CD-45FD-AD65-9734ADC67BBB}" sibTransId="{029439C3-ED79-4ADC-8020-2C10D69DCB44}"/>
    <dgm:cxn modelId="{C13B4D6D-2A32-4056-BFE1-55AFBFB5B07B}" type="presOf" srcId="{D9F37D09-990D-4F45-8156-64511CB0C26F}" destId="{F7DCA9FE-2AA4-46B5-93CC-E34597468A61}" srcOrd="0" destOrd="0" presId="urn:microsoft.com/office/officeart/2005/8/layout/hierarchy3"/>
    <dgm:cxn modelId="{BD01532E-B896-4AFD-8039-882C7EC6B657}" srcId="{A318AC30-6658-40CE-8C5A-6D25DFC212F1}" destId="{C5C55C4B-8AC5-4933-B69C-A0274E437177}" srcOrd="3" destOrd="0" parTransId="{A07A0000-1233-4C6D-80E4-3062ECE688A4}" sibTransId="{77336EE8-6751-4BCD-9022-0ADC4C3B757C}"/>
    <dgm:cxn modelId="{F1BCDE06-1C60-4B5A-9838-5CAEFB28E70A}" srcId="{A318AC30-6658-40CE-8C5A-6D25DFC212F1}" destId="{C729AE75-1409-4964-965D-2268CF7EDFBF}" srcOrd="4" destOrd="0" parTransId="{8E0ACCF8-41A4-4589-8926-CAFDA7C986EA}" sibTransId="{3DB056D2-9B52-4302-AA09-ABBC3CD58DE8}"/>
    <dgm:cxn modelId="{5A5E9D95-01DB-4E61-91EA-A1E933AC005E}" type="presOf" srcId="{0E382A43-17D9-4E61-825D-BC7BF7410810}" destId="{577CDE1B-45E2-42A1-B756-62F465F136C0}" srcOrd="0" destOrd="0" presId="urn:microsoft.com/office/officeart/2005/8/layout/hierarchy3"/>
    <dgm:cxn modelId="{411C5E25-3B01-4CD4-85EF-39B0264C03E6}" type="presOf" srcId="{26DCE8EB-07CD-45FD-AD65-9734ADC67BBB}" destId="{AF4AA921-7EC3-449E-95C6-8D71E1076A0D}" srcOrd="0" destOrd="0" presId="urn:microsoft.com/office/officeart/2005/8/layout/hierarchy3"/>
    <dgm:cxn modelId="{E64393D4-76E7-498E-9EBA-5353C67F185F}" type="presOf" srcId="{8E0ACCF8-41A4-4589-8926-CAFDA7C986EA}" destId="{841C2B3E-ACD8-4088-B3F3-DF1BB0833559}" srcOrd="0" destOrd="0" presId="urn:microsoft.com/office/officeart/2005/8/layout/hierarchy3"/>
    <dgm:cxn modelId="{2F0D6B00-5385-41D1-96BE-9868686891F6}" type="presOf" srcId="{BB9C8FB5-4277-422C-9BB2-C8C42C0C524C}" destId="{72FDB523-9F70-45BF-944D-FDD604D27205}" srcOrd="0" destOrd="0" presId="urn:microsoft.com/office/officeart/2005/8/layout/hierarchy3"/>
    <dgm:cxn modelId="{3009E3BE-F420-4B1D-B8E6-9959D338AC72}" type="presOf" srcId="{4C98603E-1DFF-4FAF-AAE7-8320300A4E03}" destId="{C8E317D4-A752-43A4-A4E7-F57C2CFF929B}" srcOrd="0" destOrd="0" presId="urn:microsoft.com/office/officeart/2005/8/layout/hierarchy3"/>
    <dgm:cxn modelId="{7BD2B4AB-5BB1-4F4C-A792-D450AEFF6CEC}" type="presOf" srcId="{F01EC405-3CDC-42EF-9C8C-C144A22F264F}" destId="{5511AFA7-8CDF-4600-B3BD-F6EA34628DCA}" srcOrd="0" destOrd="0" presId="urn:microsoft.com/office/officeart/2005/8/layout/hierarchy3"/>
    <dgm:cxn modelId="{629ED23F-6443-497E-A80C-5AE89D027F1F}" type="presOf" srcId="{E642FA67-5504-4ABE-B3B7-2DC60C1785F0}" destId="{CDFB7B8D-96B9-48FB-9DC1-CBCCD75F2FAA}" srcOrd="0" destOrd="0" presId="urn:microsoft.com/office/officeart/2005/8/layout/hierarchy3"/>
    <dgm:cxn modelId="{F63E713C-0735-4B50-9065-7658563DB374}" type="presOf" srcId="{8B782781-BC36-4808-82C8-04DAD70D90B5}" destId="{41094DCC-44D2-4224-89F3-1049E4049A8A}" srcOrd="0" destOrd="0" presId="urn:microsoft.com/office/officeart/2005/8/layout/hierarchy3"/>
    <dgm:cxn modelId="{EF305BB2-99BA-40D1-8E6C-022B9281077B}" srcId="{A318AC30-6658-40CE-8C5A-6D25DFC212F1}" destId="{0E382A43-17D9-4E61-825D-BC7BF7410810}" srcOrd="5" destOrd="0" parTransId="{E642FA67-5504-4ABE-B3B7-2DC60C1785F0}" sibTransId="{B1D90A9B-F192-4E1E-9005-3B4B455855D5}"/>
    <dgm:cxn modelId="{EC52835F-DAA8-4E6E-BC6E-59D4795AD39C}" type="presOf" srcId="{C729AE75-1409-4964-965D-2268CF7EDFBF}" destId="{FED286C6-0A46-41BB-BF9A-DCE447DF870B}" srcOrd="0" destOrd="0" presId="urn:microsoft.com/office/officeart/2005/8/layout/hierarchy3"/>
    <dgm:cxn modelId="{0A223E3A-0707-421D-8216-2D9DE83024C6}" type="presOf" srcId="{A318AC30-6658-40CE-8C5A-6D25DFC212F1}" destId="{598FAF22-BABC-4E49-8231-0757905D5315}" srcOrd="1" destOrd="0" presId="urn:microsoft.com/office/officeart/2005/8/layout/hierarchy3"/>
    <dgm:cxn modelId="{48AC2378-C511-411D-A9E6-8E60BD1CF532}" type="presOf" srcId="{A318AC30-6658-40CE-8C5A-6D25DFC212F1}" destId="{3B5DA02B-6249-4004-A095-BFE4FA16694D}" srcOrd="0" destOrd="0" presId="urn:microsoft.com/office/officeart/2005/8/layout/hierarchy3"/>
    <dgm:cxn modelId="{B95BAC44-9258-4A53-8022-F3B2F69922B1}" type="presParOf" srcId="{C8E317D4-A752-43A4-A4E7-F57C2CFF929B}" destId="{D051735C-CC94-440D-B073-EF560D441BE5}" srcOrd="0" destOrd="0" presId="urn:microsoft.com/office/officeart/2005/8/layout/hierarchy3"/>
    <dgm:cxn modelId="{E015B2A7-B1CE-4AC2-B742-C57945AEAEA1}" type="presParOf" srcId="{D051735C-CC94-440D-B073-EF560D441BE5}" destId="{BAEC9342-6B10-436B-98A8-9EA8559ED91D}" srcOrd="0" destOrd="0" presId="urn:microsoft.com/office/officeart/2005/8/layout/hierarchy3"/>
    <dgm:cxn modelId="{1D5A0614-851D-4244-BAE4-791F8884774D}" type="presParOf" srcId="{BAEC9342-6B10-436B-98A8-9EA8559ED91D}" destId="{3B5DA02B-6249-4004-A095-BFE4FA16694D}" srcOrd="0" destOrd="0" presId="urn:microsoft.com/office/officeart/2005/8/layout/hierarchy3"/>
    <dgm:cxn modelId="{CF03E8BF-810B-4E06-B345-CAE8433FBE9C}" type="presParOf" srcId="{BAEC9342-6B10-436B-98A8-9EA8559ED91D}" destId="{598FAF22-BABC-4E49-8231-0757905D5315}" srcOrd="1" destOrd="0" presId="urn:microsoft.com/office/officeart/2005/8/layout/hierarchy3"/>
    <dgm:cxn modelId="{82662692-56AE-4A26-B058-CF30C41EDCD0}" type="presParOf" srcId="{D051735C-CC94-440D-B073-EF560D441BE5}" destId="{01CD51FA-3142-47AB-9295-A19444D7463E}" srcOrd="1" destOrd="0" presId="urn:microsoft.com/office/officeart/2005/8/layout/hierarchy3"/>
    <dgm:cxn modelId="{161948FC-8801-45C8-931F-1C751157E1F5}" type="presParOf" srcId="{01CD51FA-3142-47AB-9295-A19444D7463E}" destId="{AA2218CD-D1E9-4DBB-9496-200F8535CE87}" srcOrd="0" destOrd="0" presId="urn:microsoft.com/office/officeart/2005/8/layout/hierarchy3"/>
    <dgm:cxn modelId="{7F62C2B2-9982-4A27-BE9F-D2A03BEC01F1}" type="presParOf" srcId="{01CD51FA-3142-47AB-9295-A19444D7463E}" destId="{72FDB523-9F70-45BF-944D-FDD604D27205}" srcOrd="1" destOrd="0" presId="urn:microsoft.com/office/officeart/2005/8/layout/hierarchy3"/>
    <dgm:cxn modelId="{7B70C64A-D923-4F94-BEE5-76BE11D92452}" type="presParOf" srcId="{01CD51FA-3142-47AB-9295-A19444D7463E}" destId="{5511AFA7-8CDF-4600-B3BD-F6EA34628DCA}" srcOrd="2" destOrd="0" presId="urn:microsoft.com/office/officeart/2005/8/layout/hierarchy3"/>
    <dgm:cxn modelId="{C9506EDC-A234-4FAE-A5E8-06FB90CC75B0}" type="presParOf" srcId="{01CD51FA-3142-47AB-9295-A19444D7463E}" destId="{41094DCC-44D2-4224-89F3-1049E4049A8A}" srcOrd="3" destOrd="0" presId="urn:microsoft.com/office/officeart/2005/8/layout/hierarchy3"/>
    <dgm:cxn modelId="{AEAD487F-1A89-4A5E-96B8-680527DC604A}" type="presParOf" srcId="{01CD51FA-3142-47AB-9295-A19444D7463E}" destId="{AF4AA921-7EC3-449E-95C6-8D71E1076A0D}" srcOrd="4" destOrd="0" presId="urn:microsoft.com/office/officeart/2005/8/layout/hierarchy3"/>
    <dgm:cxn modelId="{B0969A08-6CBD-411D-B20A-F25975305B4D}" type="presParOf" srcId="{01CD51FA-3142-47AB-9295-A19444D7463E}" destId="{F7DCA9FE-2AA4-46B5-93CC-E34597468A61}" srcOrd="5" destOrd="0" presId="urn:microsoft.com/office/officeart/2005/8/layout/hierarchy3"/>
    <dgm:cxn modelId="{F8D147B2-D5C6-45A5-B7DD-3DB9AFDA6BAD}" type="presParOf" srcId="{01CD51FA-3142-47AB-9295-A19444D7463E}" destId="{B9F2BDDA-D8A7-4F9B-902D-0E2A5DE46C98}" srcOrd="6" destOrd="0" presId="urn:microsoft.com/office/officeart/2005/8/layout/hierarchy3"/>
    <dgm:cxn modelId="{BBD5672E-84A2-4849-A8E5-4C8ACC44C6C5}" type="presParOf" srcId="{01CD51FA-3142-47AB-9295-A19444D7463E}" destId="{14C44C04-491C-482B-AB79-C2E1BF736E1A}" srcOrd="7" destOrd="0" presId="urn:microsoft.com/office/officeart/2005/8/layout/hierarchy3"/>
    <dgm:cxn modelId="{D1E5CAA7-952C-4904-841D-F659EF3326BC}" type="presParOf" srcId="{01CD51FA-3142-47AB-9295-A19444D7463E}" destId="{841C2B3E-ACD8-4088-B3F3-DF1BB0833559}" srcOrd="8" destOrd="0" presId="urn:microsoft.com/office/officeart/2005/8/layout/hierarchy3"/>
    <dgm:cxn modelId="{D9DC00A0-8C16-445D-9DA5-6E988CC89CAD}" type="presParOf" srcId="{01CD51FA-3142-47AB-9295-A19444D7463E}" destId="{FED286C6-0A46-41BB-BF9A-DCE447DF870B}" srcOrd="9" destOrd="0" presId="urn:microsoft.com/office/officeart/2005/8/layout/hierarchy3"/>
    <dgm:cxn modelId="{B8671E13-2913-42B4-B7BA-A422B5855F62}" type="presParOf" srcId="{01CD51FA-3142-47AB-9295-A19444D7463E}" destId="{CDFB7B8D-96B9-48FB-9DC1-CBCCD75F2FAA}" srcOrd="10" destOrd="0" presId="urn:microsoft.com/office/officeart/2005/8/layout/hierarchy3"/>
    <dgm:cxn modelId="{72BF99AB-4071-4674-B1E4-7F0AAA353625}" type="presParOf" srcId="{01CD51FA-3142-47AB-9295-A19444D7463E}" destId="{577CDE1B-45E2-42A1-B756-62F465F136C0}" srcOrd="1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3AD6E1D-B81E-4D8B-927C-A222B1969187}" type="doc">
      <dgm:prSet loTypeId="urn:microsoft.com/office/officeart/2005/8/layout/pList2" loCatId="list" qsTypeId="urn:microsoft.com/office/officeart/2005/8/quickstyle/simple1" qsCatId="simple" csTypeId="urn:microsoft.com/office/officeart/2005/8/colors/accent1_2" csCatId="accent1" phldr="1"/>
      <dgm:spPr/>
    </dgm:pt>
    <dgm:pt modelId="{B6DB5D93-ACD1-4948-9737-44BA2BCB4520}">
      <dgm:prSet phldrT="[Текст]" custT="1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ru-RU" sz="1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19 502,9</a:t>
          </a:r>
        </a:p>
        <a:p>
          <a:r>
            <a:rPr lang="ru-RU" sz="1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млн рублей</a:t>
          </a:r>
          <a:endParaRPr lang="ru-RU" sz="1800" b="1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9FDD91B-A15D-486E-85F8-70324C7818F6}" type="parTrans" cxnId="{E5456A88-46A0-478C-9FCF-0AB2DFCF0309}">
      <dgm:prSet/>
      <dgm:spPr/>
      <dgm:t>
        <a:bodyPr/>
        <a:lstStyle/>
        <a:p>
          <a:endParaRPr lang="ru-RU"/>
        </a:p>
      </dgm:t>
    </dgm:pt>
    <dgm:pt modelId="{8E61A1CF-54F1-4A0B-A457-FC49A114D56F}" type="sibTrans" cxnId="{E5456A88-46A0-478C-9FCF-0AB2DFCF0309}">
      <dgm:prSet/>
      <dgm:spPr/>
      <dgm:t>
        <a:bodyPr/>
        <a:lstStyle/>
        <a:p>
          <a:endParaRPr lang="ru-RU"/>
        </a:p>
      </dgm:t>
    </dgm:pt>
    <dgm:pt modelId="{5B8A1F79-1F0F-48B3-8E27-0070360ABF81}">
      <dgm:prSet phldrT="[Текст]" custT="1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ru-RU" sz="1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19 604,4</a:t>
          </a:r>
        </a:p>
        <a:p>
          <a:r>
            <a:rPr lang="ru-RU" sz="1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млн рублей</a:t>
          </a:r>
          <a:endParaRPr lang="ru-RU" sz="1800" b="1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7442A47-4479-4268-8538-422B474A1093}" type="parTrans" cxnId="{95098718-5976-4656-AE18-6040882CB3AC}">
      <dgm:prSet/>
      <dgm:spPr/>
      <dgm:t>
        <a:bodyPr/>
        <a:lstStyle/>
        <a:p>
          <a:endParaRPr lang="ru-RU"/>
        </a:p>
      </dgm:t>
    </dgm:pt>
    <dgm:pt modelId="{9A561530-E272-496E-A0DD-460762D5D504}" type="sibTrans" cxnId="{95098718-5976-4656-AE18-6040882CB3AC}">
      <dgm:prSet/>
      <dgm:spPr/>
      <dgm:t>
        <a:bodyPr/>
        <a:lstStyle/>
        <a:p>
          <a:endParaRPr lang="ru-RU"/>
        </a:p>
      </dgm:t>
    </dgm:pt>
    <dgm:pt modelId="{7B451800-90C5-499F-8E98-686359A1E820}" type="pres">
      <dgm:prSet presAssocID="{13AD6E1D-B81E-4D8B-927C-A222B1969187}" presName="Name0" presStyleCnt="0">
        <dgm:presLayoutVars>
          <dgm:dir/>
          <dgm:resizeHandles val="exact"/>
        </dgm:presLayoutVars>
      </dgm:prSet>
      <dgm:spPr/>
    </dgm:pt>
    <dgm:pt modelId="{545D9772-08F5-4C70-BA47-2974E17BBA8B}" type="pres">
      <dgm:prSet presAssocID="{13AD6E1D-B81E-4D8B-927C-A222B1969187}" presName="bkgdShp" presStyleLbl="alignAccFollowNode1" presStyleIdx="0" presStyleCnt="1" custScaleY="89958"/>
      <dgm:spPr/>
    </dgm:pt>
    <dgm:pt modelId="{ACFC61DE-FD75-4194-9B48-BAB025F7917B}" type="pres">
      <dgm:prSet presAssocID="{13AD6E1D-B81E-4D8B-927C-A222B1969187}" presName="linComp" presStyleCnt="0"/>
      <dgm:spPr/>
    </dgm:pt>
    <dgm:pt modelId="{53C9B159-6368-420C-9165-2080AC0248AE}" type="pres">
      <dgm:prSet presAssocID="{B6DB5D93-ACD1-4948-9737-44BA2BCB4520}" presName="compNode" presStyleCnt="0"/>
      <dgm:spPr/>
    </dgm:pt>
    <dgm:pt modelId="{5352D5E1-242C-4BCA-8FFD-242B830462D1}" type="pres">
      <dgm:prSet presAssocID="{B6DB5D93-ACD1-4948-9737-44BA2BCB4520}" presName="node" presStyleLbl="node1" presStyleIdx="0" presStyleCnt="2" custScaleX="49749" custLinFactNeighborX="30253" custLinFactNeighborY="-29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34D1B4-5F10-4851-822C-4B827F96FD2A}" type="pres">
      <dgm:prSet presAssocID="{B6DB5D93-ACD1-4948-9737-44BA2BCB4520}" presName="invisiNode" presStyleLbl="node1" presStyleIdx="0" presStyleCnt="2"/>
      <dgm:spPr/>
    </dgm:pt>
    <dgm:pt modelId="{64465EDC-DEE8-4B16-8727-4007FAC1DAD9}" type="pres">
      <dgm:prSet presAssocID="{B6DB5D93-ACD1-4948-9737-44BA2BCB4520}" presName="imagNode" presStyleLbl="fgImgPlace1" presStyleIdx="0" presStyleCnt="2" custScaleX="30680" custScaleY="88767" custLinFactNeighborX="90611" custLinFactNeighborY="-872"/>
      <dgm:spPr>
        <a:blipFill>
          <a:blip xmlns:r="http://schemas.openxmlformats.org/officeDocument/2006/relationships" r:embed="rId1"/>
          <a:srcRect/>
          <a:stretch>
            <a:fillRect l="-3000" r="-3000"/>
          </a:stretch>
        </a:blip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C60BB703-B116-465B-9B0F-AB49F538B002}" type="pres">
      <dgm:prSet presAssocID="{8E61A1CF-54F1-4A0B-A457-FC49A114D56F}" presName="sibTrans" presStyleLbl="sibTrans2D1" presStyleIdx="0" presStyleCnt="0"/>
      <dgm:spPr/>
      <dgm:t>
        <a:bodyPr/>
        <a:lstStyle/>
        <a:p>
          <a:endParaRPr lang="ru-RU"/>
        </a:p>
      </dgm:t>
    </dgm:pt>
    <dgm:pt modelId="{FC3AC9FA-A18D-4B09-839E-DEFEACD87392}" type="pres">
      <dgm:prSet presAssocID="{5B8A1F79-1F0F-48B3-8E27-0070360ABF81}" presName="compNode" presStyleCnt="0"/>
      <dgm:spPr/>
    </dgm:pt>
    <dgm:pt modelId="{59423CD0-62FA-4714-933C-9E601FE5AF5C}" type="pres">
      <dgm:prSet presAssocID="{5B8A1F79-1F0F-48B3-8E27-0070360ABF81}" presName="node" presStyleLbl="node1" presStyleIdx="1" presStyleCnt="2" custScaleX="49571" custScaleY="99781" custLinFactNeighborX="5675" custLinFactNeighborY="-31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077AAF-5A69-41BE-8819-3A40EB94BF44}" type="pres">
      <dgm:prSet presAssocID="{5B8A1F79-1F0F-48B3-8E27-0070360ABF81}" presName="invisiNode" presStyleLbl="node1" presStyleIdx="1" presStyleCnt="2"/>
      <dgm:spPr/>
    </dgm:pt>
    <dgm:pt modelId="{76C63274-2BA1-49B1-9E42-338A3499C996}" type="pres">
      <dgm:prSet presAssocID="{5B8A1F79-1F0F-48B3-8E27-0070360ABF81}" presName="imagNode" presStyleLbl="fgImgPlace1" presStyleIdx="1" presStyleCnt="2" custScaleX="31330" custScaleY="88516" custLinFactNeighborX="-55281" custLinFactNeighborY="-613"/>
      <dgm:spPr>
        <a:blipFill>
          <a:blip xmlns:r="http://schemas.openxmlformats.org/officeDocument/2006/relationships" r:embed="rId1"/>
          <a:srcRect/>
          <a:stretch>
            <a:fillRect l="-3000" r="-3000"/>
          </a:stretch>
        </a:blip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ru-RU"/>
        </a:p>
      </dgm:t>
    </dgm:pt>
  </dgm:ptLst>
  <dgm:cxnLst>
    <dgm:cxn modelId="{E5456A88-46A0-478C-9FCF-0AB2DFCF0309}" srcId="{13AD6E1D-B81E-4D8B-927C-A222B1969187}" destId="{B6DB5D93-ACD1-4948-9737-44BA2BCB4520}" srcOrd="0" destOrd="0" parTransId="{09FDD91B-A15D-486E-85F8-70324C7818F6}" sibTransId="{8E61A1CF-54F1-4A0B-A457-FC49A114D56F}"/>
    <dgm:cxn modelId="{69C78C77-742E-4468-98B7-ECD9ED752066}" type="presOf" srcId="{B6DB5D93-ACD1-4948-9737-44BA2BCB4520}" destId="{5352D5E1-242C-4BCA-8FFD-242B830462D1}" srcOrd="0" destOrd="0" presId="urn:microsoft.com/office/officeart/2005/8/layout/pList2"/>
    <dgm:cxn modelId="{95098718-5976-4656-AE18-6040882CB3AC}" srcId="{13AD6E1D-B81E-4D8B-927C-A222B1969187}" destId="{5B8A1F79-1F0F-48B3-8E27-0070360ABF81}" srcOrd="1" destOrd="0" parTransId="{17442A47-4479-4268-8538-422B474A1093}" sibTransId="{9A561530-E272-496E-A0DD-460762D5D504}"/>
    <dgm:cxn modelId="{E696D766-837B-4146-B16E-D4E9657B9830}" type="presOf" srcId="{8E61A1CF-54F1-4A0B-A457-FC49A114D56F}" destId="{C60BB703-B116-465B-9B0F-AB49F538B002}" srcOrd="0" destOrd="0" presId="urn:microsoft.com/office/officeart/2005/8/layout/pList2"/>
    <dgm:cxn modelId="{1D399928-5F9D-4CD8-97D3-6F0B41603350}" type="presOf" srcId="{5B8A1F79-1F0F-48B3-8E27-0070360ABF81}" destId="{59423CD0-62FA-4714-933C-9E601FE5AF5C}" srcOrd="0" destOrd="0" presId="urn:microsoft.com/office/officeart/2005/8/layout/pList2"/>
    <dgm:cxn modelId="{ABA5ED8B-45D5-492D-A78A-F3B9CEEA5488}" type="presOf" srcId="{13AD6E1D-B81E-4D8B-927C-A222B1969187}" destId="{7B451800-90C5-499F-8E98-686359A1E820}" srcOrd="0" destOrd="0" presId="urn:microsoft.com/office/officeart/2005/8/layout/pList2"/>
    <dgm:cxn modelId="{3B80603E-192C-457F-ABAE-A4DB42166A7B}" type="presParOf" srcId="{7B451800-90C5-499F-8E98-686359A1E820}" destId="{545D9772-08F5-4C70-BA47-2974E17BBA8B}" srcOrd="0" destOrd="0" presId="urn:microsoft.com/office/officeart/2005/8/layout/pList2"/>
    <dgm:cxn modelId="{B9F4D8A0-B561-4E95-B852-F1DA6C7B2EA1}" type="presParOf" srcId="{7B451800-90C5-499F-8E98-686359A1E820}" destId="{ACFC61DE-FD75-4194-9B48-BAB025F7917B}" srcOrd="1" destOrd="0" presId="urn:microsoft.com/office/officeart/2005/8/layout/pList2"/>
    <dgm:cxn modelId="{3BBE0EC5-689B-4579-BC8A-8DBCBA171D6A}" type="presParOf" srcId="{ACFC61DE-FD75-4194-9B48-BAB025F7917B}" destId="{53C9B159-6368-420C-9165-2080AC0248AE}" srcOrd="0" destOrd="0" presId="urn:microsoft.com/office/officeart/2005/8/layout/pList2"/>
    <dgm:cxn modelId="{98943F6D-67A7-4FBE-A5E6-04A1578EEE3E}" type="presParOf" srcId="{53C9B159-6368-420C-9165-2080AC0248AE}" destId="{5352D5E1-242C-4BCA-8FFD-242B830462D1}" srcOrd="0" destOrd="0" presId="urn:microsoft.com/office/officeart/2005/8/layout/pList2"/>
    <dgm:cxn modelId="{FA35D22F-1B0B-4947-B49B-C0C6E085F8B0}" type="presParOf" srcId="{53C9B159-6368-420C-9165-2080AC0248AE}" destId="{C834D1B4-5F10-4851-822C-4B827F96FD2A}" srcOrd="1" destOrd="0" presId="urn:microsoft.com/office/officeart/2005/8/layout/pList2"/>
    <dgm:cxn modelId="{19121490-40FD-4072-BFBC-9D4312CF46E8}" type="presParOf" srcId="{53C9B159-6368-420C-9165-2080AC0248AE}" destId="{64465EDC-DEE8-4B16-8727-4007FAC1DAD9}" srcOrd="2" destOrd="0" presId="urn:microsoft.com/office/officeart/2005/8/layout/pList2"/>
    <dgm:cxn modelId="{9B888A01-025E-459E-879C-2EA1087AB720}" type="presParOf" srcId="{ACFC61DE-FD75-4194-9B48-BAB025F7917B}" destId="{C60BB703-B116-465B-9B0F-AB49F538B002}" srcOrd="1" destOrd="0" presId="urn:microsoft.com/office/officeart/2005/8/layout/pList2"/>
    <dgm:cxn modelId="{A3ED9468-F69E-4508-BCE3-C7DDF5760CFA}" type="presParOf" srcId="{ACFC61DE-FD75-4194-9B48-BAB025F7917B}" destId="{FC3AC9FA-A18D-4B09-839E-DEFEACD87392}" srcOrd="2" destOrd="0" presId="urn:microsoft.com/office/officeart/2005/8/layout/pList2"/>
    <dgm:cxn modelId="{660A337A-BFD2-4BBE-989E-34A9432AD553}" type="presParOf" srcId="{FC3AC9FA-A18D-4B09-839E-DEFEACD87392}" destId="{59423CD0-62FA-4714-933C-9E601FE5AF5C}" srcOrd="0" destOrd="0" presId="urn:microsoft.com/office/officeart/2005/8/layout/pList2"/>
    <dgm:cxn modelId="{325AFA54-A9B7-4288-87ED-ECED3C6962E6}" type="presParOf" srcId="{FC3AC9FA-A18D-4B09-839E-DEFEACD87392}" destId="{A5077AAF-5A69-41BE-8819-3A40EB94BF44}" srcOrd="1" destOrd="0" presId="urn:microsoft.com/office/officeart/2005/8/layout/pList2"/>
    <dgm:cxn modelId="{4A10939C-3E34-4412-A465-BA6183820562}" type="presParOf" srcId="{FC3AC9FA-A18D-4B09-839E-DEFEACD87392}" destId="{76C63274-2BA1-49B1-9E42-338A3499C996}" srcOrd="2" destOrd="0" presId="urn:microsoft.com/office/officeart/2005/8/layout/pList2"/>
  </dgm:cxnLst>
  <dgm:bg>
    <a:noFill/>
  </dgm:bg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AFEBEE5-B816-4178-AD59-1C2EC42C7958}" type="doc">
      <dgm:prSet loTypeId="urn:microsoft.com/office/officeart/2005/8/layout/venn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61E7E5D-16AC-4F58-B578-BE6B39A0D4E4}">
      <dgm:prSet phldrT="[Текст]" custT="1"/>
      <dgm:spPr/>
      <dgm:t>
        <a:bodyPr/>
        <a:lstStyle/>
        <a:p>
          <a:r>
            <a:rPr lang="ru-RU" sz="105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Развитие территории </a:t>
          </a:r>
          <a:r>
            <a:rPr lang="ru-RU" sz="105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Демского</a:t>
          </a:r>
          <a:r>
            <a:rPr lang="ru-RU" sz="105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района</a:t>
          </a:r>
          <a:endParaRPr lang="ru-RU" sz="1050" dirty="0">
            <a:solidFill>
              <a:schemeClr val="tx1"/>
            </a:solidFill>
          </a:endParaRPr>
        </a:p>
      </dgm:t>
    </dgm:pt>
    <dgm:pt modelId="{C2795971-28CF-4DE3-A849-980C8A98D442}" type="parTrans" cxnId="{38BA1223-FD7F-435A-ADD6-B94479D9DAE2}">
      <dgm:prSet/>
      <dgm:spPr/>
      <dgm:t>
        <a:bodyPr/>
        <a:lstStyle/>
        <a:p>
          <a:endParaRPr lang="ru-RU"/>
        </a:p>
      </dgm:t>
    </dgm:pt>
    <dgm:pt modelId="{19548F4D-D9D5-486E-B747-1C7F08C6734D}" type="sibTrans" cxnId="{38BA1223-FD7F-435A-ADD6-B94479D9DAE2}">
      <dgm:prSet/>
      <dgm:spPr/>
      <dgm:t>
        <a:bodyPr/>
        <a:lstStyle/>
        <a:p>
          <a:endParaRPr lang="ru-RU"/>
        </a:p>
      </dgm:t>
    </dgm:pt>
    <dgm:pt modelId="{4923754D-0B10-4704-82C0-683982FDD4DA}">
      <dgm:prSet phldrT="[Текст]" custT="1"/>
      <dgm:spPr/>
      <dgm:t>
        <a:bodyPr/>
        <a:lstStyle/>
        <a:p>
          <a:r>
            <a:rPr lang="ru-RU" sz="105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Развитие территории Калининского района</a:t>
          </a:r>
          <a:endParaRPr lang="ru-RU" sz="1050" dirty="0"/>
        </a:p>
      </dgm:t>
    </dgm:pt>
    <dgm:pt modelId="{17A61CB6-D222-40C6-982A-1B5A04C23FD6}" type="parTrans" cxnId="{0336D3B2-4C5E-4E38-BD97-4D07144EEDC3}">
      <dgm:prSet/>
      <dgm:spPr/>
      <dgm:t>
        <a:bodyPr/>
        <a:lstStyle/>
        <a:p>
          <a:endParaRPr lang="ru-RU"/>
        </a:p>
      </dgm:t>
    </dgm:pt>
    <dgm:pt modelId="{CD57B1C5-1562-432B-9A28-D58C3722C956}" type="sibTrans" cxnId="{0336D3B2-4C5E-4E38-BD97-4D07144EEDC3}">
      <dgm:prSet/>
      <dgm:spPr/>
      <dgm:t>
        <a:bodyPr/>
        <a:lstStyle/>
        <a:p>
          <a:endParaRPr lang="ru-RU"/>
        </a:p>
      </dgm:t>
    </dgm:pt>
    <dgm:pt modelId="{B569388B-A93A-4DA3-8364-EBD7E16FBD44}">
      <dgm:prSet phldrT="[Текст]" custT="1"/>
      <dgm:spPr/>
      <dgm:t>
        <a:bodyPr/>
        <a:lstStyle/>
        <a:p>
          <a:r>
            <a:rPr lang="ru-RU" sz="105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Развитие территории Кировского района</a:t>
          </a:r>
          <a:endParaRPr lang="ru-RU" sz="1050" dirty="0"/>
        </a:p>
      </dgm:t>
    </dgm:pt>
    <dgm:pt modelId="{5A978B6A-3BB6-46AE-9465-A3FDDA4362D6}" type="parTrans" cxnId="{0BF3ACC6-EB1F-4072-8893-F45D1490B5AB}">
      <dgm:prSet/>
      <dgm:spPr/>
      <dgm:t>
        <a:bodyPr/>
        <a:lstStyle/>
        <a:p>
          <a:endParaRPr lang="ru-RU"/>
        </a:p>
      </dgm:t>
    </dgm:pt>
    <dgm:pt modelId="{90BFC68D-F0E0-448D-A220-8F0002AC5617}" type="sibTrans" cxnId="{0BF3ACC6-EB1F-4072-8893-F45D1490B5AB}">
      <dgm:prSet/>
      <dgm:spPr/>
      <dgm:t>
        <a:bodyPr/>
        <a:lstStyle/>
        <a:p>
          <a:endParaRPr lang="ru-RU"/>
        </a:p>
      </dgm:t>
    </dgm:pt>
    <dgm:pt modelId="{2ABD9E53-FF94-4ED5-840A-1E4955FD05E1}">
      <dgm:prSet phldrT="[Текст]" custT="1"/>
      <dgm:spPr/>
      <dgm:t>
        <a:bodyPr/>
        <a:lstStyle/>
        <a:p>
          <a:r>
            <a:rPr lang="ru-RU" sz="105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Развитие территории Ленинского района</a:t>
          </a:r>
          <a:endParaRPr lang="ru-RU" sz="1050" dirty="0"/>
        </a:p>
      </dgm:t>
    </dgm:pt>
    <dgm:pt modelId="{C548DAF6-8B27-4D7A-B741-6643A7A9E334}" type="parTrans" cxnId="{51AAF88D-E58C-4DF9-9D6A-7C131DA671E1}">
      <dgm:prSet/>
      <dgm:spPr/>
      <dgm:t>
        <a:bodyPr/>
        <a:lstStyle/>
        <a:p>
          <a:endParaRPr lang="ru-RU"/>
        </a:p>
      </dgm:t>
    </dgm:pt>
    <dgm:pt modelId="{73ECA5F9-BA90-42C2-88DF-D15F0DEEB44F}" type="sibTrans" cxnId="{51AAF88D-E58C-4DF9-9D6A-7C131DA671E1}">
      <dgm:prSet/>
      <dgm:spPr/>
      <dgm:t>
        <a:bodyPr/>
        <a:lstStyle/>
        <a:p>
          <a:endParaRPr lang="ru-RU"/>
        </a:p>
      </dgm:t>
    </dgm:pt>
    <dgm:pt modelId="{2F3EE3AD-B93B-4DA5-BC6D-4551724BBE95}">
      <dgm:prSet phldrT="[Текст]" custT="1"/>
      <dgm:spPr/>
      <dgm:t>
        <a:bodyPr/>
        <a:lstStyle/>
        <a:p>
          <a:r>
            <a:rPr lang="ru-RU" sz="105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Развитие территории Октябрьского района</a:t>
          </a:r>
          <a:endParaRPr lang="ru-RU" sz="1050" dirty="0"/>
        </a:p>
      </dgm:t>
    </dgm:pt>
    <dgm:pt modelId="{B6F64C5F-B0F4-4812-9BE4-401867158FA3}" type="parTrans" cxnId="{D5BC2F74-C1D8-479A-86FD-0740D0B48849}">
      <dgm:prSet/>
      <dgm:spPr/>
      <dgm:t>
        <a:bodyPr/>
        <a:lstStyle/>
        <a:p>
          <a:endParaRPr lang="ru-RU"/>
        </a:p>
      </dgm:t>
    </dgm:pt>
    <dgm:pt modelId="{3B929C74-75B2-4338-BBE9-F29B5C819171}" type="sibTrans" cxnId="{D5BC2F74-C1D8-479A-86FD-0740D0B48849}">
      <dgm:prSet/>
      <dgm:spPr/>
      <dgm:t>
        <a:bodyPr/>
        <a:lstStyle/>
        <a:p>
          <a:endParaRPr lang="ru-RU"/>
        </a:p>
      </dgm:t>
    </dgm:pt>
    <dgm:pt modelId="{002E9178-52E8-4228-A763-6851A7586E20}">
      <dgm:prSet phldrT="[Текст]" custT="1"/>
      <dgm:spPr/>
      <dgm:t>
        <a:bodyPr/>
        <a:lstStyle/>
        <a:p>
          <a:r>
            <a:rPr lang="ru-RU" sz="105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Развитие территории Орджоникидзевского района</a:t>
          </a:r>
          <a:endParaRPr lang="ru-RU" sz="1050" dirty="0"/>
        </a:p>
      </dgm:t>
    </dgm:pt>
    <dgm:pt modelId="{087A5B8C-530D-484F-9F2B-CCBE57380C21}" type="parTrans" cxnId="{74455E88-ADD9-462F-B223-F5485B5DD556}">
      <dgm:prSet/>
      <dgm:spPr/>
      <dgm:t>
        <a:bodyPr/>
        <a:lstStyle/>
        <a:p>
          <a:endParaRPr lang="ru-RU"/>
        </a:p>
      </dgm:t>
    </dgm:pt>
    <dgm:pt modelId="{9A28373A-0D78-4148-BCD9-DE18FF6D5D18}" type="sibTrans" cxnId="{74455E88-ADD9-462F-B223-F5485B5DD556}">
      <dgm:prSet/>
      <dgm:spPr/>
      <dgm:t>
        <a:bodyPr/>
        <a:lstStyle/>
        <a:p>
          <a:endParaRPr lang="ru-RU"/>
        </a:p>
      </dgm:t>
    </dgm:pt>
    <dgm:pt modelId="{E8957E01-22AD-4245-B901-713731934A4E}">
      <dgm:prSet phldrT="[Текст]" custT="1"/>
      <dgm:spPr/>
      <dgm:t>
        <a:bodyPr/>
        <a:lstStyle/>
        <a:p>
          <a:r>
            <a:rPr lang="ru-RU" sz="105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Развитие территории Советского района</a:t>
          </a:r>
          <a:endParaRPr lang="ru-RU" sz="1050" dirty="0"/>
        </a:p>
      </dgm:t>
    </dgm:pt>
    <dgm:pt modelId="{3B88F93E-A653-4C06-B7DA-69737ADA1558}" type="parTrans" cxnId="{29F07F84-412B-4108-BB22-482F59C4D904}">
      <dgm:prSet/>
      <dgm:spPr/>
      <dgm:t>
        <a:bodyPr/>
        <a:lstStyle/>
        <a:p>
          <a:endParaRPr lang="ru-RU"/>
        </a:p>
      </dgm:t>
    </dgm:pt>
    <dgm:pt modelId="{025A40B8-2434-4FB9-A939-D6341AE7C6FE}" type="sibTrans" cxnId="{29F07F84-412B-4108-BB22-482F59C4D904}">
      <dgm:prSet/>
      <dgm:spPr/>
      <dgm:t>
        <a:bodyPr/>
        <a:lstStyle/>
        <a:p>
          <a:endParaRPr lang="ru-RU"/>
        </a:p>
      </dgm:t>
    </dgm:pt>
    <dgm:pt modelId="{A65F25DC-0E9D-41B4-A9F8-00D9CF008A08}" type="pres">
      <dgm:prSet presAssocID="{AAFEBEE5-B816-4178-AD59-1C2EC42C795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DF6BD9C-DE08-4D27-B8EB-59DD3622C084}" type="pres">
      <dgm:prSet presAssocID="{061E7E5D-16AC-4F58-B578-BE6B39A0D4E4}" presName="Name5" presStyleLbl="venn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95514A-2DDC-4C0C-965E-0632503D681C}" type="pres">
      <dgm:prSet presAssocID="{19548F4D-D9D5-486E-B747-1C7F08C6734D}" presName="space" presStyleCnt="0"/>
      <dgm:spPr/>
    </dgm:pt>
    <dgm:pt modelId="{59525159-B249-4DF6-AEFD-4A708B623718}" type="pres">
      <dgm:prSet presAssocID="{4923754D-0B10-4704-82C0-683982FDD4DA}" presName="Name5" presStyleLbl="venn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4611D5-2EDC-4D5D-AB77-F8A26ABA46D4}" type="pres">
      <dgm:prSet presAssocID="{CD57B1C5-1562-432B-9A28-D58C3722C956}" presName="space" presStyleCnt="0"/>
      <dgm:spPr/>
    </dgm:pt>
    <dgm:pt modelId="{A0C2B4CC-BE14-4734-83B7-1993C84219AB}" type="pres">
      <dgm:prSet presAssocID="{B569388B-A93A-4DA3-8364-EBD7E16FBD44}" presName="Name5" presStyleLbl="venn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D35972-8048-4513-ACBD-ACD82E7A123B}" type="pres">
      <dgm:prSet presAssocID="{90BFC68D-F0E0-448D-A220-8F0002AC5617}" presName="space" presStyleCnt="0"/>
      <dgm:spPr/>
    </dgm:pt>
    <dgm:pt modelId="{A607F9CE-A658-40EE-AF48-8706B52DF567}" type="pres">
      <dgm:prSet presAssocID="{2ABD9E53-FF94-4ED5-840A-1E4955FD05E1}" presName="Name5" presStyleLbl="venn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90A23C-7BF2-4256-B1AE-E4CFE95D4EEB}" type="pres">
      <dgm:prSet presAssocID="{73ECA5F9-BA90-42C2-88DF-D15F0DEEB44F}" presName="space" presStyleCnt="0"/>
      <dgm:spPr/>
    </dgm:pt>
    <dgm:pt modelId="{D917AA53-1518-4497-9432-B3497291B07B}" type="pres">
      <dgm:prSet presAssocID="{2F3EE3AD-B93B-4DA5-BC6D-4551724BBE95}" presName="Name5" presStyleLbl="venn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0992C1-B920-464F-AFA3-F82842A82251}" type="pres">
      <dgm:prSet presAssocID="{3B929C74-75B2-4338-BBE9-F29B5C819171}" presName="space" presStyleCnt="0"/>
      <dgm:spPr/>
    </dgm:pt>
    <dgm:pt modelId="{69659E67-5DA2-4D13-81F8-C3A6B9034570}" type="pres">
      <dgm:prSet presAssocID="{002E9178-52E8-4228-A763-6851A7586E20}" presName="Name5" presStyleLbl="venn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AE55F1-64A8-41C8-82B6-EC01035F5857}" type="pres">
      <dgm:prSet presAssocID="{9A28373A-0D78-4148-BCD9-DE18FF6D5D18}" presName="space" presStyleCnt="0"/>
      <dgm:spPr/>
    </dgm:pt>
    <dgm:pt modelId="{34178AF3-65C0-4F97-8E23-A65E5F2F687A}" type="pres">
      <dgm:prSet presAssocID="{E8957E01-22AD-4245-B901-713731934A4E}" presName="Name5" presStyleLbl="venn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9247AF8-5524-4630-8B5E-F2D425DD53D6}" type="presOf" srcId="{2ABD9E53-FF94-4ED5-840A-1E4955FD05E1}" destId="{A607F9CE-A658-40EE-AF48-8706B52DF567}" srcOrd="0" destOrd="0" presId="urn:microsoft.com/office/officeart/2005/8/layout/venn3"/>
    <dgm:cxn modelId="{0BF3ACC6-EB1F-4072-8893-F45D1490B5AB}" srcId="{AAFEBEE5-B816-4178-AD59-1C2EC42C7958}" destId="{B569388B-A93A-4DA3-8364-EBD7E16FBD44}" srcOrd="2" destOrd="0" parTransId="{5A978B6A-3BB6-46AE-9465-A3FDDA4362D6}" sibTransId="{90BFC68D-F0E0-448D-A220-8F0002AC5617}"/>
    <dgm:cxn modelId="{1AE9AABF-899E-41D0-A58E-BEFCABC6B37A}" type="presOf" srcId="{002E9178-52E8-4228-A763-6851A7586E20}" destId="{69659E67-5DA2-4D13-81F8-C3A6B9034570}" srcOrd="0" destOrd="0" presId="urn:microsoft.com/office/officeart/2005/8/layout/venn3"/>
    <dgm:cxn modelId="{D5BC2F74-C1D8-479A-86FD-0740D0B48849}" srcId="{AAFEBEE5-B816-4178-AD59-1C2EC42C7958}" destId="{2F3EE3AD-B93B-4DA5-BC6D-4551724BBE95}" srcOrd="4" destOrd="0" parTransId="{B6F64C5F-B0F4-4812-9BE4-401867158FA3}" sibTransId="{3B929C74-75B2-4338-BBE9-F29B5C819171}"/>
    <dgm:cxn modelId="{151F18F2-5756-40AB-AE43-0DBE6FD66D10}" type="presOf" srcId="{AAFEBEE5-B816-4178-AD59-1C2EC42C7958}" destId="{A65F25DC-0E9D-41B4-A9F8-00D9CF008A08}" srcOrd="0" destOrd="0" presId="urn:microsoft.com/office/officeart/2005/8/layout/venn3"/>
    <dgm:cxn modelId="{51AAF88D-E58C-4DF9-9D6A-7C131DA671E1}" srcId="{AAFEBEE5-B816-4178-AD59-1C2EC42C7958}" destId="{2ABD9E53-FF94-4ED5-840A-1E4955FD05E1}" srcOrd="3" destOrd="0" parTransId="{C548DAF6-8B27-4D7A-B741-6643A7A9E334}" sibTransId="{73ECA5F9-BA90-42C2-88DF-D15F0DEEB44F}"/>
    <dgm:cxn modelId="{D5272A6A-779C-426A-B863-E3AEAC7A294A}" type="presOf" srcId="{2F3EE3AD-B93B-4DA5-BC6D-4551724BBE95}" destId="{D917AA53-1518-4497-9432-B3497291B07B}" srcOrd="0" destOrd="0" presId="urn:microsoft.com/office/officeart/2005/8/layout/venn3"/>
    <dgm:cxn modelId="{74455E88-ADD9-462F-B223-F5485B5DD556}" srcId="{AAFEBEE5-B816-4178-AD59-1C2EC42C7958}" destId="{002E9178-52E8-4228-A763-6851A7586E20}" srcOrd="5" destOrd="0" parTransId="{087A5B8C-530D-484F-9F2B-CCBE57380C21}" sibTransId="{9A28373A-0D78-4148-BCD9-DE18FF6D5D18}"/>
    <dgm:cxn modelId="{0336D3B2-4C5E-4E38-BD97-4D07144EEDC3}" srcId="{AAFEBEE5-B816-4178-AD59-1C2EC42C7958}" destId="{4923754D-0B10-4704-82C0-683982FDD4DA}" srcOrd="1" destOrd="0" parTransId="{17A61CB6-D222-40C6-982A-1B5A04C23FD6}" sibTransId="{CD57B1C5-1562-432B-9A28-D58C3722C956}"/>
    <dgm:cxn modelId="{05404CBC-12D8-4EA2-A26F-EB50D196CFAB}" type="presOf" srcId="{B569388B-A93A-4DA3-8364-EBD7E16FBD44}" destId="{A0C2B4CC-BE14-4734-83B7-1993C84219AB}" srcOrd="0" destOrd="0" presId="urn:microsoft.com/office/officeart/2005/8/layout/venn3"/>
    <dgm:cxn modelId="{29F07F84-412B-4108-BB22-482F59C4D904}" srcId="{AAFEBEE5-B816-4178-AD59-1C2EC42C7958}" destId="{E8957E01-22AD-4245-B901-713731934A4E}" srcOrd="6" destOrd="0" parTransId="{3B88F93E-A653-4C06-B7DA-69737ADA1558}" sibTransId="{025A40B8-2434-4FB9-A939-D6341AE7C6FE}"/>
    <dgm:cxn modelId="{AE6D95D8-4092-4E83-AF7F-163F12B6832D}" type="presOf" srcId="{061E7E5D-16AC-4F58-B578-BE6B39A0D4E4}" destId="{2DF6BD9C-DE08-4D27-B8EB-59DD3622C084}" srcOrd="0" destOrd="0" presId="urn:microsoft.com/office/officeart/2005/8/layout/venn3"/>
    <dgm:cxn modelId="{38BA1223-FD7F-435A-ADD6-B94479D9DAE2}" srcId="{AAFEBEE5-B816-4178-AD59-1C2EC42C7958}" destId="{061E7E5D-16AC-4F58-B578-BE6B39A0D4E4}" srcOrd="0" destOrd="0" parTransId="{C2795971-28CF-4DE3-A849-980C8A98D442}" sibTransId="{19548F4D-D9D5-486E-B747-1C7F08C6734D}"/>
    <dgm:cxn modelId="{4BE12445-1541-4108-A158-15D5B690C171}" type="presOf" srcId="{E8957E01-22AD-4245-B901-713731934A4E}" destId="{34178AF3-65C0-4F97-8E23-A65E5F2F687A}" srcOrd="0" destOrd="0" presId="urn:microsoft.com/office/officeart/2005/8/layout/venn3"/>
    <dgm:cxn modelId="{613B56EC-E459-4505-AD04-2FB5DE9DDFEF}" type="presOf" srcId="{4923754D-0B10-4704-82C0-683982FDD4DA}" destId="{59525159-B249-4DF6-AEFD-4A708B623718}" srcOrd="0" destOrd="0" presId="urn:microsoft.com/office/officeart/2005/8/layout/venn3"/>
    <dgm:cxn modelId="{32E189FA-901F-4F4D-A81C-68900C46F32F}" type="presParOf" srcId="{A65F25DC-0E9D-41B4-A9F8-00D9CF008A08}" destId="{2DF6BD9C-DE08-4D27-B8EB-59DD3622C084}" srcOrd="0" destOrd="0" presId="urn:microsoft.com/office/officeart/2005/8/layout/venn3"/>
    <dgm:cxn modelId="{9E050E39-849D-493A-B26D-76887F046131}" type="presParOf" srcId="{A65F25DC-0E9D-41B4-A9F8-00D9CF008A08}" destId="{7095514A-2DDC-4C0C-965E-0632503D681C}" srcOrd="1" destOrd="0" presId="urn:microsoft.com/office/officeart/2005/8/layout/venn3"/>
    <dgm:cxn modelId="{DEDC6A91-D07D-4E21-946D-16FF7744EB12}" type="presParOf" srcId="{A65F25DC-0E9D-41B4-A9F8-00D9CF008A08}" destId="{59525159-B249-4DF6-AEFD-4A708B623718}" srcOrd="2" destOrd="0" presId="urn:microsoft.com/office/officeart/2005/8/layout/venn3"/>
    <dgm:cxn modelId="{A424CBE3-86CB-4693-92F0-8BF3FC9BACD1}" type="presParOf" srcId="{A65F25DC-0E9D-41B4-A9F8-00D9CF008A08}" destId="{CC4611D5-2EDC-4D5D-AB77-F8A26ABA46D4}" srcOrd="3" destOrd="0" presId="urn:microsoft.com/office/officeart/2005/8/layout/venn3"/>
    <dgm:cxn modelId="{21B50CF3-2675-401E-AE45-FA5F593715A0}" type="presParOf" srcId="{A65F25DC-0E9D-41B4-A9F8-00D9CF008A08}" destId="{A0C2B4CC-BE14-4734-83B7-1993C84219AB}" srcOrd="4" destOrd="0" presId="urn:microsoft.com/office/officeart/2005/8/layout/venn3"/>
    <dgm:cxn modelId="{F6168ACF-C1E9-4107-8165-8AD2BA454F6C}" type="presParOf" srcId="{A65F25DC-0E9D-41B4-A9F8-00D9CF008A08}" destId="{E5D35972-8048-4513-ACBD-ACD82E7A123B}" srcOrd="5" destOrd="0" presId="urn:microsoft.com/office/officeart/2005/8/layout/venn3"/>
    <dgm:cxn modelId="{AC1E1B14-5D11-43E5-8227-C2A00D7CA66B}" type="presParOf" srcId="{A65F25DC-0E9D-41B4-A9F8-00D9CF008A08}" destId="{A607F9CE-A658-40EE-AF48-8706B52DF567}" srcOrd="6" destOrd="0" presId="urn:microsoft.com/office/officeart/2005/8/layout/venn3"/>
    <dgm:cxn modelId="{F97122B6-7FAF-45C0-B777-A0374BE2BE03}" type="presParOf" srcId="{A65F25DC-0E9D-41B4-A9F8-00D9CF008A08}" destId="{5A90A23C-7BF2-4256-B1AE-E4CFE95D4EEB}" srcOrd="7" destOrd="0" presId="urn:microsoft.com/office/officeart/2005/8/layout/venn3"/>
    <dgm:cxn modelId="{41E0A16D-58CA-4266-881C-C097E32A3EB4}" type="presParOf" srcId="{A65F25DC-0E9D-41B4-A9F8-00D9CF008A08}" destId="{D917AA53-1518-4497-9432-B3497291B07B}" srcOrd="8" destOrd="0" presId="urn:microsoft.com/office/officeart/2005/8/layout/venn3"/>
    <dgm:cxn modelId="{57C40412-F5B3-4907-A13D-BBBDECFB68F2}" type="presParOf" srcId="{A65F25DC-0E9D-41B4-A9F8-00D9CF008A08}" destId="{6B0992C1-B920-464F-AFA3-F82842A82251}" srcOrd="9" destOrd="0" presId="urn:microsoft.com/office/officeart/2005/8/layout/venn3"/>
    <dgm:cxn modelId="{D042E1C0-0DE2-4980-8CC5-F5D7C8B739B1}" type="presParOf" srcId="{A65F25DC-0E9D-41B4-A9F8-00D9CF008A08}" destId="{69659E67-5DA2-4D13-81F8-C3A6B9034570}" srcOrd="10" destOrd="0" presId="urn:microsoft.com/office/officeart/2005/8/layout/venn3"/>
    <dgm:cxn modelId="{461F5F34-3190-4F91-996A-B13CFAF5494A}" type="presParOf" srcId="{A65F25DC-0E9D-41B4-A9F8-00D9CF008A08}" destId="{29AE55F1-64A8-41C8-82B6-EC01035F5857}" srcOrd="11" destOrd="0" presId="urn:microsoft.com/office/officeart/2005/8/layout/venn3"/>
    <dgm:cxn modelId="{4A414805-5B7B-43A7-8321-246C2397F517}" type="presParOf" srcId="{A65F25DC-0E9D-41B4-A9F8-00D9CF008A08}" destId="{34178AF3-65C0-4F97-8E23-A65E5F2F687A}" srcOrd="12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5D9772-08F5-4C70-BA47-2974E17BBA8B}">
      <dsp:nvSpPr>
        <dsp:cNvPr id="0" name=""/>
        <dsp:cNvSpPr/>
      </dsp:nvSpPr>
      <dsp:spPr>
        <a:xfrm>
          <a:off x="254650" y="108221"/>
          <a:ext cx="5862469" cy="1938929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465EDC-DEE8-4B16-8727-4007FAC1DAD9}">
      <dsp:nvSpPr>
        <dsp:cNvPr id="0" name=""/>
        <dsp:cNvSpPr/>
      </dsp:nvSpPr>
      <dsp:spPr>
        <a:xfrm>
          <a:off x="4744860" y="362374"/>
          <a:ext cx="1056511" cy="140305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/>
          <a:srcRect/>
          <a:stretch>
            <a:fillRect l="-3000" r="-3000"/>
          </a:stretch>
        </a:blipFill>
        <a:ln w="12700" cap="flat" cmpd="sng" algn="ctr">
          <a:noFill/>
          <a:prstDash val="solid"/>
          <a:miter lim="800000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52D5E1-242C-4BCA-8FFD-242B830462D1}">
      <dsp:nvSpPr>
        <dsp:cNvPr id="0" name=""/>
        <dsp:cNvSpPr/>
      </dsp:nvSpPr>
      <dsp:spPr>
        <a:xfrm rot="10800000">
          <a:off x="2338007" y="2078633"/>
          <a:ext cx="1713181" cy="2634343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19 502,9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млн рублей</a:t>
          </a:r>
          <a:endParaRPr lang="ru-RU" sz="1800" b="1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 rot="10800000">
        <a:off x="2390693" y="2078633"/>
        <a:ext cx="1607809" cy="2581657"/>
      </dsp:txXfrm>
    </dsp:sp>
    <dsp:sp modelId="{76C63274-2BA1-49B1-9E42-338A3499C996}">
      <dsp:nvSpPr>
        <dsp:cNvPr id="0" name=""/>
        <dsp:cNvSpPr/>
      </dsp:nvSpPr>
      <dsp:spPr>
        <a:xfrm>
          <a:off x="2636761" y="369894"/>
          <a:ext cx="1078895" cy="139908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/>
          <a:srcRect/>
          <a:stretch>
            <a:fillRect l="-3000" r="-3000"/>
          </a:stretch>
        </a:blipFill>
        <a:ln w="12700" cap="flat" cmpd="sng" algn="ctr">
          <a:noFill/>
          <a:prstDash val="solid"/>
          <a:miter lim="800000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423CD0-62FA-4714-933C-9E601FE5AF5C}">
      <dsp:nvSpPr>
        <dsp:cNvPr id="0" name=""/>
        <dsp:cNvSpPr/>
      </dsp:nvSpPr>
      <dsp:spPr>
        <a:xfrm rot="10800000">
          <a:off x="4421794" y="2076084"/>
          <a:ext cx="1707051" cy="2628574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19 604,4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млн рублей</a:t>
          </a:r>
          <a:endParaRPr lang="ru-RU" sz="1800" b="1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 rot="10800000">
        <a:off x="4474292" y="2076084"/>
        <a:ext cx="1602055" cy="257607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0.41532</cdr:x>
      <cdr:y>0.1614</cdr:y>
    </cdr:from>
    <cdr:to>
      <cdr:x>0.57739</cdr:x>
      <cdr:y>0.21863</cdr:y>
    </cdr:to>
    <cdr:sp macro="" textlink="">
      <cdr:nvSpPr>
        <cdr:cNvPr id="7" name="Text Box 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848289" y="691914"/>
          <a:ext cx="1111476" cy="24533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77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square" lIns="34290" tIns="27432" rIns="34290" bIns="0" anchor="t" upright="1"/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sz="2000" b="1" kern="1200">
              <a:solidFill>
                <a:srgbClr val="FF0000"/>
              </a:solidFill>
              <a:latin typeface="Verdana" pitchFamily="34" charset="0"/>
              <a:ea typeface="+mn-ea"/>
              <a:cs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sz="2000" b="1" kern="1200">
              <a:solidFill>
                <a:srgbClr val="FF0000"/>
              </a:solidFill>
              <a:latin typeface="Verdana" pitchFamily="34" charset="0"/>
              <a:ea typeface="+mn-ea"/>
              <a:cs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sz="2000" b="1" kern="1200">
              <a:solidFill>
                <a:srgbClr val="FF0000"/>
              </a:solidFill>
              <a:latin typeface="Verdana" pitchFamily="34" charset="0"/>
              <a:ea typeface="+mn-ea"/>
              <a:cs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sz="2000" b="1" kern="1200">
              <a:solidFill>
                <a:srgbClr val="FF0000"/>
              </a:solidFill>
              <a:latin typeface="Verdana" pitchFamily="34" charset="0"/>
              <a:ea typeface="+mn-ea"/>
              <a:cs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sz="2000" b="1" kern="1200">
              <a:solidFill>
                <a:srgbClr val="FF0000"/>
              </a:solidFill>
              <a:latin typeface="Verdana" pitchFamily="34" charset="0"/>
              <a:ea typeface="+mn-ea"/>
              <a:cs typeface="Arial" charset="0"/>
            </a:defRPr>
          </a:lvl5pPr>
          <a:lvl6pPr marL="2286000" algn="l" defTabSz="914400" rtl="0" eaLnBrk="1" latinLnBrk="0" hangingPunct="1">
            <a:defRPr sz="2000" b="1" kern="1200">
              <a:solidFill>
                <a:srgbClr val="FF0000"/>
              </a:solidFill>
              <a:latin typeface="Verdana" pitchFamily="34" charset="0"/>
              <a:ea typeface="+mn-ea"/>
              <a:cs typeface="Arial" charset="0"/>
            </a:defRPr>
          </a:lvl6pPr>
          <a:lvl7pPr marL="2743200" algn="l" defTabSz="914400" rtl="0" eaLnBrk="1" latinLnBrk="0" hangingPunct="1">
            <a:defRPr sz="2000" b="1" kern="1200">
              <a:solidFill>
                <a:srgbClr val="FF0000"/>
              </a:solidFill>
              <a:latin typeface="Verdana" pitchFamily="34" charset="0"/>
              <a:ea typeface="+mn-ea"/>
              <a:cs typeface="Arial" charset="0"/>
            </a:defRPr>
          </a:lvl7pPr>
          <a:lvl8pPr marL="3200400" algn="l" defTabSz="914400" rtl="0" eaLnBrk="1" latinLnBrk="0" hangingPunct="1">
            <a:defRPr sz="2000" b="1" kern="1200">
              <a:solidFill>
                <a:srgbClr val="FF0000"/>
              </a:solidFill>
              <a:latin typeface="Verdana" pitchFamily="34" charset="0"/>
              <a:ea typeface="+mn-ea"/>
              <a:cs typeface="Arial" charset="0"/>
            </a:defRPr>
          </a:lvl8pPr>
          <a:lvl9pPr marL="3657600" algn="l" defTabSz="914400" rtl="0" eaLnBrk="1" latinLnBrk="0" hangingPunct="1">
            <a:defRPr sz="2000" b="1" kern="1200">
              <a:solidFill>
                <a:srgbClr val="FF0000"/>
              </a:solidFill>
              <a:latin typeface="Verdana" pitchFamily="34" charset="0"/>
              <a:ea typeface="+mn-ea"/>
              <a:cs typeface="Arial" charset="0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ru-RU" sz="1600" b="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23 517,2</a:t>
          </a:r>
          <a:endParaRPr lang="ru-RU" sz="1600" b="0" dirty="0">
            <a:solidFill>
              <a:srgbClr val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0.65766</cdr:x>
      <cdr:y>0.1507</cdr:y>
    </cdr:from>
    <cdr:to>
      <cdr:x>0.81972</cdr:x>
      <cdr:y>0.21074</cdr:y>
    </cdr:to>
    <cdr:sp macro="" textlink="">
      <cdr:nvSpPr>
        <cdr:cNvPr id="8" name="Text Box 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510209" y="646030"/>
          <a:ext cx="1111408" cy="25738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77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square" lIns="34290" tIns="27432" rIns="34290" bIns="0" anchor="t" upright="1"/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sz="2000" b="1" kern="1200">
              <a:solidFill>
                <a:srgbClr val="FF0000"/>
              </a:solidFill>
              <a:latin typeface="Verdana" pitchFamily="34" charset="0"/>
              <a:ea typeface="+mn-ea"/>
              <a:cs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sz="2000" b="1" kern="1200">
              <a:solidFill>
                <a:srgbClr val="FF0000"/>
              </a:solidFill>
              <a:latin typeface="Verdana" pitchFamily="34" charset="0"/>
              <a:ea typeface="+mn-ea"/>
              <a:cs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sz="2000" b="1" kern="1200">
              <a:solidFill>
                <a:srgbClr val="FF0000"/>
              </a:solidFill>
              <a:latin typeface="Verdana" pitchFamily="34" charset="0"/>
              <a:ea typeface="+mn-ea"/>
              <a:cs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sz="2000" b="1" kern="1200">
              <a:solidFill>
                <a:srgbClr val="FF0000"/>
              </a:solidFill>
              <a:latin typeface="Verdana" pitchFamily="34" charset="0"/>
              <a:ea typeface="+mn-ea"/>
              <a:cs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sz="2000" b="1" kern="1200">
              <a:solidFill>
                <a:srgbClr val="FF0000"/>
              </a:solidFill>
              <a:latin typeface="Verdana" pitchFamily="34" charset="0"/>
              <a:ea typeface="+mn-ea"/>
              <a:cs typeface="Arial" charset="0"/>
            </a:defRPr>
          </a:lvl5pPr>
          <a:lvl6pPr marL="2286000" algn="l" defTabSz="914400" rtl="0" eaLnBrk="1" latinLnBrk="0" hangingPunct="1">
            <a:defRPr sz="2000" b="1" kern="1200">
              <a:solidFill>
                <a:srgbClr val="FF0000"/>
              </a:solidFill>
              <a:latin typeface="Verdana" pitchFamily="34" charset="0"/>
              <a:ea typeface="+mn-ea"/>
              <a:cs typeface="Arial" charset="0"/>
            </a:defRPr>
          </a:lvl6pPr>
          <a:lvl7pPr marL="2743200" algn="l" defTabSz="914400" rtl="0" eaLnBrk="1" latinLnBrk="0" hangingPunct="1">
            <a:defRPr sz="2000" b="1" kern="1200">
              <a:solidFill>
                <a:srgbClr val="FF0000"/>
              </a:solidFill>
              <a:latin typeface="Verdana" pitchFamily="34" charset="0"/>
              <a:ea typeface="+mn-ea"/>
              <a:cs typeface="Arial" charset="0"/>
            </a:defRPr>
          </a:lvl7pPr>
          <a:lvl8pPr marL="3200400" algn="l" defTabSz="914400" rtl="0" eaLnBrk="1" latinLnBrk="0" hangingPunct="1">
            <a:defRPr sz="2000" b="1" kern="1200">
              <a:solidFill>
                <a:srgbClr val="FF0000"/>
              </a:solidFill>
              <a:latin typeface="Verdana" pitchFamily="34" charset="0"/>
              <a:ea typeface="+mn-ea"/>
              <a:cs typeface="Arial" charset="0"/>
            </a:defRPr>
          </a:lvl8pPr>
          <a:lvl9pPr marL="3657600" algn="l" defTabSz="914400" rtl="0" eaLnBrk="1" latinLnBrk="0" hangingPunct="1">
            <a:defRPr sz="2000" b="1" kern="1200">
              <a:solidFill>
                <a:srgbClr val="FF0000"/>
              </a:solidFill>
              <a:latin typeface="Verdana" pitchFamily="34" charset="0"/>
              <a:ea typeface="+mn-ea"/>
              <a:cs typeface="Arial" charset="0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en-US" sz="1600" b="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24</a:t>
          </a:r>
          <a:r>
            <a:rPr lang="ru-RU" sz="1600" b="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b="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26</a:t>
          </a:r>
          <a:r>
            <a:rPr lang="ru-RU" sz="1600" b="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9,</a:t>
          </a:r>
          <a:r>
            <a:rPr lang="en-US" sz="1600" b="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8</a:t>
          </a:r>
          <a:endParaRPr lang="ru-RU" sz="1600" b="0" dirty="0">
            <a:solidFill>
              <a:srgbClr val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0.18072</cdr:x>
      <cdr:y>0.15924</cdr:y>
    </cdr:from>
    <cdr:to>
      <cdr:x>0.34278</cdr:x>
      <cdr:y>0.221</cdr:y>
    </cdr:to>
    <cdr:sp macro="" textlink="">
      <cdr:nvSpPr>
        <cdr:cNvPr id="9" name="Text Box 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239368" y="682654"/>
          <a:ext cx="1111408" cy="26475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77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square" lIns="34290" tIns="27432" rIns="34290" bIns="0" anchor="t" upright="1"/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sz="2000" b="1" kern="1200">
              <a:solidFill>
                <a:srgbClr val="FF0000"/>
              </a:solidFill>
              <a:latin typeface="Verdana" pitchFamily="34" charset="0"/>
              <a:ea typeface="+mn-ea"/>
              <a:cs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sz="2000" b="1" kern="1200">
              <a:solidFill>
                <a:srgbClr val="FF0000"/>
              </a:solidFill>
              <a:latin typeface="Verdana" pitchFamily="34" charset="0"/>
              <a:ea typeface="+mn-ea"/>
              <a:cs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sz="2000" b="1" kern="1200">
              <a:solidFill>
                <a:srgbClr val="FF0000"/>
              </a:solidFill>
              <a:latin typeface="Verdana" pitchFamily="34" charset="0"/>
              <a:ea typeface="+mn-ea"/>
              <a:cs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sz="2000" b="1" kern="1200">
              <a:solidFill>
                <a:srgbClr val="FF0000"/>
              </a:solidFill>
              <a:latin typeface="Verdana" pitchFamily="34" charset="0"/>
              <a:ea typeface="+mn-ea"/>
              <a:cs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sz="2000" b="1" kern="1200">
              <a:solidFill>
                <a:srgbClr val="FF0000"/>
              </a:solidFill>
              <a:latin typeface="Verdana" pitchFamily="34" charset="0"/>
              <a:ea typeface="+mn-ea"/>
              <a:cs typeface="Arial" charset="0"/>
            </a:defRPr>
          </a:lvl5pPr>
          <a:lvl6pPr marL="2286000" algn="l" defTabSz="914400" rtl="0" eaLnBrk="1" latinLnBrk="0" hangingPunct="1">
            <a:defRPr sz="2000" b="1" kern="1200">
              <a:solidFill>
                <a:srgbClr val="FF0000"/>
              </a:solidFill>
              <a:latin typeface="Verdana" pitchFamily="34" charset="0"/>
              <a:ea typeface="+mn-ea"/>
              <a:cs typeface="Arial" charset="0"/>
            </a:defRPr>
          </a:lvl6pPr>
          <a:lvl7pPr marL="2743200" algn="l" defTabSz="914400" rtl="0" eaLnBrk="1" latinLnBrk="0" hangingPunct="1">
            <a:defRPr sz="2000" b="1" kern="1200">
              <a:solidFill>
                <a:srgbClr val="FF0000"/>
              </a:solidFill>
              <a:latin typeface="Verdana" pitchFamily="34" charset="0"/>
              <a:ea typeface="+mn-ea"/>
              <a:cs typeface="Arial" charset="0"/>
            </a:defRPr>
          </a:lvl7pPr>
          <a:lvl8pPr marL="3200400" algn="l" defTabSz="914400" rtl="0" eaLnBrk="1" latinLnBrk="0" hangingPunct="1">
            <a:defRPr sz="2000" b="1" kern="1200">
              <a:solidFill>
                <a:srgbClr val="FF0000"/>
              </a:solidFill>
              <a:latin typeface="Verdana" pitchFamily="34" charset="0"/>
              <a:ea typeface="+mn-ea"/>
              <a:cs typeface="Arial" charset="0"/>
            </a:defRPr>
          </a:lvl8pPr>
          <a:lvl9pPr marL="3657600" algn="l" defTabSz="914400" rtl="0" eaLnBrk="1" latinLnBrk="0" hangingPunct="1">
            <a:defRPr sz="2000" b="1" kern="1200">
              <a:solidFill>
                <a:srgbClr val="FF0000"/>
              </a:solidFill>
              <a:latin typeface="Verdana" pitchFamily="34" charset="0"/>
              <a:ea typeface="+mn-ea"/>
              <a:cs typeface="Arial" charset="0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en-US" sz="1600" b="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22</a:t>
          </a:r>
          <a:r>
            <a:rPr lang="ru-RU" sz="1600" b="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b="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788</a:t>
          </a:r>
          <a:r>
            <a:rPr lang="ru-RU" sz="1600" b="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,0</a:t>
          </a:r>
          <a:endParaRPr lang="ru-RU" sz="1600" b="0" dirty="0">
            <a:solidFill>
              <a:srgbClr val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0.11824</cdr:x>
      <cdr:y>0.59835</cdr:y>
    </cdr:from>
    <cdr:to>
      <cdr:x>0.25548</cdr:x>
      <cdr:y>0.67375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810911" y="3277200"/>
          <a:ext cx="941192" cy="41296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202</a:t>
          </a:r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5</a:t>
          </a:r>
          <a:r>
            <a:rPr lang="en-US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год</a:t>
          </a:r>
          <a:endParaRPr lang="ru-RU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0.1216</cdr:x>
      <cdr:y>0.32566</cdr:y>
    </cdr:from>
    <cdr:to>
      <cdr:x>0.28577</cdr:x>
      <cdr:y>0.47868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821411" y="1469995"/>
          <a:ext cx="1108905" cy="690724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bg1"/>
          </a:solidFill>
        </a:ln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1 188,9</a:t>
          </a:r>
        </a:p>
      </cdr:txBody>
    </cdr: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0.10234</cdr:x>
      <cdr:y>0.34261</cdr:y>
    </cdr:from>
    <cdr:to>
      <cdr:x>0.30522</cdr:x>
      <cdr:y>0.43558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681906" y="1770448"/>
          <a:ext cx="1351816" cy="480438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bg1"/>
          </a:solidFill>
        </a:ln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6 941,4</a:t>
          </a:r>
          <a:endParaRPr lang="ru-RU" sz="16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13.xml><?xml version="1.0" encoding="utf-8"?>
<c:userShapes xmlns:c="http://schemas.openxmlformats.org/drawingml/2006/chart">
  <cdr:relSizeAnchor xmlns:cdr="http://schemas.openxmlformats.org/drawingml/2006/chartDrawing">
    <cdr:from>
      <cdr:x>0.13909</cdr:x>
      <cdr:y>0.34353</cdr:y>
    </cdr:from>
    <cdr:to>
      <cdr:x>0.29681</cdr:x>
      <cdr:y>0.44603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926794" y="1896006"/>
          <a:ext cx="1050908" cy="565722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bg1"/>
          </a:solidFill>
        </a:ln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4 497,1</a:t>
          </a:r>
          <a:endParaRPr lang="ru-RU" sz="20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14.xml><?xml version="1.0" encoding="utf-8"?>
<c:userShapes xmlns:c="http://schemas.openxmlformats.org/drawingml/2006/chart">
  <cdr:relSizeAnchor xmlns:cdr="http://schemas.openxmlformats.org/drawingml/2006/chartDrawing">
    <cdr:from>
      <cdr:x>0.17195</cdr:x>
      <cdr:y>0.35544</cdr:y>
    </cdr:from>
    <cdr:to>
      <cdr:x>0.30243</cdr:x>
      <cdr:y>0.42656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1179249" y="1961736"/>
          <a:ext cx="894832" cy="392528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bg1"/>
          </a:solidFill>
        </a:ln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60,4</a:t>
          </a:r>
          <a:endParaRPr lang="ru-RU" sz="20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15.xml><?xml version="1.0" encoding="utf-8"?>
<c:userShapes xmlns:c="http://schemas.openxmlformats.org/drawingml/2006/chart">
  <cdr:relSizeAnchor xmlns:cdr="http://schemas.openxmlformats.org/drawingml/2006/chartDrawing">
    <cdr:from>
      <cdr:x>0.14936</cdr:x>
      <cdr:y>0.33528</cdr:y>
    </cdr:from>
    <cdr:to>
      <cdr:x>0.30009</cdr:x>
      <cdr:y>0.48069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1024311" y="1820268"/>
          <a:ext cx="1033706" cy="789446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bg1"/>
          </a:solidFill>
        </a:ln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21 601,9</a:t>
          </a:r>
          <a:endParaRPr lang="ru-RU" sz="18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16.xml><?xml version="1.0" encoding="utf-8"?>
<c:userShapes xmlns:c="http://schemas.openxmlformats.org/drawingml/2006/chart">
  <cdr:relSizeAnchor xmlns:cdr="http://schemas.openxmlformats.org/drawingml/2006/chartDrawing">
    <cdr:from>
      <cdr:x>0.18757</cdr:x>
      <cdr:y>0.32608</cdr:y>
    </cdr:from>
    <cdr:to>
      <cdr:x>0.3563</cdr:x>
      <cdr:y>0.43957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1286370" y="1207340"/>
          <a:ext cx="1157151" cy="420205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bg1"/>
          </a:solidFill>
        </a:ln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1 267,6</a:t>
          </a:r>
        </a:p>
      </cdr:txBody>
    </cdr:sp>
  </cdr:relSizeAnchor>
</c:userShapes>
</file>

<file path=ppt/drawings/drawing17.xml><?xml version="1.0" encoding="utf-8"?>
<c:userShapes xmlns:c="http://schemas.openxmlformats.org/drawingml/2006/chart">
  <cdr:relSizeAnchor xmlns:cdr="http://schemas.openxmlformats.org/drawingml/2006/chartDrawing">
    <cdr:from>
      <cdr:x>0.1565</cdr:x>
      <cdr:y>0.29937</cdr:y>
    </cdr:from>
    <cdr:to>
      <cdr:x>0.32972</cdr:x>
      <cdr:y>0.43744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1073274" y="851522"/>
          <a:ext cx="1187942" cy="392724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bg1"/>
          </a:solidFill>
        </a:ln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78,3</a:t>
          </a:r>
          <a:endParaRPr lang="ru-RU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18.xml><?xml version="1.0" encoding="utf-8"?>
<c:userShapes xmlns:c="http://schemas.openxmlformats.org/drawingml/2006/chart">
  <cdr:relSizeAnchor xmlns:cdr="http://schemas.openxmlformats.org/drawingml/2006/chartDrawing">
    <cdr:from>
      <cdr:x>0.11337</cdr:x>
      <cdr:y>0.28105</cdr:y>
    </cdr:from>
    <cdr:to>
      <cdr:x>0.28659</cdr:x>
      <cdr:y>0.52874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777508" y="799409"/>
          <a:ext cx="1187943" cy="704524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bg1"/>
          </a:solidFill>
        </a:ln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374,3</a:t>
          </a:r>
          <a:endParaRPr lang="ru-RU" sz="20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19.xml><?xml version="1.0" encoding="utf-8"?>
<c:userShapes xmlns:c="http://schemas.openxmlformats.org/drawingml/2006/chart">
  <cdr:relSizeAnchor xmlns:cdr="http://schemas.openxmlformats.org/drawingml/2006/chartDrawing">
    <cdr:from>
      <cdr:x>0.17</cdr:x>
      <cdr:y>0.44849</cdr:y>
    </cdr:from>
    <cdr:to>
      <cdr:x>0.30333</cdr:x>
      <cdr:y>0.68585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165860" y="17278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0.76347</cdr:x>
      <cdr:y>0.02584</cdr:y>
    </cdr:from>
    <cdr:to>
      <cdr:x>0.96305</cdr:x>
      <cdr:y>0.0983</cdr:y>
    </cdr:to>
    <cdr:sp macro="" textlink="">
      <cdr:nvSpPr>
        <cdr:cNvPr id="2" name="TextBox 2"/>
        <cdr:cNvSpPr txBox="1"/>
      </cdr:nvSpPr>
      <cdr:spPr>
        <a:xfrm xmlns:a="http://schemas.openxmlformats.org/drawingml/2006/main">
          <a:off x="4955498" y="98761"/>
          <a:ext cx="1295400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МЛН РУБЛЕЙ</a:t>
          </a:r>
          <a:endParaRPr lang="ru-RU" sz="12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20.xml><?xml version="1.0" encoding="utf-8"?>
<c:userShapes xmlns:c="http://schemas.openxmlformats.org/drawingml/2006/chart">
  <cdr:relSizeAnchor xmlns:cdr="http://schemas.openxmlformats.org/drawingml/2006/chartDrawing">
    <cdr:from>
      <cdr:x>0.10068</cdr:x>
      <cdr:y>0.3568</cdr:y>
    </cdr:from>
    <cdr:to>
      <cdr:x>0.23447</cdr:x>
      <cdr:y>0.48328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667062" y="1909509"/>
          <a:ext cx="886446" cy="676887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bg1"/>
          </a:solidFill>
        </a:ln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en-US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2 429,9</a:t>
          </a:r>
          <a:endParaRPr lang="ru-RU" sz="16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21.xml><?xml version="1.0" encoding="utf-8"?>
<c:userShapes xmlns:c="http://schemas.openxmlformats.org/drawingml/2006/chart">
  <cdr:relSizeAnchor xmlns:cdr="http://schemas.openxmlformats.org/drawingml/2006/chartDrawing">
    <cdr:from>
      <cdr:x>0.14015</cdr:x>
      <cdr:y>0.39498</cdr:y>
    </cdr:from>
    <cdr:to>
      <cdr:x>0.26461</cdr:x>
      <cdr:y>0.57521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961179" y="1018376"/>
          <a:ext cx="853547" cy="464689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bg1"/>
          </a:solidFill>
        </a:ln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en-US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830,3</a:t>
          </a:r>
          <a:endParaRPr lang="ru-RU" sz="16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22.xml><?xml version="1.0" encoding="utf-8"?>
<c:userShapes xmlns:c="http://schemas.openxmlformats.org/drawingml/2006/chart">
  <cdr:relSizeAnchor xmlns:cdr="http://schemas.openxmlformats.org/drawingml/2006/chartDrawing">
    <cdr:from>
      <cdr:x>0.15433</cdr:x>
      <cdr:y>0.52888</cdr:y>
    </cdr:from>
    <cdr:to>
      <cdr:x>0.31629</cdr:x>
      <cdr:y>0.65791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1005817" y="1825521"/>
          <a:ext cx="1055561" cy="445372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bg1"/>
          </a:solidFill>
        </a:ln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en-US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392,8</a:t>
          </a:r>
          <a:endParaRPr lang="ru-RU" sz="20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23.xml><?xml version="1.0" encoding="utf-8"?>
<c:userShapes xmlns:c="http://schemas.openxmlformats.org/drawingml/2006/chart">
  <cdr:relSizeAnchor xmlns:cdr="http://schemas.openxmlformats.org/drawingml/2006/chartDrawing">
    <cdr:from>
      <cdr:x>0.07417</cdr:x>
      <cdr:y>0.47799</cdr:y>
    </cdr:from>
    <cdr:to>
      <cdr:x>0.23378</cdr:x>
      <cdr:y>0.59867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508671" y="2119570"/>
          <a:ext cx="1094605" cy="535139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bg1"/>
          </a:solidFill>
        </a:ln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5 643,2</a:t>
          </a:r>
          <a:endParaRPr lang="ru-RU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24.xml><?xml version="1.0" encoding="utf-8"?>
<c:userShapes xmlns:c="http://schemas.openxmlformats.org/drawingml/2006/chart">
  <cdr:relSizeAnchor xmlns:cdr="http://schemas.openxmlformats.org/drawingml/2006/chartDrawing">
    <cdr:from>
      <cdr:x>0.12366</cdr:x>
      <cdr:y>0.46256</cdr:y>
    </cdr:from>
    <cdr:to>
      <cdr:x>0.27194</cdr:x>
      <cdr:y>0.65805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818587" y="1533247"/>
          <a:ext cx="981638" cy="647978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bg1"/>
          </a:solidFill>
        </a:ln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1 132,8</a:t>
          </a:r>
          <a:endParaRPr lang="ru-RU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25.xml><?xml version="1.0" encoding="utf-8"?>
<c:userShapes xmlns:c="http://schemas.openxmlformats.org/drawingml/2006/chart">
  <cdr:relSizeAnchor xmlns:cdr="http://schemas.openxmlformats.org/drawingml/2006/chartDrawing">
    <cdr:from>
      <cdr:x>0.11742</cdr:x>
      <cdr:y>0.43697</cdr:y>
    </cdr:from>
    <cdr:to>
      <cdr:x>0.26763</cdr:x>
      <cdr:y>0.5137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762086" y="2082559"/>
          <a:ext cx="974903" cy="365674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bg1"/>
          </a:solidFill>
        </a:ln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476,6</a:t>
          </a:r>
          <a:endParaRPr lang="ru-RU" sz="20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0.76347</cdr:x>
      <cdr:y>0.02584</cdr:y>
    </cdr:from>
    <cdr:to>
      <cdr:x>0.96305</cdr:x>
      <cdr:y>0.0983</cdr:y>
    </cdr:to>
    <cdr:sp macro="" textlink="">
      <cdr:nvSpPr>
        <cdr:cNvPr id="2" name="TextBox 2"/>
        <cdr:cNvSpPr txBox="1"/>
      </cdr:nvSpPr>
      <cdr:spPr>
        <a:xfrm xmlns:a="http://schemas.openxmlformats.org/drawingml/2006/main">
          <a:off x="4955498" y="98761"/>
          <a:ext cx="1295400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МЛН РУБЛЕЙ</a:t>
          </a:r>
          <a:endParaRPr lang="ru-RU" sz="12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0.76347</cdr:x>
      <cdr:y>0.02584</cdr:y>
    </cdr:from>
    <cdr:to>
      <cdr:x>0.96305</cdr:x>
      <cdr:y>0.10252</cdr:y>
    </cdr:to>
    <cdr:sp macro="" textlink="">
      <cdr:nvSpPr>
        <cdr:cNvPr id="2" name="TextBox 2"/>
        <cdr:cNvSpPr txBox="1"/>
      </cdr:nvSpPr>
      <cdr:spPr>
        <a:xfrm xmlns:a="http://schemas.openxmlformats.org/drawingml/2006/main">
          <a:off x="5235877" y="93350"/>
          <a:ext cx="1368720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МЛН РУБЛЕЙ</a:t>
          </a:r>
          <a:endParaRPr lang="ru-RU" sz="12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0.85732</cdr:x>
      <cdr:y>0.12727</cdr:y>
    </cdr:from>
    <cdr:to>
      <cdr:x>1</cdr:x>
      <cdr:y>0.35816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976664" y="504056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0.85732</cdr:x>
      <cdr:y>0.12727</cdr:y>
    </cdr:from>
    <cdr:to>
      <cdr:x>1</cdr:x>
      <cdr:y>0.35816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976664" y="504056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0.76347</cdr:x>
      <cdr:y>0.02584</cdr:y>
    </cdr:from>
    <cdr:to>
      <cdr:x>0.96305</cdr:x>
      <cdr:y>0.0983</cdr:y>
    </cdr:to>
    <cdr:sp macro="" textlink="">
      <cdr:nvSpPr>
        <cdr:cNvPr id="2" name="TextBox 2"/>
        <cdr:cNvSpPr txBox="1"/>
      </cdr:nvSpPr>
      <cdr:spPr>
        <a:xfrm xmlns:a="http://schemas.openxmlformats.org/drawingml/2006/main">
          <a:off x="4955498" y="98761"/>
          <a:ext cx="1295400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МЛН РУБЛЕЙ</a:t>
          </a:r>
          <a:endParaRPr lang="ru-RU" sz="12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0.76347</cdr:x>
      <cdr:y>0.02584</cdr:y>
    </cdr:from>
    <cdr:to>
      <cdr:x>0.96305</cdr:x>
      <cdr:y>0.0983</cdr:y>
    </cdr:to>
    <cdr:sp macro="" textlink="">
      <cdr:nvSpPr>
        <cdr:cNvPr id="2" name="TextBox 2"/>
        <cdr:cNvSpPr txBox="1"/>
      </cdr:nvSpPr>
      <cdr:spPr>
        <a:xfrm xmlns:a="http://schemas.openxmlformats.org/drawingml/2006/main">
          <a:off x="4955498" y="98761"/>
          <a:ext cx="1295400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МЛН РУБЛЕЙ</a:t>
          </a:r>
          <a:endParaRPr lang="ru-RU" sz="12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0.76347</cdr:x>
      <cdr:y>0.02584</cdr:y>
    </cdr:from>
    <cdr:to>
      <cdr:x>0.96305</cdr:x>
      <cdr:y>0.0983</cdr:y>
    </cdr:to>
    <cdr:sp macro="" textlink="">
      <cdr:nvSpPr>
        <cdr:cNvPr id="2" name="TextBox 2"/>
        <cdr:cNvSpPr txBox="1"/>
      </cdr:nvSpPr>
      <cdr:spPr>
        <a:xfrm xmlns:a="http://schemas.openxmlformats.org/drawingml/2006/main">
          <a:off x="4955498" y="98761"/>
          <a:ext cx="1295400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МЛН РУБЛЕЙ</a:t>
          </a:r>
          <a:endParaRPr lang="ru-RU" sz="12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1" y="0"/>
            <a:ext cx="2945659" cy="498136"/>
          </a:xfrm>
          <a:prstGeom prst="rect">
            <a:avLst/>
          </a:prstGeom>
        </p:spPr>
        <p:txBody>
          <a:bodyPr vert="horz" lIns="91439" tIns="45719" rIns="91439" bIns="45719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59" y="0"/>
            <a:ext cx="2945659" cy="498136"/>
          </a:xfrm>
          <a:prstGeom prst="rect">
            <a:avLst/>
          </a:prstGeom>
        </p:spPr>
        <p:txBody>
          <a:bodyPr vert="horz" lIns="91439" tIns="45719" rIns="91439" bIns="45719" rtlCol="0"/>
          <a:lstStyle>
            <a:lvl1pPr algn="r">
              <a:defRPr sz="1200"/>
            </a:lvl1pPr>
          </a:lstStyle>
          <a:p>
            <a:fld id="{C55754E5-8729-41BA-BD05-5B6CC7598220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1" y="9430104"/>
            <a:ext cx="2945659" cy="498135"/>
          </a:xfrm>
          <a:prstGeom prst="rect">
            <a:avLst/>
          </a:prstGeom>
        </p:spPr>
        <p:txBody>
          <a:bodyPr vert="horz" lIns="91439" tIns="45719" rIns="91439" bIns="45719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59" y="9430104"/>
            <a:ext cx="2945659" cy="498135"/>
          </a:xfrm>
          <a:prstGeom prst="rect">
            <a:avLst/>
          </a:prstGeom>
        </p:spPr>
        <p:txBody>
          <a:bodyPr vert="horz" lIns="91439" tIns="45719" rIns="91439" bIns="45719" rtlCol="0" anchor="b"/>
          <a:lstStyle>
            <a:lvl1pPr algn="r">
              <a:defRPr sz="1200"/>
            </a:lvl1pPr>
          </a:lstStyle>
          <a:p>
            <a:fld id="{AFEED283-8297-4B92-8EDF-92BB50336B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019403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1" y="0"/>
            <a:ext cx="2945659" cy="498136"/>
          </a:xfrm>
          <a:prstGeom prst="rect">
            <a:avLst/>
          </a:prstGeom>
        </p:spPr>
        <p:txBody>
          <a:bodyPr vert="horz" lIns="91439" tIns="45719" rIns="91439" bIns="45719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59" y="0"/>
            <a:ext cx="2945659" cy="498136"/>
          </a:xfrm>
          <a:prstGeom prst="rect">
            <a:avLst/>
          </a:prstGeom>
        </p:spPr>
        <p:txBody>
          <a:bodyPr vert="horz" lIns="91439" tIns="45719" rIns="91439" bIns="45719" rtlCol="0"/>
          <a:lstStyle>
            <a:lvl1pPr algn="r">
              <a:defRPr sz="1200"/>
            </a:lvl1pPr>
          </a:lstStyle>
          <a:p>
            <a:fld id="{3147B3D0-3341-43FB-A608-D4CBFB4033DC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457450" y="1241425"/>
            <a:ext cx="188277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9" tIns="45719" rIns="91439" bIns="45719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70"/>
            <a:ext cx="5438140" cy="3909239"/>
          </a:xfrm>
          <a:prstGeom prst="rect">
            <a:avLst/>
          </a:prstGeom>
        </p:spPr>
        <p:txBody>
          <a:bodyPr vert="horz" lIns="91439" tIns="45719" rIns="91439" bIns="45719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1" y="9430104"/>
            <a:ext cx="2945659" cy="498135"/>
          </a:xfrm>
          <a:prstGeom prst="rect">
            <a:avLst/>
          </a:prstGeom>
        </p:spPr>
        <p:txBody>
          <a:bodyPr vert="horz" lIns="91439" tIns="45719" rIns="91439" bIns="45719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59" y="9430104"/>
            <a:ext cx="2945659" cy="498135"/>
          </a:xfrm>
          <a:prstGeom prst="rect">
            <a:avLst/>
          </a:prstGeom>
        </p:spPr>
        <p:txBody>
          <a:bodyPr vert="horz" lIns="91439" tIns="45719" rIns="91439" bIns="45719" rtlCol="0" anchor="b"/>
          <a:lstStyle>
            <a:lvl1pPr algn="r">
              <a:defRPr sz="1200"/>
            </a:lvl1pPr>
          </a:lstStyle>
          <a:p>
            <a:fld id="{E8A0BCDE-D8B6-496F-B98F-5F9EC1716A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857238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36751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1738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435804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3899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9931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35849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23800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73022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37830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995312"/>
            <a:ext cx="5829300" cy="4244622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6403623"/>
            <a:ext cx="5143500" cy="2943577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2EF94-3643-4C1D-9FEF-D0B7496940AC}" type="datetime1">
              <a:rPr lang="ru-RU" smtClean="0"/>
              <a:t>15.11.2024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B4F80-CFE2-484B-B610-A343B438E9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02702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A100B-5EFE-4A28-B343-46896347C39D}" type="datetime1">
              <a:rPr lang="ru-RU" smtClean="0"/>
              <a:t>15.11.2024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B4F80-CFE2-484B-B610-A343B438E9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70379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649111"/>
            <a:ext cx="1478756" cy="10332156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649111"/>
            <a:ext cx="4350544" cy="10332156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41EF8-9032-49DD-9B77-9740577C693A}" type="datetime1">
              <a:rPr lang="ru-RU" smtClean="0"/>
              <a:t>15.11.2024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B4F80-CFE2-484B-B610-A343B438E9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1797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70198-7881-4DA9-AB91-CC1AD63F123F}" type="datetime1">
              <a:rPr lang="ru-RU" smtClean="0"/>
              <a:t>15.11.2024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B4F80-CFE2-484B-B610-A343B438E9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404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3039537"/>
            <a:ext cx="5915025" cy="5071532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8159048"/>
            <a:ext cx="5915025" cy="266699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6515-2CEB-4198-B296-7565A6399678}" type="datetime1">
              <a:rPr lang="ru-RU" smtClean="0"/>
              <a:t>15.11.2024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B4F80-CFE2-484B-B610-A343B438E9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5930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3245556"/>
            <a:ext cx="2914650" cy="77357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3245556"/>
            <a:ext cx="2914650" cy="77357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7B561-EAE5-4CBD-8537-D61BF7D69081}" type="datetime1">
              <a:rPr lang="ru-RU" smtClean="0"/>
              <a:t>15.11.2024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B4F80-CFE2-484B-B610-A343B438E9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81204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49114"/>
            <a:ext cx="5915025" cy="235655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988734"/>
            <a:ext cx="2901255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4453467"/>
            <a:ext cx="2901255" cy="65503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988734"/>
            <a:ext cx="2915543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4453467"/>
            <a:ext cx="2915543" cy="65503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B60F9-1F88-434D-9ACA-AB39DA0FC1ED}" type="datetime1">
              <a:rPr lang="ru-RU" smtClean="0"/>
              <a:t>15.11.2024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B4F80-CFE2-484B-B610-A343B438E9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865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2B878-8458-4FD5-A1CE-F103BF7ED06A}" type="datetime1">
              <a:rPr lang="ru-RU" smtClean="0"/>
              <a:t>15.11.2024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B4F80-CFE2-484B-B610-A343B438E9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837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52588-0C18-4CA6-89FE-571A92836F81}" type="datetime1">
              <a:rPr lang="ru-RU" smtClean="0"/>
              <a:t>15.11.2024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B4F80-CFE2-484B-B610-A343B438E9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30968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755425"/>
            <a:ext cx="3471863" cy="8664222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4F900-A5DF-4ED7-85D6-932D16FC2182}" type="datetime1">
              <a:rPr lang="ru-RU" smtClean="0"/>
              <a:t>15.11.2024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B4F80-CFE2-484B-B610-A343B438E9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2474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755425"/>
            <a:ext cx="3471863" cy="8664222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40757-8DAD-47DC-9F72-B316A9B8EB6B}" type="datetime1">
              <a:rPr lang="ru-RU" smtClean="0"/>
              <a:t>15.11.2024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B4F80-CFE2-484B-B610-A343B438E9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5013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649114"/>
            <a:ext cx="5915025" cy="2356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3245556"/>
            <a:ext cx="5915025" cy="7735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980B85-A7EE-4F70-9B61-92598093E762}" type="datetime1">
              <a:rPr lang="ru-RU" smtClean="0"/>
              <a:t>15.11.2024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11300181"/>
            <a:ext cx="2314575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AB4F80-CFE2-484B-B610-A343B438E9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2736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wmf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slideLayout" Target="../slideLayouts/slideLayout2.xml"/><Relationship Id="rId7" Type="http://schemas.openxmlformats.org/officeDocument/2006/relationships/diagramQuickStyle" Target="../diagrams/quickStyle3.xml"/><Relationship Id="rId2" Type="http://schemas.openxmlformats.org/officeDocument/2006/relationships/control" Target="../activeX/activeX5.xml"/><Relationship Id="rId1" Type="http://schemas.openxmlformats.org/officeDocument/2006/relationships/vmlDrawing" Target="../drawings/vmlDrawing5.vml"/><Relationship Id="rId6" Type="http://schemas.openxmlformats.org/officeDocument/2006/relationships/diagramLayout" Target="../diagrams/layout3.xml"/><Relationship Id="rId11" Type="http://schemas.openxmlformats.org/officeDocument/2006/relationships/image" Target="../media/image10.wmf"/><Relationship Id="rId5" Type="http://schemas.openxmlformats.org/officeDocument/2006/relationships/diagramData" Target="../diagrams/data3.xml"/><Relationship Id="rId10" Type="http://schemas.openxmlformats.org/officeDocument/2006/relationships/image" Target="../media/image11.png"/><Relationship Id="rId4" Type="http://schemas.openxmlformats.org/officeDocument/2006/relationships/notesSlide" Target="../notesSlides/notesSlide5.xml"/><Relationship Id="rId9" Type="http://schemas.microsoft.com/office/2007/relationships/diagramDrawing" Target="../diagrams/drawing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wmf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2.wmf"/><Relationship Id="rId2" Type="http://schemas.openxmlformats.org/officeDocument/2006/relationships/control" Target="../activeX/activeX6.xml"/><Relationship Id="rId1" Type="http://schemas.openxmlformats.org/officeDocument/2006/relationships/vmlDrawing" Target="../drawings/vmlDrawing6.vml"/><Relationship Id="rId6" Type="http://schemas.openxmlformats.org/officeDocument/2006/relationships/chart" Target="../charts/chart18.xml"/><Relationship Id="rId5" Type="http://schemas.openxmlformats.org/officeDocument/2006/relationships/image" Target="../media/image13.png"/><Relationship Id="rId4" Type="http://schemas.openxmlformats.org/officeDocument/2006/relationships/notesSlide" Target="../notesSlides/notesSlide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fi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7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4.wmf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2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3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4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5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6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3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8.wmf"/><Relationship Id="rId4" Type="http://schemas.openxmlformats.org/officeDocument/2006/relationships/notesSlide" Target="../notesSlides/notesSlide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8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9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0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1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2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3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4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5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7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8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9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4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9.w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0" y="883920"/>
            <a:ext cx="68580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</a:pPr>
            <a:r>
              <a:rPr lang="ru-RU" sz="2200" b="1" dirty="0" smtClean="0">
                <a:latin typeface="Times New Roman" pitchFamily="18" charset="0"/>
              </a:rPr>
              <a:t>Администрация </a:t>
            </a:r>
            <a:r>
              <a:rPr lang="ru-RU" sz="2200" b="1" dirty="0">
                <a:latin typeface="Times New Roman" pitchFamily="18" charset="0"/>
              </a:rPr>
              <a:t>городского округа город Уфа</a:t>
            </a:r>
          </a:p>
          <a:p>
            <a:pPr algn="ctr" eaLnBrk="1" hangingPunct="1">
              <a:spcBef>
                <a:spcPts val="0"/>
              </a:spcBef>
            </a:pPr>
            <a:r>
              <a:rPr lang="ru-RU" sz="2200" b="1" dirty="0">
                <a:latin typeface="Times New Roman" pitchFamily="18" charset="0"/>
              </a:rPr>
              <a:t>Республики Башкортостан </a:t>
            </a:r>
          </a:p>
        </p:txBody>
      </p:sp>
      <p:pic>
        <p:nvPicPr>
          <p:cNvPr id="6" name="Picture 4" descr="обложка_2 1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91" t="11890" r="30998" b="60826"/>
          <a:stretch>
            <a:fillRect/>
          </a:stretch>
        </p:blipFill>
        <p:spPr bwMode="auto">
          <a:xfrm>
            <a:off x="2588565" y="3813629"/>
            <a:ext cx="1680867" cy="21595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0" y="7929609"/>
            <a:ext cx="6858001" cy="4121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749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2400" b="1" dirty="0" smtClean="0">
                <a:latin typeface="Times New Roman" pitchFamily="18" charset="0"/>
              </a:rPr>
              <a:t>БЮДЖЕТ ДЛЯ ГРАЖДАН</a:t>
            </a: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проекту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</a:rPr>
              <a:t>бюджета </a:t>
            </a:r>
            <a:r>
              <a:rPr lang="ru-RU" sz="2400" b="1" dirty="0">
                <a:latin typeface="Times New Roman" pitchFamily="18" charset="0"/>
              </a:rPr>
              <a:t>городского округа город Уфа </a:t>
            </a:r>
            <a:r>
              <a:rPr lang="ru-RU" sz="2400" b="1" dirty="0" smtClean="0">
                <a:latin typeface="Times New Roman" pitchFamily="18" charset="0"/>
              </a:rPr>
              <a:t>Республики </a:t>
            </a:r>
            <a:r>
              <a:rPr lang="ru-RU" sz="2400" b="1" dirty="0">
                <a:latin typeface="Times New Roman" pitchFamily="18" charset="0"/>
              </a:rPr>
              <a:t>Башкортостан на </a:t>
            </a:r>
            <a:r>
              <a:rPr lang="ru-RU" sz="2400" b="1" dirty="0" smtClean="0">
                <a:latin typeface="Times New Roman" pitchFamily="18" charset="0"/>
              </a:rPr>
              <a:t>2025 </a:t>
            </a:r>
            <a:r>
              <a:rPr lang="ru-RU" sz="2400" b="1" dirty="0">
                <a:latin typeface="Times New Roman" pitchFamily="18" charset="0"/>
              </a:rPr>
              <a:t>год                                               и на плановый период </a:t>
            </a:r>
            <a:r>
              <a:rPr lang="ru-RU" sz="2400" b="1" dirty="0" smtClean="0">
                <a:latin typeface="Times New Roman" pitchFamily="18" charset="0"/>
              </a:rPr>
              <a:t>2026 </a:t>
            </a:r>
            <a:r>
              <a:rPr lang="ru-RU" sz="2400" b="1" dirty="0">
                <a:latin typeface="Times New Roman" pitchFamily="18" charset="0"/>
              </a:rPr>
              <a:t>и </a:t>
            </a:r>
            <a:r>
              <a:rPr lang="ru-RU" sz="2400" b="1" dirty="0" smtClean="0">
                <a:latin typeface="Times New Roman" pitchFamily="18" charset="0"/>
              </a:rPr>
              <a:t>2027 годов</a:t>
            </a:r>
            <a:endParaRPr lang="en-US" sz="2400" b="1" dirty="0">
              <a:latin typeface="Times New Roman" pitchFamily="18" charset="0"/>
            </a:endParaRPr>
          </a:p>
          <a:p>
            <a:pPr algn="ctr" eaLnBrk="1" hangingPunct="1"/>
            <a:endParaRPr lang="ru-RU" sz="2400" b="1" dirty="0" smtClean="0">
              <a:latin typeface="Times New Roman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B4F80-CFE2-484B-B610-A343B438E9E3}" type="slidenum">
              <a:rPr lang="ru-RU" smtClean="0"/>
              <a:t>1</a:t>
            </a:fld>
            <a:endParaRPr lang="ru-RU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9629" name="SapphireHiddenControl" r:id="rId2" imgW="4572000" imgH="3048120"/>
        </mc:Choice>
        <mc:Fallback>
          <p:control name="SapphireHiddenControl" r:id="rId2" imgW="4572000" imgH="3048120">
            <p:pic>
              <p:nvPicPr>
                <p:cNvPr id="2" name="SapphireHiddenControl" hidden="1"/>
                <p:cNvPicPr>
                  <a:picLocks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0" y="0"/>
                  <a:ext cx="4572000" cy="3048000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665329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14514"/>
            <a:ext cx="6858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00B8A0"/>
                </a:solidFill>
                <a:latin typeface="Times New Roman" pitchFamily="18" charset="0"/>
                <a:cs typeface="Times New Roman" pitchFamily="18" charset="0"/>
              </a:rPr>
              <a:t>ОБЪЁМ НАЛОГОВЫХ И НЕНАЛОГОВЫХ </a:t>
            </a:r>
          </a:p>
          <a:p>
            <a:pPr algn="ctr"/>
            <a:r>
              <a:rPr lang="ru-RU" sz="2200" b="1" dirty="0" smtClean="0">
                <a:solidFill>
                  <a:srgbClr val="00B8A0"/>
                </a:solidFill>
                <a:latin typeface="Times New Roman" pitchFamily="18" charset="0"/>
                <a:cs typeface="Times New Roman" pitchFamily="18" charset="0"/>
              </a:rPr>
              <a:t>ДОХОДОВ БЮДЖЕТА ГОРОДСКОГО ОКРУГА</a:t>
            </a:r>
            <a:endParaRPr lang="ru-RU" sz="2200" b="1" dirty="0">
              <a:solidFill>
                <a:srgbClr val="00B8A0"/>
              </a:solidFill>
            </a:endParaRPr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3667397311"/>
              </p:ext>
            </p:extLst>
          </p:nvPr>
        </p:nvGraphicFramePr>
        <p:xfrm>
          <a:off x="0" y="754927"/>
          <a:ext cx="6858000" cy="35125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val="1564451381"/>
              </p:ext>
            </p:extLst>
          </p:nvPr>
        </p:nvGraphicFramePr>
        <p:xfrm>
          <a:off x="0" y="4277032"/>
          <a:ext cx="6858000" cy="35346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8" name="Object 10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4057845662"/>
              </p:ext>
            </p:extLst>
          </p:nvPr>
        </p:nvGraphicFramePr>
        <p:xfrm>
          <a:off x="0" y="7905135"/>
          <a:ext cx="6858000" cy="42868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B4F80-CFE2-484B-B610-A343B438E9E3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5183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-14514"/>
            <a:ext cx="6858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00B8A0"/>
                </a:solidFill>
                <a:latin typeface="Times New Roman" pitchFamily="18" charset="0"/>
                <a:cs typeface="Times New Roman" pitchFamily="18" charset="0"/>
              </a:rPr>
              <a:t>ОБЪЁМ И СТРУКТУРА НАЛОГОВЫХ </a:t>
            </a:r>
          </a:p>
          <a:p>
            <a:pPr algn="ctr"/>
            <a:r>
              <a:rPr lang="ru-RU" sz="2200" b="1" dirty="0" smtClean="0">
                <a:solidFill>
                  <a:srgbClr val="00B8A0"/>
                </a:solidFill>
                <a:latin typeface="Times New Roman" pitchFamily="18" charset="0"/>
                <a:cs typeface="Times New Roman" pitchFamily="18" charset="0"/>
              </a:rPr>
              <a:t>ДОХОДОВ </a:t>
            </a:r>
            <a:r>
              <a:rPr lang="ru-RU" sz="2200" b="1" dirty="0">
                <a:solidFill>
                  <a:srgbClr val="00B8A0"/>
                </a:solidFill>
                <a:latin typeface="Times New Roman" pitchFamily="18" charset="0"/>
                <a:cs typeface="Times New Roman" pitchFamily="18" charset="0"/>
              </a:rPr>
              <a:t>БЮДЖЕТА ГОРОДСКОГО ОКРУГА</a:t>
            </a:r>
            <a:endParaRPr lang="ru-RU" sz="2200" b="1" dirty="0">
              <a:solidFill>
                <a:srgbClr val="00B8A0"/>
              </a:solidFill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791304267"/>
              </p:ext>
            </p:extLst>
          </p:nvPr>
        </p:nvGraphicFramePr>
        <p:xfrm>
          <a:off x="0" y="839447"/>
          <a:ext cx="6858000" cy="38224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4144810311"/>
              </p:ext>
            </p:extLst>
          </p:nvPr>
        </p:nvGraphicFramePr>
        <p:xfrm>
          <a:off x="0" y="4619466"/>
          <a:ext cx="6858000" cy="38224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4240324075"/>
              </p:ext>
            </p:extLst>
          </p:nvPr>
        </p:nvGraphicFramePr>
        <p:xfrm>
          <a:off x="0" y="8579369"/>
          <a:ext cx="6858000" cy="3612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B4F80-CFE2-484B-B610-A343B438E9E3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7645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321102"/>
            <a:ext cx="6858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00B8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НАЛОГА НА ДОХОДЫ ФИЗИЧЕСКИХ ЛИЦ</a:t>
            </a:r>
            <a:endParaRPr lang="ru-RU" sz="2200" b="1" dirty="0">
              <a:solidFill>
                <a:srgbClr val="00B8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64558074"/>
              </p:ext>
            </p:extLst>
          </p:nvPr>
        </p:nvGraphicFramePr>
        <p:xfrm>
          <a:off x="0" y="1350364"/>
          <a:ext cx="6858000" cy="34477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265470" y="4919392"/>
            <a:ext cx="6592530" cy="7017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Налоговыми агентами признаются лица, на которых в соответствии с НК РФ возложены обязанности по исчислению, удержанию у налогоплательщика и перечислению налогов в бюджет (в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т. ч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НДФЛ).</a:t>
            </a:r>
          </a:p>
          <a:p>
            <a:pPr algn="just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000" algn="just"/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 на доходы физических лиц (НДФЛ)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один из основных видов прямых налогов. Исчисляется в процентах от совокупного дохода физических лиц за минусом налоговых вычетов в соответствии с действующим законодательством.</a:t>
            </a:r>
          </a:p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Доходы,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облагаемые НДФЛ: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вознаграждение за выполнение трудовых или иных обязанностей;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продажи имущества, находящегося  в собственности менее 3 (5) лет;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сдачи имущества в аренду;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от источников за пределами РФ;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в виде выигрышей;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иные доходы, указанные в статье  208 НК РФ.</a:t>
            </a:r>
          </a:p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Доходы, не облагаемые НДФЛ: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от продажи имущества, находящегося в собственности более 3 (5) лет;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доходы, полученные по договору дарения от члена семьи и (или) близкого родственника в соответствии с Семейным кодексом РФ;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иные доходы, указанные в статье  217 НК РФ.</a:t>
            </a:r>
            <a:endParaRPr lang="ru-RU" dirty="0"/>
          </a:p>
        </p:txBody>
      </p:sp>
      <p:sp>
        <p:nvSpPr>
          <p:cNvPr id="7" name="TextBox 2"/>
          <p:cNvSpPr txBox="1"/>
          <p:nvPr/>
        </p:nvSpPr>
        <p:spPr>
          <a:xfrm>
            <a:off x="5429843" y="1090543"/>
            <a:ext cx="1295422" cy="276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МЛН РУБЛЕЙ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B4F80-CFE2-484B-B610-A343B438E9E3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8846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134240267"/>
              </p:ext>
            </p:extLst>
          </p:nvPr>
        </p:nvGraphicFramePr>
        <p:xfrm>
          <a:off x="1" y="1377538"/>
          <a:ext cx="6721106" cy="48610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0" y="335379"/>
            <a:ext cx="6858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>
                <a:solidFill>
                  <a:srgbClr val="00B8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АКЦИЗЫ ПО ПОДАКЦИЗНЫМ ТОВАРАМ (ПРОДУКЦИИ)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0" y="6969486"/>
            <a:ext cx="660311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000"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Акциз</a:t>
            </a:r>
            <a:r>
              <a:rPr lang="ru-RU" b="1" dirty="0">
                <a:solidFill>
                  <a:srgbClr val="00B8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один из косвенных налогов на продажу определенного вида товаров массового потребления.</a:t>
            </a:r>
          </a:p>
          <a:p>
            <a:pPr indent="450000"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Акциз включается в цену товара. Чаще всего акцизным налогом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облагаются: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вино – водочные изделия, деликатесы, предметы роскоши, автомобили, нефтепродукты. </a:t>
            </a:r>
          </a:p>
          <a:p>
            <a:pPr indent="450000"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бюджет города поступают акцизы на нефтепродукты. Увеличение поступления по акцизам на нефтепродукты обусловлены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планируемым ростом налоговой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базы.</a:t>
            </a:r>
          </a:p>
        </p:txBody>
      </p:sp>
      <p:sp>
        <p:nvSpPr>
          <p:cNvPr id="8" name="TextBox 2"/>
          <p:cNvSpPr txBox="1"/>
          <p:nvPr/>
        </p:nvSpPr>
        <p:spPr>
          <a:xfrm>
            <a:off x="5366507" y="1036316"/>
            <a:ext cx="1295422" cy="276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МЛН РУБЛЕЙ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B4F80-CFE2-484B-B610-A343B438E9E3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2858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1964831121"/>
              </p:ext>
            </p:extLst>
          </p:nvPr>
        </p:nvGraphicFramePr>
        <p:xfrm>
          <a:off x="0" y="1631467"/>
          <a:ext cx="6858000" cy="62146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0" y="-14514"/>
            <a:ext cx="6858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200" b="1" dirty="0" smtClean="0">
              <a:solidFill>
                <a:srgbClr val="00B8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200" b="1" dirty="0" smtClean="0">
                <a:solidFill>
                  <a:srgbClr val="00B8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НАЛОГИ НА СОВОКУПНЫЙ ДОХОД</a:t>
            </a:r>
            <a:endParaRPr lang="ru-RU" sz="2200" b="1" dirty="0">
              <a:solidFill>
                <a:srgbClr val="00B8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40110" y="8161559"/>
            <a:ext cx="657778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бюджет города от субъектов малого и среднего бизнеса поступают налоги на совокупный доход. 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Налоги на совокупный доход включают в себя: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налог, взимаемый в связи с применением упрощенной системы налогообложения (УСН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единый сельскохозяйственный налог (ЕСХН);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взимаемый в связи с применением патентной системы налогообложения (ПСН).</a:t>
            </a:r>
          </a:p>
        </p:txBody>
      </p:sp>
      <p:sp>
        <p:nvSpPr>
          <p:cNvPr id="5" name="TextBox 2"/>
          <p:cNvSpPr txBox="1"/>
          <p:nvPr/>
        </p:nvSpPr>
        <p:spPr>
          <a:xfrm>
            <a:off x="5422468" y="1223276"/>
            <a:ext cx="1295422" cy="276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МЛН РУБЛЕЙ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B4F80-CFE2-484B-B610-A343B438E9E3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3926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-14514"/>
            <a:ext cx="6858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00B8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НАЛОГИ НА ИМУЩЕСТВО</a:t>
            </a:r>
            <a:endParaRPr lang="ru-RU" sz="2200" b="1" dirty="0">
              <a:solidFill>
                <a:srgbClr val="00B8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771580844"/>
              </p:ext>
            </p:extLst>
          </p:nvPr>
        </p:nvGraphicFramePr>
        <p:xfrm>
          <a:off x="0" y="938071"/>
          <a:ext cx="6857999" cy="64874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176980" y="7425495"/>
            <a:ext cx="6504039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000"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Налоги на имущество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прямые налоги, установленные на имущество организаций или физических лиц.  </a:t>
            </a:r>
          </a:p>
          <a:p>
            <a:pPr indent="450000"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 на имущество организаций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(НИО)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относится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региональным налогам.  Объектом налогообложения является недвижимое имущество организаций, которое находится на балансе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Поступает по нормативу 5%.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000"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 на имущество физических лиц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(НИФЛ)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местным налогом. Объектами налогообложения являются жилой дом, квартира, комната, дача,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машино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-место, гараж.      </a:t>
            </a:r>
          </a:p>
          <a:p>
            <a:pPr indent="450000"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Земельный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 (ЗН)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относится к местным налогам. Плательщиками налога являются организации и физические лица. Объектами налогообложения являются земельные участки, занятые жилищным фондом и объектами инженерной инфраструктуры, приобретенные (предоставленные) для личного подсобного хозяйства, садоводства, прочие земли.</a:t>
            </a:r>
          </a:p>
        </p:txBody>
      </p:sp>
      <p:sp>
        <p:nvSpPr>
          <p:cNvPr id="6" name="TextBox 2"/>
          <p:cNvSpPr txBox="1"/>
          <p:nvPr/>
        </p:nvSpPr>
        <p:spPr>
          <a:xfrm>
            <a:off x="5562578" y="636940"/>
            <a:ext cx="1295422" cy="276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МЛН РУБЛЕЙ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B4F80-CFE2-484B-B610-A343B438E9E3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1116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-14514"/>
            <a:ext cx="6858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00B8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ГОСУДАРСТВЕННАЯ ПОШЛИНА</a:t>
            </a:r>
            <a:endParaRPr lang="ru-RU" sz="2200" b="1" dirty="0">
              <a:solidFill>
                <a:srgbClr val="00B8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916499586"/>
              </p:ext>
            </p:extLst>
          </p:nvPr>
        </p:nvGraphicFramePr>
        <p:xfrm>
          <a:off x="147484" y="922147"/>
          <a:ext cx="6563032" cy="55228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147484" y="6817591"/>
            <a:ext cx="656303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000"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Государственная пошлина –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сбор, взимаемый с лиц, при их обращении в уполномоченные государственные органы, органы местного самоуправления, иные органы за совершением юридически значимых действий.</a:t>
            </a:r>
          </a:p>
          <a:p>
            <a:pPr indent="450000"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бюджет городского округа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зачисляются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следующие виды государственной пошлины:</a:t>
            </a:r>
          </a:p>
          <a:p>
            <a:pPr indent="450000"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делам, рассматриваемым в судах общей юрисдикции, мировыми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судьями;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000"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выдачу разрешения на установку рекламной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конструкции.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2"/>
          <p:cNvSpPr txBox="1"/>
          <p:nvPr/>
        </p:nvSpPr>
        <p:spPr>
          <a:xfrm>
            <a:off x="5400580" y="578094"/>
            <a:ext cx="1295422" cy="276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МЛН РУБЛЕЙ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B4F80-CFE2-484B-B610-A343B438E9E3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1297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-14514"/>
            <a:ext cx="6858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00B8A0"/>
                </a:solidFill>
                <a:latin typeface="Times New Roman" pitchFamily="18" charset="0"/>
                <a:cs typeface="Times New Roman" pitchFamily="18" charset="0"/>
              </a:rPr>
              <a:t>ОБЪЁМ И СТРУКТУРА НЕНАЛОГОВЫХ </a:t>
            </a:r>
            <a:endParaRPr lang="ru-RU" sz="2200" b="1" dirty="0">
              <a:solidFill>
                <a:srgbClr val="00B8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200" b="1" dirty="0">
                <a:solidFill>
                  <a:srgbClr val="00B8A0"/>
                </a:solidFill>
                <a:latin typeface="Times New Roman" pitchFamily="18" charset="0"/>
                <a:cs typeface="Times New Roman" pitchFamily="18" charset="0"/>
              </a:rPr>
              <a:t>ДОХОДОВ БЮДЖЕТА ГОРОДСКОГО ОКРУГА</a:t>
            </a:r>
            <a:endParaRPr lang="ru-RU" sz="2200" b="1" dirty="0">
              <a:solidFill>
                <a:srgbClr val="00B8A0"/>
              </a:solidFill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164422071"/>
              </p:ext>
            </p:extLst>
          </p:nvPr>
        </p:nvGraphicFramePr>
        <p:xfrm>
          <a:off x="0" y="8369507"/>
          <a:ext cx="6858000" cy="38224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871324013"/>
              </p:ext>
            </p:extLst>
          </p:nvPr>
        </p:nvGraphicFramePr>
        <p:xfrm>
          <a:off x="34977" y="4379624"/>
          <a:ext cx="6858000" cy="38224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1512622647"/>
              </p:ext>
            </p:extLst>
          </p:nvPr>
        </p:nvGraphicFramePr>
        <p:xfrm>
          <a:off x="34977" y="776186"/>
          <a:ext cx="6823023" cy="38224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B4F80-CFE2-484B-B610-A343B438E9E3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6819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398340"/>
            <a:ext cx="6858000" cy="26205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4013"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Целями долговой политики городского округа на предстоящий период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являются соблюдение ограничений параметров муниципального долга, установленных бюджетным законодательством Российской Федерации; обеспечение сбалансированности  городского бюджета; отнесение городского округа к группе заемщиков с высоким уровнем  долговой устойчивости; обеспечение своевременного исполнения долговых обязательств городского округа в полном объеме.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496437"/>
            <a:ext cx="6858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B8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ЦЕЛИ И ЗАДАЧИ </a:t>
            </a:r>
            <a:r>
              <a:rPr lang="ru-RU" sz="2000" b="1" dirty="0" smtClean="0">
                <a:solidFill>
                  <a:srgbClr val="00B8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ДОЛГОВОЙ ПОЛИТИКИ</a:t>
            </a:r>
            <a:endParaRPr lang="ru-RU" sz="2000" b="1" dirty="0">
              <a:solidFill>
                <a:srgbClr val="00B8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766515696"/>
              </p:ext>
            </p:extLst>
          </p:nvPr>
        </p:nvGraphicFramePr>
        <p:xfrm>
          <a:off x="406400" y="4406900"/>
          <a:ext cx="6215626" cy="63769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B4F80-CFE2-484B-B610-A343B438E9E3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1990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4189275"/>
              </p:ext>
            </p:extLst>
          </p:nvPr>
        </p:nvGraphicFramePr>
        <p:xfrm>
          <a:off x="119558" y="3070267"/>
          <a:ext cx="6467221" cy="22210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5912"/>
                <a:gridCol w="1068730"/>
                <a:gridCol w="1105476"/>
                <a:gridCol w="1087103"/>
              </a:tblGrid>
              <a:tr h="978256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 безвозмездных поступлений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lang="en-US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ru-RU" sz="12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lang="en-US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en-US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lang="en-US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ru-RU" sz="12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08684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Дотации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80688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Субсидии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4 459,2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4 515,1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3 940,7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61631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Субвенции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13 595,5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14 180,0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14 856,1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EAEFF7"/>
                    </a:solidFill>
                  </a:tcPr>
                </a:tc>
              </a:tr>
              <a:tr h="413514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Иные межбюджетные трансферты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805,4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807,6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807,6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D2DEEF"/>
                    </a:solidFill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0" y="966554"/>
            <a:ext cx="6858000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9750" algn="just">
              <a:lnSpc>
                <a:spcPct val="80000"/>
              </a:lnSpc>
            </a:pP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sz="1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бюджете </a:t>
            </a: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городского округа </a:t>
            </a:r>
            <a:r>
              <a:rPr lang="ru-RU" sz="1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202</a:t>
            </a: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ru-RU" sz="1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год </a:t>
            </a: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группе «Безвозмездные поступления» </a:t>
            </a:r>
            <a:r>
              <a:rPr lang="ru-RU" sz="1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запланированы доходы </a:t>
            </a: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сумме </a:t>
            </a:r>
            <a:r>
              <a:rPr lang="ru-RU" sz="1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18 860,1 млн рублей.</a:t>
            </a:r>
            <a:r>
              <a:rPr lang="en-US" sz="1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0" y="399322"/>
            <a:ext cx="6858000" cy="45461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ctr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None/>
              <a:defRPr sz="3200" b="1">
                <a:solidFill>
                  <a:srgbClr val="00B8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ru-RU" sz="2200" dirty="0"/>
              <a:t>БЕЗВОЗМЕЗДНЫЕ ПОСТУПЛЕНИЯ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0" y="1951030"/>
            <a:ext cx="6858000" cy="7925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defPPr>
              <a:defRPr lang="ru-RU"/>
            </a:defPPr>
            <a:lvl1pPr algn="ctr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None/>
              <a:defRPr sz="3200" b="1">
                <a:solidFill>
                  <a:srgbClr val="00B8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ru-RU" sz="2200" dirty="0"/>
              <a:t>ДИНАМИКА И СТРУКТУРА БЕЗВОЗМЕЗДНЫХ ПОСТУПЛЕНИЙ</a:t>
            </a:r>
          </a:p>
        </p:txBody>
      </p:sp>
      <p:graphicFrame>
        <p:nvGraphicFramePr>
          <p:cNvPr id="6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6583118"/>
              </p:ext>
            </p:extLst>
          </p:nvPr>
        </p:nvGraphicFramePr>
        <p:xfrm>
          <a:off x="301214" y="5738058"/>
          <a:ext cx="6371771" cy="47897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9" name="Скругленный прямоугольник 8"/>
          <p:cNvSpPr/>
          <p:nvPr/>
        </p:nvSpPr>
        <p:spPr>
          <a:xfrm>
            <a:off x="857699" y="6106743"/>
            <a:ext cx="1074058" cy="1407886"/>
          </a:xfrm>
          <a:prstGeom prst="roundRect">
            <a:avLst>
              <a:gd name="adj" fmla="val 10000"/>
            </a:avLst>
          </a:prstGeom>
          <a:blipFill>
            <a:blip r:embed="rId10"/>
            <a:srcRect/>
            <a:stretch>
              <a:fillRect l="-3000" r="-3000"/>
            </a:stretch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0" name="Группа 9"/>
          <p:cNvGrpSpPr/>
          <p:nvPr/>
        </p:nvGrpSpPr>
        <p:grpSpPr>
          <a:xfrm>
            <a:off x="547956" y="7816488"/>
            <a:ext cx="1693545" cy="2627150"/>
            <a:chOff x="2411850" y="2361723"/>
            <a:chExt cx="1702963" cy="2886551"/>
          </a:xfr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11" name="Прямоугольник с двумя скругленными соседними углами 10"/>
            <p:cNvSpPr/>
            <p:nvPr/>
          </p:nvSpPr>
          <p:spPr>
            <a:xfrm rot="10800000">
              <a:off x="2411850" y="2361723"/>
              <a:ext cx="1702963" cy="2886551"/>
            </a:xfrm>
            <a:prstGeom prst="round2SameRect">
              <a:avLst>
                <a:gd name="adj1" fmla="val 10500"/>
                <a:gd name="adj2" fmla="val 0"/>
              </a:avLst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rgbClr r="0" g="0" b="0"/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12" name="Прямоугольник 11"/>
            <p:cNvSpPr/>
            <p:nvPr/>
          </p:nvSpPr>
          <p:spPr>
            <a:xfrm rot="21600000">
              <a:off x="2464222" y="2361723"/>
              <a:ext cx="1598219" cy="283417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2240" tIns="142240" rIns="142240" bIns="142240" numCol="1" spcCol="1270" anchor="t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18 860,1</a:t>
              </a: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kern="12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млн рублей</a:t>
              </a:r>
              <a:endParaRPr lang="ru-RU" b="1" kern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3" name="Прямоугольная выноска 12"/>
          <p:cNvSpPr/>
          <p:nvPr/>
        </p:nvSpPr>
        <p:spPr bwMode="auto">
          <a:xfrm>
            <a:off x="600038" y="9066021"/>
            <a:ext cx="1589380" cy="692495"/>
          </a:xfrm>
          <a:prstGeom prst="wedgeRectCallout">
            <a:avLst>
              <a:gd name="adj1" fmla="val -8923"/>
              <a:gd name="adj2" fmla="val -112845"/>
            </a:avLst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contourClr>
              <a:srgbClr val="FFFFFF"/>
            </a:contourClr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2025 год</a:t>
            </a:r>
          </a:p>
        </p:txBody>
      </p:sp>
      <p:sp>
        <p:nvSpPr>
          <p:cNvPr id="14" name="Прямоугольная выноска 13"/>
          <p:cNvSpPr/>
          <p:nvPr/>
        </p:nvSpPr>
        <p:spPr bwMode="auto">
          <a:xfrm>
            <a:off x="4822415" y="9062689"/>
            <a:ext cx="1516742" cy="695828"/>
          </a:xfrm>
          <a:prstGeom prst="wedgeRectCallout">
            <a:avLst>
              <a:gd name="adj1" fmla="val -8659"/>
              <a:gd name="adj2" fmla="val -117946"/>
            </a:avLst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contourClr>
              <a:srgbClr val="FFFFFF"/>
            </a:contourClr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2027 год</a:t>
            </a:r>
          </a:p>
        </p:txBody>
      </p:sp>
      <p:sp>
        <p:nvSpPr>
          <p:cNvPr id="15" name="Прямоугольная выноска 14"/>
          <p:cNvSpPr/>
          <p:nvPr/>
        </p:nvSpPr>
        <p:spPr bwMode="auto">
          <a:xfrm>
            <a:off x="2697387" y="9062688"/>
            <a:ext cx="1551714" cy="695828"/>
          </a:xfrm>
          <a:prstGeom prst="wedgeRectCallout">
            <a:avLst>
              <a:gd name="adj1" fmla="val -8418"/>
              <a:gd name="adj2" fmla="val -111995"/>
            </a:avLst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contourClr>
              <a:srgbClr val="FFFFFF"/>
            </a:contourClr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2026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год</a:t>
            </a:r>
          </a:p>
        </p:txBody>
      </p:sp>
      <p:sp>
        <p:nvSpPr>
          <p:cNvPr id="16" name="TextBox 2"/>
          <p:cNvSpPr txBox="1"/>
          <p:nvPr/>
        </p:nvSpPr>
        <p:spPr>
          <a:xfrm>
            <a:off x="5485694" y="2743555"/>
            <a:ext cx="1368720" cy="276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МЛН РУБЛЕЙ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B4F80-CFE2-484B-B610-A343B438E9E3}" type="slidenum">
              <a:rPr lang="ru-RU" smtClean="0"/>
              <a:t>19</a:t>
            </a:fld>
            <a:endParaRPr lang="ru-RU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0329" name="SapphireHiddenControl" r:id="rId2" imgW="4572000" imgH="3048120"/>
        </mc:Choice>
        <mc:Fallback>
          <p:control name="SapphireHiddenControl" r:id="rId2" imgW="4572000" imgH="3048120">
            <p:pic>
              <p:nvPicPr>
                <p:cNvPr id="3" name="SapphireHiddenControl" hidden="1"/>
                <p:cNvPicPr>
                  <a:picLocks/>
                </p:cNvPicPr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0" y="0"/>
                  <a:ext cx="4572000" cy="3048000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151790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0437" y="649114"/>
            <a:ext cx="5804621" cy="1054995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00B8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УВАЖАЕМЫЕ УФИМЦЫ!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0031" y="5600828"/>
            <a:ext cx="5915025" cy="7735712"/>
          </a:xfrm>
        </p:spPr>
        <p:txBody>
          <a:bodyPr/>
          <a:lstStyle/>
          <a:p>
            <a:pPr indent="0" algn="just">
              <a:buNone/>
              <a:tabLst>
                <a:tab pos="355600" algn="l"/>
                <a:tab pos="452438" algn="l"/>
              </a:tabLst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Представляем «Бюджет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граждан»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проекту бюджета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округа город Уфа Республики Башкортостан на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2025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и на плановый период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2026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2027 годов.</a:t>
            </a:r>
          </a:p>
          <a:p>
            <a:pPr indent="0" algn="just">
              <a:buNone/>
              <a:tabLst>
                <a:tab pos="355600" algn="l"/>
                <a:tab pos="452438" algn="l"/>
              </a:tabLst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«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для граждан» - информационный сборник, который познакомит население с основами формирования и расходования бюджета города. </a:t>
            </a:r>
          </a:p>
          <a:p>
            <a:pPr indent="0" algn="just">
              <a:buNone/>
              <a:tabLst>
                <a:tab pos="355600" algn="l"/>
                <a:tab pos="452438" algn="l"/>
              </a:tabLst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В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сборнике в доступной форме представлено описание, как формировались доходы и куда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будут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направлены средства бюджета городского округа.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just">
              <a:buNone/>
              <a:tabLst>
                <a:tab pos="355600" algn="l"/>
                <a:tab pos="452438" algn="l"/>
              </a:tabLst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«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для граждан» нацелен на широкий круг пользователей, интересы которых в той или иной мере затронуты бюджетом городского округа.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005" y="1704109"/>
            <a:ext cx="2755075" cy="3366146"/>
          </a:xfrm>
          <a:prstGeom prst="rect">
            <a:avLst/>
          </a:prstGeom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B4F80-CFE2-484B-B610-A343B438E9E3}" type="slidenum">
              <a:rPr lang="ru-RU" smtClean="0"/>
              <a:t>2</a:t>
            </a:fld>
            <a:endParaRPr lang="ru-RU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3379" name="SapphireHiddenControl" r:id="rId2" imgW="4572000" imgH="3048120"/>
        </mc:Choice>
        <mc:Fallback>
          <p:control name="SapphireHiddenControl" r:id="rId2" imgW="4572000" imgH="3048120">
            <p:pic>
              <p:nvPicPr>
                <p:cNvPr id="5" name="SapphireHiddenControl" hidden="1"/>
                <p:cNvPicPr>
                  <a:picLocks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0" y="0"/>
                  <a:ext cx="4572000" cy="3048000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361486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209862" y="31803"/>
            <a:ext cx="6858000" cy="70410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defPPr>
              <a:defRPr lang="ru-RU"/>
            </a:defPPr>
            <a:lvl1pPr algn="ctr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None/>
              <a:defRPr sz="3200" b="1">
                <a:solidFill>
                  <a:srgbClr val="00B8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ru-RU" sz="1600" dirty="0" smtClean="0"/>
              <a:t>БЕЗВОЗМЕЗДНЫЕ ПОСТУПЛЕНИЯ </a:t>
            </a:r>
            <a:r>
              <a:rPr lang="ru-RU" sz="1600" dirty="0"/>
              <a:t>ИЗ </a:t>
            </a:r>
            <a:endParaRPr lang="en-US" sz="1600" dirty="0" smtClean="0"/>
          </a:p>
          <a:p>
            <a:r>
              <a:rPr lang="ru-RU" sz="1600" dirty="0" smtClean="0"/>
              <a:t>ВЫШЕСТОЯЩИХ </a:t>
            </a:r>
            <a:r>
              <a:rPr lang="ru-RU" sz="1600" dirty="0"/>
              <a:t>БЮДЖЕТОВ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2232693"/>
              </p:ext>
            </p:extLst>
          </p:nvPr>
        </p:nvGraphicFramePr>
        <p:xfrm>
          <a:off x="131807" y="735907"/>
          <a:ext cx="6726193" cy="1133641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736449"/>
                <a:gridCol w="683272"/>
                <a:gridCol w="630711"/>
                <a:gridCol w="675761"/>
              </a:tblGrid>
              <a:tr h="0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СУБСИДИИ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86" marR="6786" marT="6786" marB="0" anchor="b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86" marR="6786" marT="6786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86" marR="6786" marT="6786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86" marR="6786" marT="6786" marB="0" anchor="ctr"/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86" marR="6786" marT="678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</a:t>
                      </a:r>
                    </a:p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86" marR="6786" marT="67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</a:t>
                      </a:r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86" marR="6786" marT="67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</a:t>
                      </a:r>
                    </a:p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86" marR="6786" marT="6786" marB="0" anchor="ctr"/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Субсидии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86" marR="6786" marT="6786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4 459,2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86" marR="6786" marT="678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4 515,1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86" marR="6786" marT="678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3 940,7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86" marR="6786" marT="6786" marB="0" anchor="ctr"/>
                </a:tc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Содержание, ремонт, капитальный ремонт, строительство и реконструкция автомобильных дорог общего пользования местного значения</a:t>
                      </a:r>
                      <a:endParaRPr lang="en-US" sz="1300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86" marR="6786" marT="678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1 982,9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86" marR="6786" marT="678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1 347,0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86" marR="6786" marT="678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743,3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86" marR="6786" marT="6786" marB="0"/>
                </a:tc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Субсидия на организацию бесплатного горячего питания обучающихся, получающих начальное общее образование в государственных и муниципальных образовательных организациях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86" marR="6786" marT="678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693,1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86" marR="6786" marT="678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654,7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86" marR="6786" marT="678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654,7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86" marR="6786" marT="6786" marB="0"/>
                </a:tc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Субсидия на мероприятия по улучшению систем наружного освещения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86" marR="6786" marT="6786" marB="0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86" marR="6786" marT="678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43,0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86" marR="6786" marT="678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43,0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86" marR="6786" marT="6786" marB="0"/>
                </a:tc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Субсидии бюджетам городских округов на реализацию мероприятий по обеспечению жильем молодых семей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86" marR="6786" marT="678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40,2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86" marR="6786" marT="678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40,4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86" marR="6786" marT="678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40,4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86" marR="6786" marT="6786" marB="0"/>
                </a:tc>
              </a:tr>
              <a:tr h="249920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Субсидия на поддержку отрасли культуры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86" marR="6786" marT="678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</a:t>
                      </a:r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86" marR="6786" marT="678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</a:t>
                      </a:r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86" marR="6786" marT="678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</a:t>
                      </a:r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86" marR="6786" marT="6786" marB="0"/>
                </a:tc>
              </a:tr>
              <a:tr h="249920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Субсидии на реализацию мероприятий по модернизации школьных систем образования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86" marR="6786" marT="678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117,4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86" marR="6786" marT="678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1 550,6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86" marR="6786" marT="678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1 550,6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86" marR="6786" marT="6786" marB="0"/>
                </a:tc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Субсидия на финансовое обеспечение отдельных полномочий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86" marR="6786" marT="678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29,2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86" marR="6786" marT="678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29,2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86" marR="6786" marT="678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29,2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86" marR="6786" marT="6786" marB="0"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6858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Субсидии в целях </a:t>
                      </a:r>
                      <a:r>
                        <a:rPr lang="ru-RU" sz="13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софинансирования</a:t>
                      </a: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расходных обязательств субъектов Российской Федерации и г. Байконура, возникающих при реализации мероприятий, направленных на создание современной инфраструктуры для отдыха детей и их оздоровления путем возведения некапитальных строений, сооружений (быстровозводимых конструкций), а также при проведении капитального ремонта объектов инфраструктуры организаций отдыха детей и их оздоровления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86" marR="6786" marT="6786" marB="0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86" marR="6786" marT="678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102,9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86" marR="6786" marT="678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102,9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86" marR="6786" marT="6786" marB="0"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6858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Реализация дополнительных мер социальной поддержки по освобождению от платы за присмотр и уход за детьми, обеспечение</a:t>
                      </a:r>
                      <a:r>
                        <a:rPr lang="ru-RU" sz="13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бесплатным питанием </a:t>
                      </a: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учащихся 5-11 классов, граждан принимающих участие в специальной военной операции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86" marR="6786" marT="678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62,3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86" marR="6786" marT="678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62,3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86" marR="6786" marT="678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62,3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86" marR="6786" marT="6786" marB="0"/>
                </a:tc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Доведение средней заработной платы работников муниципальных учреждений культуры до среднемесячной начисленной заработной платы наемных работников в организациях, у индивидуальных предпринимателей и физических лиц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86" marR="6786" marT="678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126,3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86" marR="6786" marT="678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133,1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86" marR="6786" marT="678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142,4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86" marR="6786" marT="6786" marB="0"/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Доведение средней заработной платы педагогических работников муниципальных учреждений дополнительного образования до средней заработной платы учителей</a:t>
                      </a:r>
                    </a:p>
                  </a:txBody>
                  <a:tcPr marL="6786" marR="6786" marT="678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338,4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86" marR="6786" marT="678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357,1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86" marR="6786" marT="678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381,3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86" marR="6786" marT="6786" marB="0"/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питанием обучающихся с ограниченными возможностями здоровья и детей-инвалидов в муниципальных общеобразовательных организациях, осуществляющих образовательную деятельность</a:t>
                      </a:r>
                    </a:p>
                  </a:txBody>
                  <a:tcPr marL="6786" marR="6786" marT="6786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61,1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86" marR="6786" marT="678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61,1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86" marR="6786" marT="678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61,1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86" marR="6786" marT="6786" marB="0"/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Реализация мероприятий по развитию образовательных организациях</a:t>
                      </a:r>
                    </a:p>
                  </a:txBody>
                  <a:tcPr marL="6786" marR="6786" marT="6786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1,2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86" marR="6786" marT="678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4,2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86" marR="6786" marT="6786" marB="0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86" marR="6786" marT="6786" marB="0"/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мероприятий по благоустройству городских общественных территорий</a:t>
                      </a:r>
                    </a:p>
                  </a:txBody>
                  <a:tcPr marL="6786" marR="6786" marT="6786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875,8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86" marR="6786" marT="6786" marB="0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86" marR="6786" marT="6786" marB="0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86" marR="6786" marT="6786" marB="0"/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Проведение мероприятий по организации бесплатного горячего питания обучающихся, получающих начальное общее образование в муниципальных образовательных организациях Республики Башкортостан</a:t>
                      </a:r>
                    </a:p>
                  </a:txBody>
                  <a:tcPr marL="6786" marR="6786" marT="6786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25,</a:t>
                      </a:r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86" marR="6786" marT="678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25,</a:t>
                      </a:r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86" marR="6786" marT="678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25,</a:t>
                      </a:r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86" marR="6786" marT="6786" marB="0"/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Финансирование организаций, осуществляющих спортивную подготовку по базовым видам спорта в соответствии с требованиями федеральных стандартов спортивной подготовки</a:t>
                      </a:r>
                    </a:p>
                  </a:txBody>
                  <a:tcPr marL="6786" marR="6786" marT="678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98,5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86" marR="6786" marT="678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98,5</a:t>
                      </a:r>
                      <a:endParaRPr lang="ru-RU" sz="1300" b="0" i="0" u="none" strike="noStrike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86" marR="6786" marT="678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98,5</a:t>
                      </a:r>
                      <a:endParaRPr lang="ru-RU" sz="1300" b="0" i="0" u="none" strike="noStrike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86" marR="6786" marT="6786" marB="0"/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Мероприятия по обеспечению доступности приоритетных объектов и услуг в приоритетных сферах жизнедеятельности инвалидов и других маломобильных групп населения</a:t>
                      </a:r>
                    </a:p>
                  </a:txBody>
                  <a:tcPr marL="6786" marR="6786" marT="678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1,9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86" marR="6786" marT="6786" marB="0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86" marR="6786" marT="6786" marB="0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86" marR="6786" marT="6786" marB="0"/>
                </a:tc>
              </a:tr>
            </a:tbl>
          </a:graphicData>
        </a:graphic>
      </p:graphicFrame>
      <p:sp>
        <p:nvSpPr>
          <p:cNvPr id="4" name="TextBox 2"/>
          <p:cNvSpPr txBox="1"/>
          <p:nvPr/>
        </p:nvSpPr>
        <p:spPr>
          <a:xfrm>
            <a:off x="5489280" y="597418"/>
            <a:ext cx="1368720" cy="276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МЛН РУБЛЕЙ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B4F80-CFE2-484B-B610-A343B438E9E3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9092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106582"/>
              </p:ext>
            </p:extLst>
          </p:nvPr>
        </p:nvGraphicFramePr>
        <p:xfrm>
          <a:off x="207228" y="561812"/>
          <a:ext cx="6466288" cy="1114088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48223"/>
                <a:gridCol w="979048"/>
                <a:gridCol w="805546"/>
                <a:gridCol w="733471"/>
              </a:tblGrid>
              <a:tr h="302104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СУБВЕНЦИИ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14" marR="8614" marT="8614" marB="0" anchor="b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14" marR="8614" marT="8614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14" marR="8614" marT="8614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14" marR="8614" marT="8614" marB="0" anchor="ctr"/>
                </a:tc>
              </a:tr>
              <a:tr h="421622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14" marR="8614" marT="8614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</a:t>
                      </a:r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14" marR="8614" marT="86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</a:t>
                      </a:r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14" marR="8614" marT="86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</a:t>
                      </a:r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14" marR="8614" marT="8614" marB="0" anchor="ctr"/>
                </a:tc>
              </a:tr>
              <a:tr h="463051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Субвенции: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14" marR="8614" marT="8614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13 595,5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14" marR="8614" marT="86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14 180,2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14" marR="8614" marT="86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14 856,1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14" marR="8614" marT="8614" marB="0" anchor="ctr"/>
                </a:tc>
              </a:tr>
              <a:tr h="440208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Осуществление  полномочий по назначению и выплате компенсации части платы, взимаемой с родителей </a:t>
                      </a:r>
                    </a:p>
                    <a:p>
                      <a:pPr algn="l" fontAlgn="t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14" marR="8614" marT="861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260,5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14" marR="8614" marT="861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270,9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14" marR="8614" marT="861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281,8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14" marR="8614" marT="8614" marB="0"/>
                </a:tc>
              </a:tr>
              <a:tr h="904987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Оплата труда педагогических работников, административно-управленческого и вспомогательного персонала   дошкольных  и общеобразовательных организаций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14" marR="8614" marT="861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r>
                        <a:rPr lang="ru-RU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605,5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14" marR="8614" marT="8614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12 220,0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14" marR="8614" marT="8614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12 885,0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14" marR="8614" marT="8614" marB="0"/>
                </a:tc>
              </a:tr>
              <a:tr h="725679">
                <a:tc>
                  <a:txBody>
                    <a:bodyPr/>
                    <a:lstStyle/>
                    <a:p>
                      <a:pPr marL="0" marR="0" indent="0" algn="l" defTabSz="6858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Приобретение учебников и учебных пособий, средств обучения, игр, игрушек дошкольных  и общеобразовательных организаций</a:t>
                      </a:r>
                    </a:p>
                    <a:p>
                      <a:pPr marL="0" marR="0" indent="0" algn="l" defTabSz="6858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14" marR="8614" marT="861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36,2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14" marR="8614" marT="8614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36,2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14" marR="8614" marT="8614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36,2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14" marR="8614" marT="8614" marB="0"/>
                </a:tc>
              </a:tr>
              <a:tr h="546371">
                <a:tc>
                  <a:txBody>
                    <a:bodyPr/>
                    <a:lstStyle/>
                    <a:p>
                      <a:pPr marL="0" marR="0" indent="0" algn="l" defTabSz="6858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Осуществление  полномочий по организации и обеспечению отдыха и оздоровления детей</a:t>
                      </a:r>
                    </a:p>
                    <a:p>
                      <a:pPr marL="0" marR="0" indent="0" algn="l" defTabSz="6858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14" marR="8614" marT="861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281,6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14" marR="8614" marT="8614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293,0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14" marR="8614" marT="8614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293,0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14" marR="8614" marT="8614" marB="0"/>
                </a:tc>
              </a:tr>
              <a:tr h="725679">
                <a:tc>
                  <a:txBody>
                    <a:bodyPr/>
                    <a:lstStyle/>
                    <a:p>
                      <a:pPr marL="0" marR="0" indent="0" algn="l" defTabSz="6858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Осуществление  полномочий по социальной поддержке детей-сирот (отдых, бесплатный проезд, ежемесячное пособие на содержание детей, ремонт жилых помещений, оздоровление)</a:t>
                      </a:r>
                    </a:p>
                    <a:p>
                      <a:pPr marL="0" marR="0" indent="0" algn="l" defTabSz="6858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14" marR="8614" marT="861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592,7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14" marR="8614" marT="8614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416,4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14" marR="8614" marT="8614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416,4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14" marR="8614" marT="8614" marB="0"/>
                </a:tc>
              </a:tr>
              <a:tr h="725679">
                <a:tc>
                  <a:txBody>
                    <a:bodyPr/>
                    <a:lstStyle/>
                    <a:p>
                      <a:pPr marL="0" marR="0" indent="0" algn="l" defTabSz="6858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Осуществление государственных полномочий по созданию и обеспечению деятельности административных комиссий</a:t>
                      </a:r>
                    </a:p>
                  </a:txBody>
                  <a:tcPr marL="8614" marR="8614" marT="861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17,8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14" marR="8614" marT="8614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17,8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14" marR="8614" marT="8614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17,8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14" marR="8614" marT="8614" marB="0"/>
                </a:tc>
              </a:tr>
              <a:tr h="725679">
                <a:tc>
                  <a:txBody>
                    <a:bodyPr/>
                    <a:lstStyle/>
                    <a:p>
                      <a:pPr marL="0" marR="0" indent="0" algn="l" defTabSz="6858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Осуществление  полномочий по организации мероприятий  при осуществлении деятельности по обращению с животными без владельцев</a:t>
                      </a:r>
                    </a:p>
                    <a:p>
                      <a:pPr marL="0" marR="0" indent="0" algn="l" defTabSz="6858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14" marR="8614" marT="861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23,9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14" marR="8614" marT="8614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23,9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14" marR="8614" marT="8614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23,9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14" marR="8614" marT="8614" marB="0"/>
                </a:tc>
              </a:tr>
              <a:tr h="1442912">
                <a:tc>
                  <a:txBody>
                    <a:bodyPr/>
                    <a:lstStyle/>
                    <a:p>
                      <a:pPr marL="0" marR="0" indent="0" algn="l" defTabSz="6858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получения образования в частных дошкольных, общеобразовательных организациях посредством предоставления  субсидий на возмещение затрат, включая расходы на оплату труда, приобретение учебников и учебных пособий, средств обучения, игр, игрушек (за исключением расходов на содержание зданий и оплату коммунальных услуг)</a:t>
                      </a:r>
                    </a:p>
                  </a:txBody>
                  <a:tcPr marL="8614" marR="8614" marT="861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538,8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14" marR="8614" marT="8614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659,1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14" marR="8614" marT="8614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659,1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14" marR="8614" marT="8614" marB="0"/>
                </a:tc>
              </a:tr>
              <a:tr h="546371">
                <a:tc>
                  <a:txBody>
                    <a:bodyPr/>
                    <a:lstStyle/>
                    <a:p>
                      <a:pPr marL="0" marR="0" indent="0" algn="l" defTabSz="6858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Осуществление полномочий по составлению (изменению) списков кандидатов в присяжные заседатели </a:t>
                      </a:r>
                    </a:p>
                    <a:p>
                      <a:pPr marL="0" marR="0" indent="0" algn="l" defTabSz="6858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14" marR="8614" marT="861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14" marR="8614" marT="8614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3,7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14" marR="8614" marT="8614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3,7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14" marR="8614" marT="8614" marB="0"/>
                </a:tc>
              </a:tr>
              <a:tr h="546371">
                <a:tc>
                  <a:txBody>
                    <a:bodyPr/>
                    <a:lstStyle/>
                    <a:p>
                      <a:pPr marL="0" marR="0" indent="0" algn="l" defTabSz="6858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Предоставление жилых помещений детям-сиротам и инвалидов и семей, имеющих детей-инвалидов</a:t>
                      </a:r>
                    </a:p>
                    <a:p>
                      <a:pPr marL="0" marR="0" indent="0" algn="l" defTabSz="6858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14" marR="8614" marT="861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35,2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14" marR="8614" marT="8614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35,6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14" marR="8614" marT="8614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35,6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14" marR="8614" marT="8614" marB="0"/>
                </a:tc>
              </a:tr>
              <a:tr h="904987">
                <a:tc>
                  <a:txBody>
                    <a:bodyPr/>
                    <a:lstStyle/>
                    <a:p>
                      <a:pPr marL="0" marR="0" indent="0" algn="l" defTabSz="6858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Социальная поддержка учащихся общеобразовательных организаций из многодетных малоимущих семей (бесплатное питание, набор письменных принадлежностей, школьная форма)</a:t>
                      </a:r>
                    </a:p>
                    <a:p>
                      <a:pPr marL="0" marR="0" indent="0" algn="l" defTabSz="6858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14" marR="8614" marT="861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61,7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14" marR="8614" marT="8614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62,2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14" marR="8614" marT="8614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62,2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14" marR="8614" marT="8614" marB="0"/>
                </a:tc>
              </a:tr>
              <a:tr h="594899">
                <a:tc>
                  <a:txBody>
                    <a:bodyPr/>
                    <a:lstStyle/>
                    <a:p>
                      <a:pPr marL="0" marR="0" indent="0" algn="l" defTabSz="6858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Осуществление  деятельности комиссий по делам несовершеннолетних и защите их прав</a:t>
                      </a:r>
                    </a:p>
                    <a:p>
                      <a:pPr marL="0" marR="0" indent="0" algn="l" defTabSz="6858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14" marR="8614" marT="861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36,0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14" marR="8614" marT="8614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36,0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14" marR="8614" marT="8614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36,0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14" marR="8614" marT="8614" marB="0"/>
                </a:tc>
              </a:tr>
              <a:tr h="730321">
                <a:tc>
                  <a:txBody>
                    <a:bodyPr/>
                    <a:lstStyle/>
                    <a:p>
                      <a:pPr marL="0" marR="0" indent="0" algn="l" defTabSz="6858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Осуществление государственных полномочий по организации и осуществлению деятельности по опеке и попечительству</a:t>
                      </a:r>
                    </a:p>
                  </a:txBody>
                  <a:tcPr marL="8614" marR="8614" marT="861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105,4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14" marR="8614" marT="8614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105,4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14" marR="8614" marT="8614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105,4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14" marR="8614" marT="8614" marB="0"/>
                </a:tc>
              </a:tr>
            </a:tbl>
          </a:graphicData>
        </a:graphic>
      </p:graphicFrame>
      <p:sp>
        <p:nvSpPr>
          <p:cNvPr id="5" name="TextBox 2"/>
          <p:cNvSpPr txBox="1"/>
          <p:nvPr/>
        </p:nvSpPr>
        <p:spPr>
          <a:xfrm>
            <a:off x="5308600" y="599607"/>
            <a:ext cx="1549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МЛН РУБЛЕЙ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B4F80-CFE2-484B-B610-A343B438E9E3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120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5750178"/>
              </p:ext>
            </p:extLst>
          </p:nvPr>
        </p:nvGraphicFramePr>
        <p:xfrm>
          <a:off x="225803" y="529390"/>
          <a:ext cx="6440209" cy="567929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03487"/>
                <a:gridCol w="929149"/>
                <a:gridCol w="825909"/>
                <a:gridCol w="781664"/>
              </a:tblGrid>
              <a:tr h="416008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ИНЫЕ МЕЖБЮДЖЕТНЫЕ</a:t>
                      </a:r>
                      <a:r>
                        <a:rPr lang="ru-RU" sz="16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ТРАНСФЕРТЫ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450061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</a:t>
                      </a:r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</a:t>
                      </a:r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</a:t>
                      </a:r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49505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Иные межбюджетные трансферты  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805,4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807,6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807,6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564285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ежемесячное денежное вознаграждение за классное руководство педагогическим работникам государственных и муниципальных общеобразовательных организаций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491,2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497,1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497,1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474265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Проведение мероприятий в области культуры и искусства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760479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Софинансирование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расходов, возникающих при предоставлении сертификатов, удостоверяющих право на получение места в частных дошкольных образовательных организациях, в организациях и у индивидуальных предпринимателей, осуществляющих присмотр и уход за детьми дошкольного возраста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134,2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134,2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134,2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760479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проведение мероприятий по обеспечению деятельности советников директора по воспитанию и взаимодействию с детскими общественными объединениями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67,0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76,8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76,8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760479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Финансирование расходов, связанных с уплатой лизинговых платежей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 закупку коммунальной техники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112,5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</a:tbl>
          </a:graphicData>
        </a:graphic>
      </p:graphicFrame>
      <p:sp>
        <p:nvSpPr>
          <p:cNvPr id="6" name="TextBox 2"/>
          <p:cNvSpPr txBox="1"/>
          <p:nvPr/>
        </p:nvSpPr>
        <p:spPr>
          <a:xfrm>
            <a:off x="5439905" y="727143"/>
            <a:ext cx="16963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МЛН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B4F80-CFE2-484B-B610-A343B438E9E3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4997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3823"/>
            <a:ext cx="6858000" cy="454612"/>
          </a:xfrm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 defTabSz="914400">
              <a:lnSpc>
                <a:spcPct val="107000"/>
              </a:lnSpc>
              <a:spcAft>
                <a:spcPts val="800"/>
              </a:spcAft>
            </a:pPr>
            <a:r>
              <a:rPr lang="ru-RU" sz="2200" b="1" dirty="0" smtClean="0">
                <a:solidFill>
                  <a:srgbClr val="00B8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СУБСИДИИ НА 2025 ГОД</a:t>
            </a:r>
            <a:endParaRPr lang="ru-RU" sz="2200" b="1" dirty="0">
              <a:solidFill>
                <a:srgbClr val="00B8A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87294026"/>
              </p:ext>
            </p:extLst>
          </p:nvPr>
        </p:nvGraphicFramePr>
        <p:xfrm>
          <a:off x="123985" y="374755"/>
          <a:ext cx="6623655" cy="116858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675621" y="1281640"/>
            <a:ext cx="1506758" cy="707886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4 459,2</a:t>
            </a:r>
          </a:p>
          <a:p>
            <a:pPr algn="ctr"/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 рублей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B4F80-CFE2-484B-B610-A343B438E9E3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5397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9178" y="437074"/>
            <a:ext cx="6272463" cy="816890"/>
          </a:xfrm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 defTabSz="914400">
              <a:lnSpc>
                <a:spcPct val="107000"/>
              </a:lnSpc>
              <a:spcAft>
                <a:spcPts val="800"/>
              </a:spcAft>
            </a:pPr>
            <a:r>
              <a:rPr lang="en-US" sz="2200" b="1" dirty="0" smtClean="0">
                <a:solidFill>
                  <a:srgbClr val="00B8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2200" b="1" dirty="0" smtClean="0">
                <a:solidFill>
                  <a:srgbClr val="00B8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rgbClr val="00B8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СУБВЕНЦИИ НА 2025 ГОД</a:t>
            </a:r>
            <a:endParaRPr lang="ru-RU" sz="2200" b="1" dirty="0">
              <a:solidFill>
                <a:srgbClr val="00B8A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58763149"/>
              </p:ext>
            </p:extLst>
          </p:nvPr>
        </p:nvGraphicFramePr>
        <p:xfrm>
          <a:off x="134912" y="1251283"/>
          <a:ext cx="6723088" cy="107832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892022" y="2367044"/>
            <a:ext cx="12088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13 595,5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 рублей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B4F80-CFE2-484B-B610-A343B438E9E3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3450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1219200"/>
            <a:ext cx="6858000" cy="816890"/>
          </a:xfrm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 defTabSz="914400">
              <a:lnSpc>
                <a:spcPct val="107000"/>
              </a:lnSpc>
              <a:spcAft>
                <a:spcPts val="800"/>
              </a:spcAft>
            </a:pPr>
            <a:r>
              <a:rPr lang="ru-RU" sz="2200" b="1" dirty="0" smtClean="0">
                <a:solidFill>
                  <a:srgbClr val="00B8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ИНЫЕ МЕЖБЮДЖЕТНЫЕ ТРАНСФЕРТЫ         НА 2025 ГОД</a:t>
            </a:r>
            <a:endParaRPr lang="ru-RU" sz="2200" b="1" dirty="0">
              <a:solidFill>
                <a:srgbClr val="00B8A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2371337090"/>
              </p:ext>
            </p:extLst>
          </p:nvPr>
        </p:nvGraphicFramePr>
        <p:xfrm>
          <a:off x="236348" y="1538785"/>
          <a:ext cx="6385303" cy="110096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375114" y="4061156"/>
            <a:ext cx="21077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805,4 млн рублей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B4F80-CFE2-484B-B610-A343B438E9E3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0459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-20679" y="5707"/>
            <a:ext cx="687867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sz="2200" b="1" spc="100" dirty="0">
                <a:solidFill>
                  <a:srgbClr val="00B8A0"/>
                </a:solidFill>
                <a:latin typeface="Times New Roman" pitchFamily="18" charset="0"/>
              </a:rPr>
              <a:t>ОСНОВНЫЕ ХАРАКТЕРИСТИКИ </a:t>
            </a:r>
            <a:r>
              <a:rPr lang="ru-RU" sz="2200" b="1" spc="100" dirty="0" smtClean="0">
                <a:solidFill>
                  <a:srgbClr val="00B8A0"/>
                </a:solidFill>
                <a:latin typeface="Times New Roman" pitchFamily="18" charset="0"/>
              </a:rPr>
              <a:t>БЮДЖЕТА ГОРОДСКОГО ОКРУГА,</a:t>
            </a:r>
            <a:r>
              <a:rPr lang="ru-RU" sz="2200" b="1" spc="100" dirty="0">
                <a:solidFill>
                  <a:srgbClr val="00B8A0"/>
                </a:solidFill>
                <a:latin typeface="Times New Roman" pitchFamily="18" charset="0"/>
              </a:rPr>
              <a:t> </a:t>
            </a:r>
            <a:r>
              <a:rPr lang="ru-RU" sz="2200" b="1" spc="100" dirty="0" smtClean="0">
                <a:solidFill>
                  <a:srgbClr val="00B8A0"/>
                </a:solidFill>
                <a:latin typeface="Times New Roman" pitchFamily="18" charset="0"/>
              </a:rPr>
              <a:t>МЛН РУБЛЕЙ</a:t>
            </a:r>
            <a:endParaRPr lang="ru-RU" sz="2200" b="1" spc="100" dirty="0">
              <a:solidFill>
                <a:srgbClr val="00B8A0"/>
              </a:solidFill>
              <a:latin typeface="Times New Roman" pitchFamily="18" charset="0"/>
            </a:endParaRPr>
          </a:p>
        </p:txBody>
      </p:sp>
      <p:sp>
        <p:nvSpPr>
          <p:cNvPr id="54" name="Скругленный прямоугольник 53"/>
          <p:cNvSpPr/>
          <p:nvPr/>
        </p:nvSpPr>
        <p:spPr bwMode="auto">
          <a:xfrm>
            <a:off x="2182626" y="1141593"/>
            <a:ext cx="2438399" cy="533400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ДОХОДЫ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9" name="Скругленный прямоугольник 88"/>
          <p:cNvSpPr/>
          <p:nvPr/>
        </p:nvSpPr>
        <p:spPr bwMode="auto">
          <a:xfrm>
            <a:off x="2139043" y="3410482"/>
            <a:ext cx="2438399" cy="533400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РАСХОДЫ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" name="Полилиния 74"/>
          <p:cNvSpPr/>
          <p:nvPr/>
        </p:nvSpPr>
        <p:spPr>
          <a:xfrm>
            <a:off x="727310" y="4512481"/>
            <a:ext cx="917727" cy="376226"/>
          </a:xfrm>
          <a:custGeom>
            <a:avLst/>
            <a:gdLst>
              <a:gd name="connsiteX0" fmla="*/ 0 w 958748"/>
              <a:gd name="connsiteY0" fmla="*/ 0 h 743235"/>
              <a:gd name="connsiteX1" fmla="*/ 958748 w 958748"/>
              <a:gd name="connsiteY1" fmla="*/ 0 h 743235"/>
              <a:gd name="connsiteX2" fmla="*/ 958748 w 958748"/>
              <a:gd name="connsiteY2" fmla="*/ 743235 h 743235"/>
              <a:gd name="connsiteX3" fmla="*/ 0 w 958748"/>
              <a:gd name="connsiteY3" fmla="*/ 743235 h 743235"/>
              <a:gd name="connsiteX4" fmla="*/ 0 w 958748"/>
              <a:gd name="connsiteY4" fmla="*/ 0 h 743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8748" h="743235">
                <a:moveTo>
                  <a:pt x="0" y="0"/>
                </a:moveTo>
                <a:lnTo>
                  <a:pt x="958748" y="0"/>
                </a:lnTo>
                <a:lnTo>
                  <a:pt x="958748" y="743235"/>
                </a:lnTo>
                <a:lnTo>
                  <a:pt x="0" y="743235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6689" tIns="0" rIns="0" bIns="0" numCol="1" spcCol="1270" anchor="t" anchorCtr="0">
            <a:noAutofit/>
          </a:bodyPr>
          <a:lstStyle/>
          <a:p>
            <a:pPr lvl="0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2025 год</a:t>
            </a:r>
            <a:endParaRPr lang="ru-RU" sz="1800" kern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" name="Полилиния 75"/>
          <p:cNvSpPr/>
          <p:nvPr/>
        </p:nvSpPr>
        <p:spPr>
          <a:xfrm>
            <a:off x="5256603" y="5039971"/>
            <a:ext cx="1096206" cy="357089"/>
          </a:xfrm>
          <a:custGeom>
            <a:avLst/>
            <a:gdLst>
              <a:gd name="connsiteX0" fmla="*/ 0 w 987552"/>
              <a:gd name="connsiteY0" fmla="*/ 0 h 1787366"/>
              <a:gd name="connsiteX1" fmla="*/ 987552 w 987552"/>
              <a:gd name="connsiteY1" fmla="*/ 0 h 1787366"/>
              <a:gd name="connsiteX2" fmla="*/ 987552 w 987552"/>
              <a:gd name="connsiteY2" fmla="*/ 1787366 h 1787366"/>
              <a:gd name="connsiteX3" fmla="*/ 0 w 987552"/>
              <a:gd name="connsiteY3" fmla="*/ 1787366 h 1787366"/>
              <a:gd name="connsiteX4" fmla="*/ 0 w 987552"/>
              <a:gd name="connsiteY4" fmla="*/ 0 h 1787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7552" h="1787366">
                <a:moveTo>
                  <a:pt x="0" y="0"/>
                </a:moveTo>
                <a:lnTo>
                  <a:pt x="987552" y="0"/>
                </a:lnTo>
                <a:lnTo>
                  <a:pt x="987552" y="1787366"/>
                </a:lnTo>
                <a:lnTo>
                  <a:pt x="0" y="1787366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41723" tIns="0" rIns="0" bIns="0" numCol="1" spcCol="1270" anchor="t" anchorCtr="0">
            <a:noAutofit/>
          </a:bodyPr>
          <a:lstStyle/>
          <a:p>
            <a:pPr lvl="0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2027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год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0" name="Полилиния 79"/>
          <p:cNvSpPr/>
          <p:nvPr/>
        </p:nvSpPr>
        <p:spPr>
          <a:xfrm>
            <a:off x="2916444" y="4967528"/>
            <a:ext cx="975798" cy="409724"/>
          </a:xfrm>
          <a:custGeom>
            <a:avLst/>
            <a:gdLst>
              <a:gd name="connsiteX0" fmla="*/ 0 w 958748"/>
              <a:gd name="connsiteY0" fmla="*/ 0 h 743235"/>
              <a:gd name="connsiteX1" fmla="*/ 958748 w 958748"/>
              <a:gd name="connsiteY1" fmla="*/ 0 h 743235"/>
              <a:gd name="connsiteX2" fmla="*/ 958748 w 958748"/>
              <a:gd name="connsiteY2" fmla="*/ 743235 h 743235"/>
              <a:gd name="connsiteX3" fmla="*/ 0 w 958748"/>
              <a:gd name="connsiteY3" fmla="*/ 743235 h 743235"/>
              <a:gd name="connsiteX4" fmla="*/ 0 w 958748"/>
              <a:gd name="connsiteY4" fmla="*/ 0 h 743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8748" h="743235">
                <a:moveTo>
                  <a:pt x="0" y="0"/>
                </a:moveTo>
                <a:lnTo>
                  <a:pt x="958748" y="0"/>
                </a:lnTo>
                <a:lnTo>
                  <a:pt x="958748" y="743235"/>
                </a:lnTo>
                <a:lnTo>
                  <a:pt x="0" y="743235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6689" tIns="0" rIns="0" bIns="0" numCol="1" spcCol="1270" anchor="t" anchorCtr="0">
            <a:noAutofit/>
          </a:bodyPr>
          <a:lstStyle/>
          <a:p>
            <a:pPr lvl="0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202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год</a:t>
            </a:r>
            <a:endParaRPr lang="ru-RU" sz="1800" kern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" name="Овал 80"/>
          <p:cNvSpPr/>
          <p:nvPr/>
        </p:nvSpPr>
        <p:spPr>
          <a:xfrm>
            <a:off x="693007" y="3857353"/>
            <a:ext cx="1169151" cy="583115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41 648,1</a:t>
            </a:r>
            <a:endParaRPr lang="en-US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7" name="Shape 86"/>
          <p:cNvSpPr/>
          <p:nvPr/>
        </p:nvSpPr>
        <p:spPr>
          <a:xfrm rot="2092028">
            <a:off x="1492543" y="3568000"/>
            <a:ext cx="1772761" cy="790777"/>
          </a:xfrm>
          <a:prstGeom prst="swooshArrow">
            <a:avLst>
              <a:gd name="adj1" fmla="val 16310"/>
              <a:gd name="adj2" fmla="val 3137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88" name="Shape 87"/>
          <p:cNvSpPr/>
          <p:nvPr/>
        </p:nvSpPr>
        <p:spPr>
          <a:xfrm rot="1918412">
            <a:off x="3616656" y="3816090"/>
            <a:ext cx="1623397" cy="862236"/>
          </a:xfrm>
          <a:prstGeom prst="swooshArrow">
            <a:avLst>
              <a:gd name="adj1" fmla="val 16310"/>
              <a:gd name="adj2" fmla="val 3137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5" name="Прямоугольник 4"/>
          <p:cNvSpPr/>
          <p:nvPr/>
        </p:nvSpPr>
        <p:spPr>
          <a:xfrm>
            <a:off x="82507" y="3289170"/>
            <a:ext cx="6858000" cy="2446621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Прямоугольник 89"/>
          <p:cNvSpPr/>
          <p:nvPr/>
        </p:nvSpPr>
        <p:spPr>
          <a:xfrm>
            <a:off x="14748" y="736387"/>
            <a:ext cx="6847780" cy="2446621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1" name="Рисунок 9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2451" y="8003441"/>
            <a:ext cx="3668834" cy="3465306"/>
          </a:xfrm>
          <a:prstGeom prst="rect">
            <a:avLst/>
          </a:prstGeom>
        </p:spPr>
      </p:pic>
      <p:sp>
        <p:nvSpPr>
          <p:cNvPr id="8" name="Равно 7"/>
          <p:cNvSpPr/>
          <p:nvPr/>
        </p:nvSpPr>
        <p:spPr>
          <a:xfrm>
            <a:off x="3209459" y="9878134"/>
            <a:ext cx="545489" cy="334242"/>
          </a:xfrm>
          <a:prstGeom prst="mathEqual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2638803" y="11468747"/>
            <a:ext cx="1762715" cy="338554"/>
          </a:xfrm>
          <a:prstGeom prst="rect">
            <a:avLst/>
          </a:prstGeom>
          <a:noFill/>
          <a:ln w="38100">
            <a:solidFill>
              <a:srgbClr val="FF9E4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 = 0 руб.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6" name="Овал 95"/>
          <p:cNvSpPr/>
          <p:nvPr/>
        </p:nvSpPr>
        <p:spPr>
          <a:xfrm>
            <a:off x="3765100" y="9718666"/>
            <a:ext cx="1564422" cy="1016395"/>
          </a:xfrm>
          <a:prstGeom prst="ellipse">
            <a:avLst/>
          </a:prstGeom>
          <a:noFill/>
          <a:ln w="38100">
            <a:solidFill>
              <a:srgbClr val="FF9E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41 648,1</a:t>
            </a:r>
            <a:endParaRPr lang="en-US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1670810" y="9704178"/>
            <a:ext cx="1564422" cy="1016395"/>
          </a:xfrm>
          <a:prstGeom prst="ellipse">
            <a:avLst/>
          </a:prstGeom>
          <a:noFill/>
          <a:ln w="38100">
            <a:solidFill>
              <a:srgbClr val="FF9E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</a:t>
            </a:r>
          </a:p>
          <a:p>
            <a:pPr algn="ctr"/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41 648,1</a:t>
            </a:r>
            <a:endParaRPr lang="en-US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Овал 29"/>
          <p:cNvSpPr/>
          <p:nvPr/>
        </p:nvSpPr>
        <p:spPr>
          <a:xfrm>
            <a:off x="2773669" y="4303763"/>
            <a:ext cx="1169151" cy="583115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43 020,1</a:t>
            </a:r>
            <a:endParaRPr lang="en-US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Овал 30"/>
          <p:cNvSpPr/>
          <p:nvPr/>
        </p:nvSpPr>
        <p:spPr>
          <a:xfrm>
            <a:off x="5155237" y="4310605"/>
            <a:ext cx="1169151" cy="583115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43 874,2</a:t>
            </a:r>
            <a:endParaRPr lang="en-US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Полилиния 34"/>
          <p:cNvSpPr/>
          <p:nvPr/>
        </p:nvSpPr>
        <p:spPr>
          <a:xfrm>
            <a:off x="920987" y="2538743"/>
            <a:ext cx="917727" cy="376226"/>
          </a:xfrm>
          <a:custGeom>
            <a:avLst/>
            <a:gdLst>
              <a:gd name="connsiteX0" fmla="*/ 0 w 958748"/>
              <a:gd name="connsiteY0" fmla="*/ 0 h 743235"/>
              <a:gd name="connsiteX1" fmla="*/ 958748 w 958748"/>
              <a:gd name="connsiteY1" fmla="*/ 0 h 743235"/>
              <a:gd name="connsiteX2" fmla="*/ 958748 w 958748"/>
              <a:gd name="connsiteY2" fmla="*/ 743235 h 743235"/>
              <a:gd name="connsiteX3" fmla="*/ 0 w 958748"/>
              <a:gd name="connsiteY3" fmla="*/ 743235 h 743235"/>
              <a:gd name="connsiteX4" fmla="*/ 0 w 958748"/>
              <a:gd name="connsiteY4" fmla="*/ 0 h 743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8748" h="743235">
                <a:moveTo>
                  <a:pt x="0" y="0"/>
                </a:moveTo>
                <a:lnTo>
                  <a:pt x="958748" y="0"/>
                </a:lnTo>
                <a:lnTo>
                  <a:pt x="958748" y="743235"/>
                </a:lnTo>
                <a:lnTo>
                  <a:pt x="0" y="743235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6689" tIns="0" rIns="0" bIns="0" numCol="1" spcCol="1270" anchor="t" anchorCtr="0">
            <a:noAutofit/>
          </a:bodyPr>
          <a:lstStyle/>
          <a:p>
            <a:pPr lvl="0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2025 год</a:t>
            </a:r>
            <a:endParaRPr lang="ru-RU" sz="1800" kern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Полилиния 35"/>
          <p:cNvSpPr/>
          <p:nvPr/>
        </p:nvSpPr>
        <p:spPr>
          <a:xfrm>
            <a:off x="5052966" y="2833645"/>
            <a:ext cx="1096206" cy="357089"/>
          </a:xfrm>
          <a:custGeom>
            <a:avLst/>
            <a:gdLst>
              <a:gd name="connsiteX0" fmla="*/ 0 w 987552"/>
              <a:gd name="connsiteY0" fmla="*/ 0 h 1787366"/>
              <a:gd name="connsiteX1" fmla="*/ 987552 w 987552"/>
              <a:gd name="connsiteY1" fmla="*/ 0 h 1787366"/>
              <a:gd name="connsiteX2" fmla="*/ 987552 w 987552"/>
              <a:gd name="connsiteY2" fmla="*/ 1787366 h 1787366"/>
              <a:gd name="connsiteX3" fmla="*/ 0 w 987552"/>
              <a:gd name="connsiteY3" fmla="*/ 1787366 h 1787366"/>
              <a:gd name="connsiteX4" fmla="*/ 0 w 987552"/>
              <a:gd name="connsiteY4" fmla="*/ 0 h 1787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7552" h="1787366">
                <a:moveTo>
                  <a:pt x="0" y="0"/>
                </a:moveTo>
                <a:lnTo>
                  <a:pt x="987552" y="0"/>
                </a:lnTo>
                <a:lnTo>
                  <a:pt x="987552" y="1787366"/>
                </a:lnTo>
                <a:lnTo>
                  <a:pt x="0" y="1787366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41723" tIns="0" rIns="0" bIns="0" numCol="1" spcCol="1270" anchor="t" anchorCtr="0">
            <a:noAutofit/>
          </a:bodyPr>
          <a:lstStyle/>
          <a:p>
            <a:pPr lvl="0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2027 год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Полилиния 36"/>
          <p:cNvSpPr/>
          <p:nvPr/>
        </p:nvSpPr>
        <p:spPr>
          <a:xfrm>
            <a:off x="2916444" y="2833644"/>
            <a:ext cx="975798" cy="290113"/>
          </a:xfrm>
          <a:custGeom>
            <a:avLst/>
            <a:gdLst>
              <a:gd name="connsiteX0" fmla="*/ 0 w 958748"/>
              <a:gd name="connsiteY0" fmla="*/ 0 h 743235"/>
              <a:gd name="connsiteX1" fmla="*/ 958748 w 958748"/>
              <a:gd name="connsiteY1" fmla="*/ 0 h 743235"/>
              <a:gd name="connsiteX2" fmla="*/ 958748 w 958748"/>
              <a:gd name="connsiteY2" fmla="*/ 743235 h 743235"/>
              <a:gd name="connsiteX3" fmla="*/ 0 w 958748"/>
              <a:gd name="connsiteY3" fmla="*/ 743235 h 743235"/>
              <a:gd name="connsiteX4" fmla="*/ 0 w 958748"/>
              <a:gd name="connsiteY4" fmla="*/ 0 h 743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8748" h="743235">
                <a:moveTo>
                  <a:pt x="0" y="0"/>
                </a:moveTo>
                <a:lnTo>
                  <a:pt x="958748" y="0"/>
                </a:lnTo>
                <a:lnTo>
                  <a:pt x="958748" y="743235"/>
                </a:lnTo>
                <a:lnTo>
                  <a:pt x="0" y="743235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6689" tIns="0" rIns="0" bIns="0" numCol="1" spcCol="1270" anchor="t" anchorCtr="0">
            <a:noAutofit/>
          </a:bodyPr>
          <a:lstStyle/>
          <a:p>
            <a:pPr lvl="0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202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год</a:t>
            </a:r>
            <a:endParaRPr lang="ru-RU" sz="1800" kern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Овал 37"/>
          <p:cNvSpPr/>
          <p:nvPr/>
        </p:nvSpPr>
        <p:spPr>
          <a:xfrm>
            <a:off x="443646" y="1689250"/>
            <a:ext cx="1169151" cy="583115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41 648,1</a:t>
            </a:r>
            <a:endParaRPr lang="en-US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Shape 38"/>
          <p:cNvSpPr/>
          <p:nvPr/>
        </p:nvSpPr>
        <p:spPr>
          <a:xfrm rot="1914730">
            <a:off x="1192224" y="1341439"/>
            <a:ext cx="1772761" cy="790777"/>
          </a:xfrm>
          <a:prstGeom prst="swooshArrow">
            <a:avLst>
              <a:gd name="adj1" fmla="val 16310"/>
              <a:gd name="adj2" fmla="val 3137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0" name="Shape 39"/>
          <p:cNvSpPr/>
          <p:nvPr/>
        </p:nvSpPr>
        <p:spPr>
          <a:xfrm rot="2034367">
            <a:off x="3619338" y="1591927"/>
            <a:ext cx="1623397" cy="862236"/>
          </a:xfrm>
          <a:prstGeom prst="swooshArrow">
            <a:avLst>
              <a:gd name="adj1" fmla="val 16310"/>
              <a:gd name="adj2" fmla="val 3137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1" name="Овал 40"/>
          <p:cNvSpPr/>
          <p:nvPr/>
        </p:nvSpPr>
        <p:spPr>
          <a:xfrm>
            <a:off x="2773669" y="2130919"/>
            <a:ext cx="1169151" cy="583115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43 020,1</a:t>
            </a:r>
            <a:endParaRPr lang="en-US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Овал 41"/>
          <p:cNvSpPr/>
          <p:nvPr/>
        </p:nvSpPr>
        <p:spPr>
          <a:xfrm>
            <a:off x="4980021" y="2205289"/>
            <a:ext cx="1169151" cy="583115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43 874,2</a:t>
            </a:r>
            <a:endParaRPr lang="en-US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val="936794374"/>
              </p:ext>
            </p:extLst>
          </p:nvPr>
        </p:nvGraphicFramePr>
        <p:xfrm>
          <a:off x="443645" y="5299396"/>
          <a:ext cx="6620832" cy="23206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B4F80-CFE2-484B-B610-A343B438E9E3}" type="slidenum">
              <a:rPr lang="ru-RU" smtClean="0"/>
              <a:t>26</a:t>
            </a:fld>
            <a:endParaRPr lang="ru-RU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2358" name="SapphireHiddenControl" r:id="rId2" imgW="4572000" imgH="3048120"/>
        </mc:Choice>
        <mc:Fallback>
          <p:control name="SapphireHiddenControl" r:id="rId2" imgW="4572000" imgH="3048120">
            <p:pic>
              <p:nvPicPr>
                <p:cNvPr id="3" name="SapphireHiddenControl" hidden="1"/>
                <p:cNvPicPr>
                  <a:picLocks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0" y="0"/>
                  <a:ext cx="4572000" cy="3048000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4099980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4492362"/>
              </p:ext>
            </p:extLst>
          </p:nvPr>
        </p:nvGraphicFramePr>
        <p:xfrm>
          <a:off x="384777" y="1560443"/>
          <a:ext cx="6146414" cy="56008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35580"/>
                <a:gridCol w="922614"/>
                <a:gridCol w="1016000"/>
                <a:gridCol w="972220"/>
              </a:tblGrid>
              <a:tr h="524079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Раздел</a:t>
                      </a:r>
                      <a:r>
                        <a:rPr lang="ru-RU" sz="12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расходов</a:t>
                      </a:r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  <a:r>
                        <a:rPr lang="en-US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год</a:t>
                      </a:r>
                      <a:endParaRPr lang="en-US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42493">
                <a:tc>
                  <a:txBody>
                    <a:bodyPr/>
                    <a:lstStyle/>
                    <a:p>
                      <a:pPr marL="18415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Общегосударственные вопросы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3 327,6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3 109,6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3 114,2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501443">
                <a:tc>
                  <a:txBody>
                    <a:bodyPr/>
                    <a:lstStyle/>
                    <a:p>
                      <a:pPr marL="18415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188,9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1 167,9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1 158,5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383459">
                <a:tc>
                  <a:txBody>
                    <a:bodyPr/>
                    <a:lstStyle/>
                    <a:p>
                      <a:pPr marL="18415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Национальная экономика</a:t>
                      </a:r>
                    </a:p>
                  </a:txBody>
                  <a:tcPr marL="68580" marR="68580" marT="0" marB="0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6 941,4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5 769,9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5 145,6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rgbClr val="EAEFF7"/>
                    </a:solidFill>
                  </a:tcPr>
                </a:tc>
              </a:tr>
              <a:tr h="339213">
                <a:tc>
                  <a:txBody>
                    <a:bodyPr/>
                    <a:lstStyle/>
                    <a:p>
                      <a:pPr marL="18415">
                        <a:lnSpc>
                          <a:spcPts val="1465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Жилищно-коммунальное хозяйство</a:t>
                      </a:r>
                    </a:p>
                  </a:txBody>
                  <a:tcPr marL="68580" marR="68580" marT="0" marB="0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4 497,1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2 866,6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2 973,6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rgbClr val="D2DEEF"/>
                    </a:solidFill>
                  </a:tcPr>
                </a:tc>
              </a:tr>
              <a:tr h="347433">
                <a:tc>
                  <a:txBody>
                    <a:bodyPr/>
                    <a:lstStyle/>
                    <a:p>
                      <a:pPr marL="18415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Охрана окружающей среды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60,4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60,4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60,4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339213">
                <a:tc>
                  <a:txBody>
                    <a:bodyPr/>
                    <a:lstStyle/>
                    <a:p>
                      <a:pPr marL="18415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Образование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21 601,9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23 396,6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24 161,3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379986">
                <a:tc>
                  <a:txBody>
                    <a:bodyPr/>
                    <a:lstStyle/>
                    <a:p>
                      <a:pPr marL="18415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Культура, кинематография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1 157,9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1 068,5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1 121,7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372182">
                <a:tc>
                  <a:txBody>
                    <a:bodyPr/>
                    <a:lstStyle/>
                    <a:p>
                      <a:pPr marL="18415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Социальная политика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1 152,7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979,2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986,2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422456">
                <a:tc>
                  <a:txBody>
                    <a:bodyPr/>
                    <a:lstStyle/>
                    <a:p>
                      <a:pPr marL="18415">
                        <a:lnSpc>
                          <a:spcPts val="149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Физическая культура и спорт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1 267,6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1 089,7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1 094,9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351879">
                <a:tc>
                  <a:txBody>
                    <a:bodyPr/>
                    <a:lstStyle/>
                    <a:p>
                      <a:pPr marL="18415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Средства массовой информации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78,3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78,3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78,3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550478">
                <a:tc>
                  <a:txBody>
                    <a:bodyPr/>
                    <a:lstStyle/>
                    <a:p>
                      <a:pPr marL="18415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Обслуживание 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государственного </a:t>
                      </a:r>
                      <a:r>
                        <a:rPr lang="ru-RU" sz="140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(муниципального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долга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374,3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462,9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708,3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454686">
                <a:tc>
                  <a:txBody>
                    <a:bodyPr/>
                    <a:lstStyle/>
                    <a:p>
                      <a:pPr marL="18415" indent="-254000" algn="l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Условно утвержденные расходы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970,5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3 271,2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291803">
                <a:tc>
                  <a:txBody>
                    <a:bodyPr/>
                    <a:lstStyle/>
                    <a:p>
                      <a:pPr marL="18415" indent="-254000" algn="l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Итого расходов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41 648,1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43 020,1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indent="0" algn="r" defTabSz="6858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43 874,2</a:t>
                      </a:r>
                    </a:p>
                  </a:txBody>
                  <a:tcPr marL="9525" marR="9525" marT="9525" marB="0"/>
                </a:tc>
              </a:tr>
            </a:tbl>
          </a:graphicData>
        </a:graphic>
      </p:graphicFrame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362278"/>
            <a:ext cx="6858000" cy="454612"/>
          </a:xfrm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 defTabSz="914400">
              <a:lnSpc>
                <a:spcPct val="107000"/>
              </a:lnSpc>
              <a:spcAft>
                <a:spcPts val="800"/>
              </a:spcAft>
            </a:pPr>
            <a:r>
              <a:rPr lang="ru-RU" sz="2200" b="1" dirty="0" smtClean="0">
                <a:solidFill>
                  <a:srgbClr val="00B8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РАСХОДЫ </a:t>
            </a:r>
            <a:r>
              <a:rPr lang="ru-RU" sz="2200" b="1" dirty="0">
                <a:solidFill>
                  <a:srgbClr val="00B8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БЮДЖЕТА ГОРОДСКОГО </a:t>
            </a:r>
            <a:r>
              <a:rPr lang="ru-RU" sz="2200" b="1" dirty="0" smtClean="0">
                <a:solidFill>
                  <a:srgbClr val="00B8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ОКРУГА</a:t>
            </a:r>
            <a:endParaRPr lang="ru-RU" sz="2200" b="1" dirty="0">
              <a:solidFill>
                <a:srgbClr val="00B8A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 Box 12"/>
          <p:cNvSpPr txBox="1">
            <a:spLocks noChangeArrowheads="1"/>
          </p:cNvSpPr>
          <p:nvPr/>
        </p:nvSpPr>
        <p:spPr bwMode="auto">
          <a:xfrm>
            <a:off x="0" y="7161246"/>
            <a:ext cx="6695267" cy="1061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ru-RU" b="1" spc="100" dirty="0" smtClean="0">
              <a:latin typeface="Times New Roman" pitchFamily="18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ru-RU" b="1" spc="100" dirty="0" smtClean="0">
                <a:latin typeface="Times New Roman" pitchFamily="18" charset="0"/>
              </a:rPr>
              <a:t>СТРУКТУРА РАСХОДОВ БЮДЖЕТА                   ГОРОДСКОГО ОКРУГА НА 2025 ГОД</a:t>
            </a:r>
            <a:endParaRPr lang="ru-RU" b="1" spc="100" dirty="0">
              <a:latin typeface="Times New Roman" pitchFamily="18" charset="0"/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2500920319"/>
              </p:ext>
            </p:extLst>
          </p:nvPr>
        </p:nvGraphicFramePr>
        <p:xfrm>
          <a:off x="766878" y="8047646"/>
          <a:ext cx="5764313" cy="31003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2"/>
          <p:cNvSpPr txBox="1"/>
          <p:nvPr/>
        </p:nvSpPr>
        <p:spPr>
          <a:xfrm>
            <a:off x="5489280" y="1283465"/>
            <a:ext cx="1368720" cy="276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МЛН РУБЛЕЙ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B4F80-CFE2-484B-B610-A343B438E9E3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7168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9934200"/>
              </p:ext>
            </p:extLst>
          </p:nvPr>
        </p:nvGraphicFramePr>
        <p:xfrm>
          <a:off x="132234" y="881433"/>
          <a:ext cx="6568111" cy="64408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87359"/>
                <a:gridCol w="950588"/>
                <a:gridCol w="973874"/>
                <a:gridCol w="1056290"/>
              </a:tblGrid>
              <a:tr h="426719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Раздел, подраздел</a:t>
                      </a:r>
                      <a:r>
                        <a:rPr lang="ru-RU" sz="1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расходов </a:t>
                      </a:r>
                      <a:endParaRPr lang="ru-RU" sz="1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год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50628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ОБЩЕГОСУДАРСТВЕННЫЕ ВОПРОСЫ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3 327,6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3 109,6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3 114,2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</a:tr>
              <a:tr h="1344624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Функционирование законодательных (представительных) органов государственной власти и представительных органов муниципальных образований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27,5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27,5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27,5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</a:tr>
              <a:tr h="1488807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</a:t>
                      </a:r>
                    </a:p>
                  </a:txBody>
                  <a:tcPr marL="9525" marR="9525" marT="9525" marB="0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1 119,8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1 078,6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1 079,3</a:t>
                      </a:r>
                    </a:p>
                  </a:txBody>
                  <a:tcPr marL="0" marR="0" marT="0" marB="0" anchor="b">
                    <a:solidFill>
                      <a:srgbClr val="D2DEEF"/>
                    </a:solidFill>
                  </a:tcPr>
                </a:tc>
              </a:tr>
              <a:tr h="353385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Судебная система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995748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Обеспечение деятельности финансовых, налоговых и таможенных органов и органов финансового (финансово-бюджетного) надзора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36,1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125,9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125,9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502689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Обеспечение проведения выборов и референдумов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424848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Резервные фонды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353385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Другие общегосударственные вопросы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1 952,8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1 849,8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1 853,7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</a:tbl>
          </a:graphicData>
        </a:graphic>
      </p:graphicFrame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0" y="164812"/>
            <a:ext cx="6858000" cy="454612"/>
          </a:xfrm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 defTabSz="914400">
              <a:lnSpc>
                <a:spcPct val="107000"/>
              </a:lnSpc>
              <a:spcAft>
                <a:spcPts val="800"/>
              </a:spcAft>
            </a:pPr>
            <a:r>
              <a:rPr lang="ru-RU" sz="2200" b="1" dirty="0">
                <a:solidFill>
                  <a:srgbClr val="00B8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ОБЩЕГОСУДАРСТВЕННЫЕ ВОПРОСЫ</a:t>
            </a:r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3267573305"/>
              </p:ext>
            </p:extLst>
          </p:nvPr>
        </p:nvGraphicFramePr>
        <p:xfrm>
          <a:off x="394138" y="7567448"/>
          <a:ext cx="6258910" cy="42882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040523" y="8765627"/>
            <a:ext cx="1024759" cy="70944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3 327,6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2"/>
          <p:cNvSpPr txBox="1"/>
          <p:nvPr/>
        </p:nvSpPr>
        <p:spPr>
          <a:xfrm>
            <a:off x="5382456" y="604434"/>
            <a:ext cx="14755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МЛН РУБЛЕЙ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B4F80-CFE2-484B-B610-A343B438E9E3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7936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4716963"/>
              </p:ext>
            </p:extLst>
          </p:nvPr>
        </p:nvGraphicFramePr>
        <p:xfrm>
          <a:off x="136812" y="1278076"/>
          <a:ext cx="6525244" cy="40153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30385"/>
                <a:gridCol w="1021888"/>
                <a:gridCol w="1267143"/>
                <a:gridCol w="1205828"/>
              </a:tblGrid>
              <a:tr h="521227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Раздел, подраздел</a:t>
                      </a:r>
                      <a:r>
                        <a:rPr lang="ru-RU" sz="1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расходов </a:t>
                      </a:r>
                      <a:endParaRPr lang="ru-RU" sz="1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год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188255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1 188,9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1 167,9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1 158,5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1117600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Защита населения и территории от чрезвычайных ситуаций природного и техногенного характера, пожарная</a:t>
                      </a:r>
                      <a:r>
                        <a:rPr lang="ru-RU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безопасность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830,3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811,8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6858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802,2</a:t>
                      </a:r>
                    </a:p>
                  </a:txBody>
                  <a:tcPr marL="9525" marR="9525" marT="9525" marB="0">
                    <a:solidFill>
                      <a:srgbClr val="EAEFF7"/>
                    </a:solidFill>
                  </a:tcPr>
                </a:tc>
              </a:tr>
              <a:tr h="1188255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Другие вопросы в области национальной безопасности и правоохранительной деятельности</a:t>
                      </a:r>
                    </a:p>
                  </a:txBody>
                  <a:tcPr marL="9525" marR="9525" marT="9525" marB="0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358,6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356,1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356,3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rgbClr val="D2DEEF"/>
                    </a:solidFill>
                  </a:tcPr>
                </a:tc>
              </a:tr>
            </a:tbl>
          </a:graphicData>
        </a:graphic>
      </p:graphicFrame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0" y="186114"/>
            <a:ext cx="6858000" cy="816890"/>
          </a:xfrm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 defTabSz="914400">
              <a:lnSpc>
                <a:spcPct val="107000"/>
              </a:lnSpc>
              <a:spcAft>
                <a:spcPts val="800"/>
              </a:spcAft>
            </a:pPr>
            <a:r>
              <a:rPr lang="ru-RU" sz="2200" b="1" dirty="0">
                <a:solidFill>
                  <a:srgbClr val="00B8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НАЦИОНАЛЬНАЯ БЕЗОПАСНОСТЬ И ПРАВООХРАНИТЕЛЬНАЯ ДЕЯТЕЛЬНОСТЬ</a:t>
            </a:r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3565039387"/>
              </p:ext>
            </p:extLst>
          </p:nvPr>
        </p:nvGraphicFramePr>
        <p:xfrm>
          <a:off x="0" y="6327059"/>
          <a:ext cx="6754761" cy="45139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1"/>
          <p:cNvSpPr txBox="1"/>
          <p:nvPr/>
        </p:nvSpPr>
        <p:spPr>
          <a:xfrm>
            <a:off x="821411" y="9376475"/>
            <a:ext cx="1022888" cy="44945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2"/>
          <p:cNvSpPr txBox="1"/>
          <p:nvPr/>
        </p:nvSpPr>
        <p:spPr>
          <a:xfrm>
            <a:off x="5489280" y="1017994"/>
            <a:ext cx="1368720" cy="276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МЛН РУБЛЕЙ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B4F80-CFE2-484B-B610-A343B438E9E3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9057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488" y="649114"/>
            <a:ext cx="5915025" cy="500813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rgbClr val="00B8A0"/>
                </a:solidFill>
                <a:latin typeface="Times New Roman" pitchFamily="18" charset="0"/>
                <a:cs typeface="Times New Roman" pitchFamily="18" charset="0"/>
              </a:rPr>
              <a:t>АДМИНИСТРАТИВНОЕ ДЕЛЕНИЕ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4813" y="4918363"/>
            <a:ext cx="6280879" cy="6782857"/>
          </a:xfrm>
        </p:spPr>
        <p:txBody>
          <a:bodyPr>
            <a:normAutofit fontScale="25000" lnSpcReduction="20000"/>
          </a:bodyPr>
          <a:lstStyle/>
          <a:p>
            <a:pPr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8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Городской </a:t>
            </a:r>
            <a:r>
              <a:rPr lang="ru-RU" sz="8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округ город Уфа был образован в ходе реализации муниципальной реформы 1 января 2006 года. </a:t>
            </a:r>
            <a:r>
              <a:rPr lang="ru-RU" sz="8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sz="8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рамках административно-территориального устройства, городской округ город Уфа включает 7 районов:</a:t>
            </a:r>
          </a:p>
          <a:p>
            <a:pPr marL="342900" indent="-157163" algn="just">
              <a:lnSpc>
                <a:spcPct val="107000"/>
              </a:lnSpc>
            </a:pPr>
            <a:r>
              <a:rPr lang="ru-RU" sz="8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Дёмский;</a:t>
            </a:r>
          </a:p>
          <a:p>
            <a:pPr marL="342900" indent="-157163" algn="just">
              <a:lnSpc>
                <a:spcPct val="107000"/>
              </a:lnSpc>
            </a:pPr>
            <a:r>
              <a:rPr lang="ru-RU" sz="8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Калининский;</a:t>
            </a:r>
          </a:p>
          <a:p>
            <a:pPr marL="342900" indent="-157163" algn="just">
              <a:lnSpc>
                <a:spcPct val="107000"/>
              </a:lnSpc>
            </a:pPr>
            <a:r>
              <a:rPr lang="ru-RU" sz="8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Кировский;</a:t>
            </a:r>
          </a:p>
          <a:p>
            <a:pPr marL="342900" indent="-157163" algn="just">
              <a:lnSpc>
                <a:spcPct val="107000"/>
              </a:lnSpc>
            </a:pPr>
            <a:r>
              <a:rPr lang="ru-RU" sz="8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Ленинский;</a:t>
            </a:r>
          </a:p>
          <a:p>
            <a:pPr marL="342900" indent="-157163" algn="just">
              <a:lnSpc>
                <a:spcPct val="107000"/>
              </a:lnSpc>
            </a:pPr>
            <a:r>
              <a:rPr lang="ru-RU" sz="8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Октябрьский;</a:t>
            </a:r>
          </a:p>
          <a:p>
            <a:pPr marL="342900" indent="-157163" algn="just">
              <a:lnSpc>
                <a:spcPct val="107000"/>
              </a:lnSpc>
            </a:pPr>
            <a:r>
              <a:rPr lang="ru-RU" sz="8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Орджоникидзев</a:t>
            </a:r>
            <a:r>
              <a:rPr lang="en-US" sz="8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ru-RU" sz="8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кий</a:t>
            </a:r>
            <a:r>
              <a:rPr lang="ru-RU" sz="8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342900" indent="-157163" algn="just">
              <a:lnSpc>
                <a:spcPct val="107000"/>
              </a:lnSpc>
              <a:spcAft>
                <a:spcPts val="800"/>
              </a:spcAft>
            </a:pPr>
            <a:r>
              <a:rPr lang="ru-RU" sz="8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Советский.</a:t>
            </a:r>
          </a:p>
          <a:p>
            <a:pPr marL="185737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8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8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</a:t>
            </a:r>
            <a:endParaRPr lang="en-US" sz="80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5737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8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</a:t>
            </a:r>
            <a:r>
              <a:rPr lang="ru-RU" sz="8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Районам </a:t>
            </a:r>
            <a:r>
              <a:rPr lang="ru-RU" sz="8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Уфы подчинены 24 населенных </a:t>
            </a:r>
            <a:r>
              <a:rPr lang="ru-RU" sz="8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пункта:</a:t>
            </a:r>
            <a:endParaRPr lang="ru-RU" sz="8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157163" algn="just">
              <a:lnSpc>
                <a:spcPct val="107000"/>
              </a:lnSpc>
            </a:pPr>
            <a:r>
              <a:rPr lang="ru-RU" sz="8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13 деревень;</a:t>
            </a:r>
          </a:p>
          <a:p>
            <a:pPr marL="342900" indent="-157163" algn="just">
              <a:lnSpc>
                <a:spcPct val="107000"/>
              </a:lnSpc>
            </a:pPr>
            <a:r>
              <a:rPr lang="ru-RU" sz="8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 поселков;</a:t>
            </a:r>
          </a:p>
          <a:p>
            <a:pPr marL="342900" indent="-157163" algn="just">
              <a:lnSpc>
                <a:spcPct val="107000"/>
              </a:lnSpc>
              <a:spcAft>
                <a:spcPts val="800"/>
              </a:spcAft>
            </a:pPr>
            <a:r>
              <a:rPr lang="ru-RU" sz="8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 села.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06"/>
          <a:stretch/>
        </p:blipFill>
        <p:spPr>
          <a:xfrm>
            <a:off x="617637" y="1149927"/>
            <a:ext cx="5768876" cy="3516296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B4F80-CFE2-484B-B610-A343B438E9E3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0852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8278978"/>
              </p:ext>
            </p:extLst>
          </p:nvPr>
        </p:nvGraphicFramePr>
        <p:xfrm>
          <a:off x="146750" y="1353656"/>
          <a:ext cx="6457250" cy="43864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23392"/>
                <a:gridCol w="1131377"/>
                <a:gridCol w="1131376"/>
                <a:gridCol w="1071105"/>
              </a:tblGrid>
              <a:tr h="445785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Раздел, подраздел</a:t>
                      </a:r>
                      <a:r>
                        <a:rPr lang="ru-RU" sz="1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расходов </a:t>
                      </a:r>
                      <a:endParaRPr lang="ru-RU" sz="1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год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87298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НАЦИОНАЛЬНАЯ ЭКОНОМИКА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6 941,4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5 769,9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5 145,6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620484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Топливно-энергетический комплекс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3,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3,5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3,5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620484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Сельское хозяйство и рыболовство</a:t>
                      </a:r>
                    </a:p>
                  </a:txBody>
                  <a:tcPr marL="9525" marR="9525" marT="9525" marB="0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rgbClr val="EAEFF7"/>
                    </a:solidFill>
                  </a:tcPr>
                </a:tc>
              </a:tr>
              <a:tr h="316185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Транспорт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1 040,0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1 042,3</a:t>
                      </a:r>
                    </a:p>
                    <a:p>
                      <a:pPr algn="r" fontAlgn="t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1 044,3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659090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Дорожное хозяйство (дорожные фонды)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5 462,6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4 316,6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3 690,4</a:t>
                      </a:r>
                      <a:endParaRPr lang="en-US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r" fontAlgn="t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335626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Связь и информатика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135,1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128,3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128,1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620484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Другие вопросы в области национальной экономики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276,2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255,2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255,3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</a:tbl>
          </a:graphicData>
        </a:graphic>
      </p:graphicFrame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0" y="443793"/>
            <a:ext cx="6858000" cy="454612"/>
          </a:xfrm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 defTabSz="914400">
              <a:lnSpc>
                <a:spcPct val="107000"/>
              </a:lnSpc>
              <a:spcAft>
                <a:spcPts val="800"/>
              </a:spcAft>
            </a:pPr>
            <a:r>
              <a:rPr lang="ru-RU" sz="2200" b="1" dirty="0">
                <a:solidFill>
                  <a:srgbClr val="00B8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НАЦИОНАЛЬНАЯ ЭКОНОМИКА</a:t>
            </a:r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187187162"/>
              </p:ext>
            </p:extLst>
          </p:nvPr>
        </p:nvGraphicFramePr>
        <p:xfrm>
          <a:off x="58550" y="5947708"/>
          <a:ext cx="6663128" cy="51675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1"/>
          <p:cNvSpPr txBox="1"/>
          <p:nvPr/>
        </p:nvSpPr>
        <p:spPr>
          <a:xfrm>
            <a:off x="951513" y="9249012"/>
            <a:ext cx="914400" cy="41295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2"/>
          <p:cNvSpPr txBox="1"/>
          <p:nvPr/>
        </p:nvSpPr>
        <p:spPr>
          <a:xfrm>
            <a:off x="5352958" y="1135981"/>
            <a:ext cx="1368720" cy="276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МЛН РУБЛЕЙ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B4F80-CFE2-484B-B610-A343B438E9E3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4834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4996736"/>
              </p:ext>
            </p:extLst>
          </p:nvPr>
        </p:nvGraphicFramePr>
        <p:xfrm>
          <a:off x="144784" y="1436331"/>
          <a:ext cx="6565732" cy="34167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9188"/>
                <a:gridCol w="1028229"/>
                <a:gridCol w="1275005"/>
                <a:gridCol w="1213310"/>
              </a:tblGrid>
              <a:tr h="698555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Раздел, подраздел</a:t>
                      </a:r>
                      <a:r>
                        <a:rPr lang="ru-RU" sz="1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расходов </a:t>
                      </a:r>
                      <a:endParaRPr lang="ru-RU" sz="1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02</a:t>
                      </a: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год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</a:t>
                      </a:r>
                      <a:r>
                        <a:rPr lang="ru-RU" sz="1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816861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ЖИЛИЩНО-КОММУНАЛЬНОЕ ХОЗЯЙСТВО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4 497,1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2 866,6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2 973,6 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348343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Жилищное хозяйство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550,1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386,1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493,5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333828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Коммунальное хозяйство</a:t>
                      </a:r>
                    </a:p>
                  </a:txBody>
                  <a:tcPr marL="9525" marR="9525" marT="9525" marB="0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234,0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35,6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35,5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rgbClr val="EAEFF7"/>
                    </a:solidFill>
                  </a:tcPr>
                </a:tc>
              </a:tr>
              <a:tr h="346405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Благоустройство</a:t>
                      </a:r>
                    </a:p>
                  </a:txBody>
                  <a:tcPr marL="9525" marR="9525" marT="9525" marB="0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2 087,0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833,9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839,3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rgbClr val="D2DEEF"/>
                    </a:solidFill>
                  </a:tcPr>
                </a:tc>
              </a:tr>
              <a:tr h="872795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Другие вопросы в области жилищно-коммунального хозяйства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1 626,0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1 611,0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1 605,3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</a:tbl>
          </a:graphicData>
        </a:graphic>
      </p:graphicFrame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0" y="522890"/>
            <a:ext cx="6858000" cy="454612"/>
          </a:xfrm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 defTabSz="914400">
              <a:lnSpc>
                <a:spcPct val="107000"/>
              </a:lnSpc>
              <a:spcAft>
                <a:spcPts val="800"/>
              </a:spcAft>
            </a:pPr>
            <a:r>
              <a:rPr lang="ru-RU" sz="2200" b="1" dirty="0">
                <a:solidFill>
                  <a:srgbClr val="00B8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ЖИЛИЩНО-КОММУНАЛЬНОЕ </a:t>
            </a:r>
            <a:r>
              <a:rPr lang="ru-RU" sz="2200" b="1" dirty="0" smtClean="0">
                <a:solidFill>
                  <a:srgbClr val="00B8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ХОЗЯЙСТВО</a:t>
            </a:r>
            <a:endParaRPr lang="ru-RU" sz="2200" b="1" dirty="0">
              <a:solidFill>
                <a:srgbClr val="00B8A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2084203243"/>
              </p:ext>
            </p:extLst>
          </p:nvPr>
        </p:nvGraphicFramePr>
        <p:xfrm>
          <a:off x="194872" y="5311947"/>
          <a:ext cx="6663128" cy="55192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1"/>
          <p:cNvSpPr txBox="1"/>
          <p:nvPr/>
        </p:nvSpPr>
        <p:spPr>
          <a:xfrm>
            <a:off x="1162373" y="8694549"/>
            <a:ext cx="969494" cy="564977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2"/>
          <p:cNvSpPr txBox="1"/>
          <p:nvPr/>
        </p:nvSpPr>
        <p:spPr>
          <a:xfrm>
            <a:off x="5489280" y="1194974"/>
            <a:ext cx="1368720" cy="276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МЛН РУБЛЕЙ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B4F80-CFE2-484B-B610-A343B438E9E3}" type="slidenum">
              <a:rPr lang="ru-RU" smtClean="0"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5457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5421480"/>
              </p:ext>
            </p:extLst>
          </p:nvPr>
        </p:nvGraphicFramePr>
        <p:xfrm>
          <a:off x="129353" y="1547809"/>
          <a:ext cx="6522169" cy="26216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8956"/>
                <a:gridCol w="1021408"/>
                <a:gridCol w="1266546"/>
                <a:gridCol w="1205259"/>
              </a:tblGrid>
              <a:tr h="944668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Раздел, подраздел</a:t>
                      </a:r>
                      <a:r>
                        <a:rPr lang="ru-RU" sz="1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расходов </a:t>
                      </a:r>
                      <a:endParaRPr lang="ru-RU" sz="1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год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748028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ОХРАНА ОКРУЖАЮЩЕЙ СРЕДЫ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60,4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60,4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60,4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928914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Охрана объектов растительного и животного мира и среды их обитания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60,4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60,4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60,4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</a:tbl>
          </a:graphicData>
        </a:graphic>
      </p:graphicFrame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0" y="623504"/>
            <a:ext cx="6858000" cy="454612"/>
          </a:xfrm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 defTabSz="914400">
              <a:lnSpc>
                <a:spcPct val="107000"/>
              </a:lnSpc>
              <a:spcAft>
                <a:spcPts val="800"/>
              </a:spcAft>
            </a:pPr>
            <a:r>
              <a:rPr lang="ru-RU" sz="2200" b="1" dirty="0">
                <a:solidFill>
                  <a:srgbClr val="00B8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ОХРАНА ОКРУЖАЮЩЕЙ СРЕДЫ</a:t>
            </a: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1338055992"/>
              </p:ext>
            </p:extLst>
          </p:nvPr>
        </p:nvGraphicFramePr>
        <p:xfrm>
          <a:off x="0" y="5563417"/>
          <a:ext cx="6858000" cy="55192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1"/>
          <p:cNvSpPr txBox="1"/>
          <p:nvPr/>
        </p:nvSpPr>
        <p:spPr>
          <a:xfrm>
            <a:off x="1159681" y="9028754"/>
            <a:ext cx="914400" cy="41295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2025 год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2"/>
          <p:cNvSpPr txBox="1"/>
          <p:nvPr/>
        </p:nvSpPr>
        <p:spPr>
          <a:xfrm>
            <a:off x="5489280" y="1312962"/>
            <a:ext cx="1368720" cy="276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МЛН РУБЛЕЙ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B4F80-CFE2-484B-B610-A343B438E9E3}" type="slidenum">
              <a:rPr lang="ru-RU" smtClean="0"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3477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4810457"/>
              </p:ext>
            </p:extLst>
          </p:nvPr>
        </p:nvGraphicFramePr>
        <p:xfrm>
          <a:off x="137666" y="1297860"/>
          <a:ext cx="6480849" cy="33095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71096"/>
                <a:gridCol w="1208255"/>
                <a:gridCol w="1111530"/>
                <a:gridCol w="1089968"/>
              </a:tblGrid>
              <a:tr h="637702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Раздел, подраздел</a:t>
                      </a:r>
                      <a:r>
                        <a:rPr lang="ru-RU" sz="1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расходов </a:t>
                      </a:r>
                      <a:endParaRPr lang="ru-RU" sz="1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год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</a:t>
                      </a:r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год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57695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ОБРАЗОВАНИЕ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21 601,9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23 396,6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24 161,3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391885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Дошкольное образование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7 854,4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7 504,8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7 848,6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362858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Общее образование</a:t>
                      </a:r>
                    </a:p>
                  </a:txBody>
                  <a:tcPr marL="9525" marR="9525" marT="9525" marB="0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10 038,90</a:t>
                      </a:r>
                    </a:p>
                  </a:txBody>
                  <a:tcPr marL="9525" marR="9525" marT="9525" marB="0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11 947,8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12 266,5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rgbClr val="EAEFF7"/>
                    </a:solidFill>
                  </a:tcPr>
                </a:tc>
              </a:tr>
              <a:tr h="566057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Дополнительное образование детей</a:t>
                      </a:r>
                    </a:p>
                  </a:txBody>
                  <a:tcPr marL="9525" marR="9525" marT="9525" marB="0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2 133,6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2 271,1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2 370,5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rgbClr val="D2DEEF"/>
                    </a:solidFill>
                  </a:tcPr>
                </a:tc>
              </a:tr>
              <a:tr h="396469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Молодежная политика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323,6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311,9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309,2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596903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Другие вопросы в области образования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1 251,4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1 361,0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1 366,3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</a:tbl>
          </a:graphicData>
        </a:graphic>
      </p:graphicFrame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0" y="444392"/>
            <a:ext cx="6858000" cy="454612"/>
          </a:xfrm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 defTabSz="914400">
              <a:lnSpc>
                <a:spcPct val="107000"/>
              </a:lnSpc>
              <a:spcAft>
                <a:spcPts val="800"/>
              </a:spcAft>
            </a:pPr>
            <a:r>
              <a:rPr lang="ru-RU" sz="2200" b="1" dirty="0">
                <a:solidFill>
                  <a:srgbClr val="00B8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ОБРАЗОВАНИЕ</a:t>
            </a:r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280411932"/>
              </p:ext>
            </p:extLst>
          </p:nvPr>
        </p:nvGraphicFramePr>
        <p:xfrm>
          <a:off x="0" y="5430917"/>
          <a:ext cx="6858000" cy="54290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1"/>
          <p:cNvSpPr txBox="1"/>
          <p:nvPr/>
        </p:nvSpPr>
        <p:spPr>
          <a:xfrm>
            <a:off x="1235117" y="8849113"/>
            <a:ext cx="914400" cy="41295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2"/>
          <p:cNvSpPr txBox="1"/>
          <p:nvPr/>
        </p:nvSpPr>
        <p:spPr>
          <a:xfrm>
            <a:off x="5367707" y="1062239"/>
            <a:ext cx="1368720" cy="276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МЛН РУБЛЕЙ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B4F80-CFE2-484B-B610-A343B438E9E3}" type="slidenum">
              <a:rPr lang="ru-RU" smtClean="0"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3262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5118120"/>
              </p:ext>
            </p:extLst>
          </p:nvPr>
        </p:nvGraphicFramePr>
        <p:xfrm>
          <a:off x="132175" y="1552558"/>
          <a:ext cx="6506565" cy="19600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1708"/>
                <a:gridCol w="1018964"/>
                <a:gridCol w="1263517"/>
                <a:gridCol w="1202376"/>
              </a:tblGrid>
              <a:tr h="682642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Раздел, подраздел</a:t>
                      </a:r>
                      <a:r>
                        <a:rPr lang="ru-RU" sz="1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расходов </a:t>
                      </a:r>
                      <a:endParaRPr lang="ru-RU" sz="1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год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53017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КУЛЬТУРА, КИНЕМАТОГРАФИЯ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1 157,9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1 068,5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1 121,7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416491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Культура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1 081,5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992,1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1 045,3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507929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Другие вопросы в области культуры, кинематографии</a:t>
                      </a:r>
                    </a:p>
                  </a:txBody>
                  <a:tcPr marL="9525" marR="9525" marT="9525" marB="0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76,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76,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76,4</a:t>
                      </a:r>
                    </a:p>
                    <a:p>
                      <a:pPr algn="r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rgbClr val="EAEFF7"/>
                    </a:solidFill>
                  </a:tcPr>
                </a:tc>
              </a:tr>
            </a:tbl>
          </a:graphicData>
        </a:graphic>
      </p:graphicFrame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0" y="540618"/>
            <a:ext cx="6858000" cy="454612"/>
          </a:xfrm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 defTabSz="914400">
              <a:lnSpc>
                <a:spcPct val="107000"/>
              </a:lnSpc>
              <a:spcAft>
                <a:spcPts val="800"/>
              </a:spcAft>
            </a:pPr>
            <a:r>
              <a:rPr lang="ru-RU" sz="2200" b="1" dirty="0">
                <a:solidFill>
                  <a:srgbClr val="00B8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КУЛЬТУРА, КИНЕМАТОГРАФИЯ</a:t>
            </a:r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4023234957"/>
              </p:ext>
            </p:extLst>
          </p:nvPr>
        </p:nvGraphicFramePr>
        <p:xfrm>
          <a:off x="97090" y="4408088"/>
          <a:ext cx="6663128" cy="28443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924511" y="5252590"/>
            <a:ext cx="1199213" cy="88521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1 157,9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1"/>
          <p:cNvSpPr txBox="1"/>
          <p:nvPr/>
        </p:nvSpPr>
        <p:spPr>
          <a:xfrm>
            <a:off x="1209324" y="7252466"/>
            <a:ext cx="914400" cy="41295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2"/>
          <p:cNvSpPr txBox="1"/>
          <p:nvPr/>
        </p:nvSpPr>
        <p:spPr>
          <a:xfrm>
            <a:off x="5338210" y="1312962"/>
            <a:ext cx="1368720" cy="276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МЛН РУБЛЕЙ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B4F80-CFE2-484B-B610-A343B438E9E3}" type="slidenum">
              <a:rPr lang="ru-RU" smtClean="0"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5249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2483482"/>
              </p:ext>
            </p:extLst>
          </p:nvPr>
        </p:nvGraphicFramePr>
        <p:xfrm>
          <a:off x="139258" y="1546463"/>
          <a:ext cx="6537314" cy="38042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35989"/>
                <a:gridCol w="1164278"/>
                <a:gridCol w="1128989"/>
                <a:gridCol w="1208058"/>
              </a:tblGrid>
              <a:tr h="688737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Раздел, подраздел</a:t>
                      </a:r>
                      <a:r>
                        <a:rPr lang="ru-RU" sz="1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расходов </a:t>
                      </a:r>
                      <a:endParaRPr lang="ru-RU" sz="1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год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48343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СОЦИАЛЬНАЯ ПОЛИТИКА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152,7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979,2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986,2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290286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Пенсионное обеспечение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59,1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59,1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59,1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362857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Социальное обслуживание населения</a:t>
                      </a:r>
                    </a:p>
                  </a:txBody>
                  <a:tcPr marL="9525" marR="9525" marT="9525" marB="0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rgbClr val="EAEFF7"/>
                    </a:solidFill>
                  </a:tcPr>
                </a:tc>
              </a:tr>
              <a:tr h="362858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Социальное обеспечение населения</a:t>
                      </a:r>
                    </a:p>
                  </a:txBody>
                  <a:tcPr marL="9525" marR="9525" marT="9525" marB="0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rgbClr val="D2DEEF"/>
                    </a:solidFill>
                  </a:tcPr>
                </a:tc>
              </a:tr>
              <a:tr h="631493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Охрана семьи и детства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</a:t>
                      </a:r>
                      <a:r>
                        <a:rPr lang="ru-RU" sz="14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026,8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862,2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873,0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559855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Прикладные научные исследования в области социальной политики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559855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Другие вопросы в области социальной политики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</a:tbl>
          </a:graphicData>
        </a:graphic>
      </p:graphicFrame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0" y="543440"/>
            <a:ext cx="6858000" cy="454612"/>
          </a:xfrm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 defTabSz="914400">
              <a:lnSpc>
                <a:spcPct val="107000"/>
              </a:lnSpc>
              <a:spcAft>
                <a:spcPts val="800"/>
              </a:spcAft>
            </a:pPr>
            <a:r>
              <a:rPr lang="ru-RU" sz="2200" b="1" dirty="0">
                <a:solidFill>
                  <a:srgbClr val="00B8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СОЦИАЛЬНАЯ ПОЛИТИКА</a:t>
            </a:r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3253981279"/>
              </p:ext>
            </p:extLst>
          </p:nvPr>
        </p:nvGraphicFramePr>
        <p:xfrm>
          <a:off x="194872" y="6044789"/>
          <a:ext cx="6663128" cy="35339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018379" y="7129221"/>
            <a:ext cx="1049311" cy="89646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1 152,7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1153290" y="8911594"/>
            <a:ext cx="914400" cy="41295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2"/>
          <p:cNvSpPr txBox="1"/>
          <p:nvPr/>
        </p:nvSpPr>
        <p:spPr>
          <a:xfrm>
            <a:off x="5382456" y="1312962"/>
            <a:ext cx="1368720" cy="276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МЛН РУБЛЕЙ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B4F80-CFE2-484B-B610-A343B438E9E3}" type="slidenum">
              <a:rPr lang="ru-RU" smtClean="0"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2403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1839970"/>
              </p:ext>
            </p:extLst>
          </p:nvPr>
        </p:nvGraphicFramePr>
        <p:xfrm>
          <a:off x="138788" y="1472367"/>
          <a:ext cx="6483238" cy="33184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10876"/>
                <a:gridCol w="1015311"/>
                <a:gridCol w="1258986"/>
                <a:gridCol w="1198065"/>
              </a:tblGrid>
              <a:tr h="621904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Раздел, подраздел</a:t>
                      </a:r>
                      <a:r>
                        <a:rPr lang="ru-RU" sz="12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расходов </a:t>
                      </a:r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год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77670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ФИЗИЧЕСКАЯ КУЛЬТУРА И СПОРТ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1 267,6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1 089,7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1 094,9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424999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Физическая культура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193,0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424999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Массовый спорт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95,3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82,7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82,7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408692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Спорт высших достижений</a:t>
                      </a:r>
                    </a:p>
                  </a:txBody>
                  <a:tcPr marL="9525" marR="9525" marT="9525" marB="0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940,0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967,7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972,9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rgbClr val="EAEFF7"/>
                    </a:solidFill>
                  </a:tcPr>
                </a:tc>
              </a:tr>
              <a:tr h="860198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Другие вопросы в области физической культуры и спорта</a:t>
                      </a:r>
                    </a:p>
                  </a:txBody>
                  <a:tcPr marL="9525" marR="9525" marT="9525" marB="0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39,2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39,3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39,3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rgbClr val="D2DEEF"/>
                    </a:solidFill>
                  </a:tcPr>
                </a:tc>
              </a:tr>
            </a:tbl>
          </a:graphicData>
        </a:graphic>
      </p:graphicFrame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0" y="462851"/>
            <a:ext cx="6858000" cy="454612"/>
          </a:xfrm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 defTabSz="914400">
              <a:lnSpc>
                <a:spcPct val="107000"/>
              </a:lnSpc>
              <a:spcAft>
                <a:spcPts val="800"/>
              </a:spcAft>
            </a:pPr>
            <a:r>
              <a:rPr lang="ru-RU" sz="2200" b="1" dirty="0">
                <a:solidFill>
                  <a:srgbClr val="00B8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ФИЗИЧЕСКАЯ КУЛЬТУРА И СПОРТ</a:t>
            </a:r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1065207115"/>
              </p:ext>
            </p:extLst>
          </p:nvPr>
        </p:nvGraphicFramePr>
        <p:xfrm>
          <a:off x="-1" y="5189982"/>
          <a:ext cx="6858001" cy="37025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1"/>
          <p:cNvSpPr txBox="1"/>
          <p:nvPr/>
        </p:nvSpPr>
        <p:spPr>
          <a:xfrm>
            <a:off x="1407745" y="8024866"/>
            <a:ext cx="914400" cy="41295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2"/>
          <p:cNvSpPr txBox="1"/>
          <p:nvPr/>
        </p:nvSpPr>
        <p:spPr>
          <a:xfrm>
            <a:off x="5382456" y="1253968"/>
            <a:ext cx="1368720" cy="276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МЛН РУБЛЕЙ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B4F80-CFE2-484B-B610-A343B438E9E3}" type="slidenum">
              <a:rPr lang="ru-RU" smtClean="0"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6973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4857453"/>
              </p:ext>
            </p:extLst>
          </p:nvPr>
        </p:nvGraphicFramePr>
        <p:xfrm>
          <a:off x="132734" y="1292790"/>
          <a:ext cx="6577783" cy="20411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04764"/>
                <a:gridCol w="1015503"/>
                <a:gridCol w="1259224"/>
                <a:gridCol w="1198292"/>
              </a:tblGrid>
              <a:tr h="1060666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Раздел, подраздел</a:t>
                      </a:r>
                      <a:r>
                        <a:rPr lang="ru-RU" sz="1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расходов </a:t>
                      </a:r>
                      <a:endParaRPr lang="ru-RU" sz="1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год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59618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СРЕДСТВА МАССОВОЙ ИНФОРМАЦИИ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78,3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78,3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78,3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420915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Периодическая печать и издательства</a:t>
                      </a:r>
                    </a:p>
                  </a:txBody>
                  <a:tcPr marL="9525" marR="9525" marT="9525" marB="0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78,3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78,3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78,3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rgbClr val="EAEFF7"/>
                    </a:solidFill>
                  </a:tcPr>
                </a:tc>
              </a:tr>
            </a:tbl>
          </a:graphicData>
        </a:graphic>
      </p:graphicFrame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0" y="458243"/>
            <a:ext cx="6858000" cy="454612"/>
          </a:xfrm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 defTabSz="914400">
              <a:lnSpc>
                <a:spcPct val="107000"/>
              </a:lnSpc>
              <a:spcAft>
                <a:spcPts val="800"/>
              </a:spcAft>
            </a:pPr>
            <a:r>
              <a:rPr lang="ru-RU" sz="2200" b="1" dirty="0">
                <a:solidFill>
                  <a:srgbClr val="00B8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СРЕДСТВА МАССОВОЙ ИНФОРМАЦИИ</a:t>
            </a:r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598726763"/>
              </p:ext>
            </p:extLst>
          </p:nvPr>
        </p:nvGraphicFramePr>
        <p:xfrm>
          <a:off x="-147483" y="4991566"/>
          <a:ext cx="6858000" cy="28443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1"/>
          <p:cNvSpPr txBox="1"/>
          <p:nvPr/>
        </p:nvSpPr>
        <p:spPr>
          <a:xfrm>
            <a:off x="1199333" y="7438303"/>
            <a:ext cx="914400" cy="41295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2"/>
          <p:cNvSpPr txBox="1"/>
          <p:nvPr/>
        </p:nvSpPr>
        <p:spPr>
          <a:xfrm>
            <a:off x="5489280" y="1047491"/>
            <a:ext cx="1368720" cy="276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МЛН РУБЛЕЙ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B4F80-CFE2-484B-B610-A343B438E9E3}" type="slidenum">
              <a:rPr lang="ru-RU" smtClean="0"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9676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7719487"/>
              </p:ext>
            </p:extLst>
          </p:nvPr>
        </p:nvGraphicFramePr>
        <p:xfrm>
          <a:off x="128780" y="1498594"/>
          <a:ext cx="6507994" cy="29355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89607"/>
                <a:gridCol w="1047136"/>
                <a:gridCol w="1076632"/>
                <a:gridCol w="1194619"/>
              </a:tblGrid>
              <a:tr h="910777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Раздел, подраздел</a:t>
                      </a:r>
                      <a:r>
                        <a:rPr lang="ru-RU" sz="1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расходов </a:t>
                      </a:r>
                      <a:endParaRPr lang="ru-RU" sz="1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год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998146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ОБСЛУЖИВАНИЕ ГОСУДАРСТВЕННОГО (МУНИЦИПАЛЬНОГО) 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ДОЛГА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374,3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462,9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708,3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1026664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Обслуживание государственного (муниципального) внутреннего долга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374,3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462,9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708,3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</a:tbl>
          </a:graphicData>
        </a:graphic>
      </p:graphicFrame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0" y="323743"/>
            <a:ext cx="6858000" cy="816890"/>
          </a:xfrm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 defTabSz="914400">
              <a:lnSpc>
                <a:spcPct val="107000"/>
              </a:lnSpc>
              <a:spcAft>
                <a:spcPts val="800"/>
              </a:spcAft>
            </a:pPr>
            <a:r>
              <a:rPr lang="ru-RU" sz="2200" b="1" dirty="0">
                <a:solidFill>
                  <a:srgbClr val="00B8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ОБСЛУЖИВАНИЕ </a:t>
            </a:r>
            <a:r>
              <a:rPr lang="ru-RU" sz="2200" b="1" dirty="0" smtClean="0">
                <a:solidFill>
                  <a:srgbClr val="00B8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ГОСУДАРСТВЕННОГО (МУНИЦИПАЛЬНОГО) </a:t>
            </a:r>
            <a:r>
              <a:rPr lang="ru-RU" sz="2200" b="1" dirty="0">
                <a:solidFill>
                  <a:srgbClr val="00B8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ДОЛГА</a:t>
            </a: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588045982"/>
              </p:ext>
            </p:extLst>
          </p:nvPr>
        </p:nvGraphicFramePr>
        <p:xfrm>
          <a:off x="0" y="5706844"/>
          <a:ext cx="6858000" cy="28443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1"/>
          <p:cNvSpPr txBox="1"/>
          <p:nvPr/>
        </p:nvSpPr>
        <p:spPr>
          <a:xfrm>
            <a:off x="914280" y="8010185"/>
            <a:ext cx="914400" cy="41295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2"/>
          <p:cNvSpPr txBox="1"/>
          <p:nvPr/>
        </p:nvSpPr>
        <p:spPr>
          <a:xfrm>
            <a:off x="5489280" y="1268716"/>
            <a:ext cx="1368720" cy="276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МЛН РУБЛЕЙ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B4F80-CFE2-484B-B610-A343B438E9E3}" type="slidenum">
              <a:rPr lang="ru-RU" smtClean="0"/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2751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248372"/>
            <a:ext cx="6858000" cy="5837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200" b="1" dirty="0">
                <a:solidFill>
                  <a:srgbClr val="00B8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МУНИЦИПАЛЬНЫЙ ДОЛГ</a:t>
            </a:r>
            <a:endParaRPr lang="ru-RU" sz="2400" b="1" dirty="0">
              <a:solidFill>
                <a:srgbClr val="00B8A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13687" y="5280367"/>
            <a:ext cx="619296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000" algn="just"/>
            <a:r>
              <a:rPr lang="ru-RU" sz="1400" b="1" i="1" dirty="0">
                <a:solidFill>
                  <a:srgbClr val="00B8A0"/>
                </a:solidFill>
                <a:latin typeface="Times New Roman" panose="02020603050405020304" pitchFamily="18" charset="0"/>
              </a:rPr>
              <a:t>Муниципальный долг  </a:t>
            </a:r>
            <a:r>
              <a:rPr lang="ru-RU" sz="1400" dirty="0">
                <a:latin typeface="Times New Roman" panose="02020603050405020304" pitchFamily="18" charset="0"/>
              </a:rPr>
              <a:t>возникает в силу осуществления заимствований.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09771" y="9471335"/>
            <a:ext cx="6438459" cy="1631216"/>
          </a:xfrm>
          <a:prstGeom prst="rect">
            <a:avLst/>
          </a:prstGeom>
          <a:ln w="38100">
            <a:solidFill>
              <a:srgbClr val="5CD2C2"/>
            </a:solidFill>
          </a:ln>
        </p:spPr>
        <p:txBody>
          <a:bodyPr wrap="square">
            <a:spAutoFit/>
          </a:bodyPr>
          <a:lstStyle/>
          <a:p>
            <a:pPr indent="180000" algn="ctr"/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ВАЖНО: </a:t>
            </a:r>
            <a:endParaRPr lang="ru-RU" sz="12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indent="180000" algn="just"/>
            <a:r>
              <a:rPr lang="ru-RU" sz="1400" dirty="0" smtClean="0">
                <a:latin typeface="Times New Roman" panose="02020603050405020304" pitchFamily="18" charset="0"/>
              </a:rPr>
              <a:t>    Муниципальный </a:t>
            </a:r>
            <a:r>
              <a:rPr lang="ru-RU" sz="1400" dirty="0">
                <a:latin typeface="Times New Roman" panose="02020603050405020304" pitchFamily="18" charset="0"/>
              </a:rPr>
              <a:t>долг не должен превышать </a:t>
            </a:r>
            <a:r>
              <a:rPr lang="ru-RU" sz="1400" dirty="0" smtClean="0">
                <a:latin typeface="Times New Roman" panose="02020603050405020304" pitchFamily="18" charset="0"/>
              </a:rPr>
              <a:t>общий объем доходов бюджета без учета утвержденного объема безвозмездных поступлений и (или) поступлений налоговых доходов по дополнительным нормативам отчислений от налога на доходы физических лиц </a:t>
            </a:r>
            <a:r>
              <a:rPr lang="ru-RU" sz="1400" dirty="0">
                <a:latin typeface="Times New Roman" panose="02020603050405020304" pitchFamily="18" charset="0"/>
              </a:rPr>
              <a:t>(ст. 107 БК РФ)</a:t>
            </a:r>
          </a:p>
          <a:p>
            <a:pPr indent="180000" algn="just"/>
            <a:r>
              <a:rPr lang="ru-RU" sz="1400" dirty="0" smtClean="0">
                <a:latin typeface="Times New Roman" panose="02020603050405020304" pitchFamily="18" charset="0"/>
              </a:rPr>
              <a:t>    Расходы </a:t>
            </a:r>
            <a:r>
              <a:rPr lang="ru-RU" sz="1400" dirty="0">
                <a:latin typeface="Times New Roman" panose="02020603050405020304" pitchFamily="18" charset="0"/>
              </a:rPr>
              <a:t>на обслуживание долга не должны превышать </a:t>
            </a:r>
            <a:r>
              <a:rPr lang="ru-RU" sz="1400" dirty="0" smtClean="0">
                <a:latin typeface="Times New Roman" panose="02020603050405020304" pitchFamily="18" charset="0"/>
              </a:rPr>
              <a:t>10 % объема расходов </a:t>
            </a:r>
            <a:r>
              <a:rPr lang="ru-RU" sz="1400" dirty="0">
                <a:latin typeface="Times New Roman" panose="02020603050405020304" pitchFamily="18" charset="0"/>
              </a:rPr>
              <a:t>бюджета за исключением субвенций (ст. </a:t>
            </a:r>
            <a:r>
              <a:rPr lang="ru-RU" sz="1400" dirty="0" smtClean="0">
                <a:latin typeface="Times New Roman" panose="02020603050405020304" pitchFamily="18" charset="0"/>
              </a:rPr>
              <a:t>107.1 </a:t>
            </a:r>
            <a:r>
              <a:rPr lang="ru-RU" sz="1400" dirty="0">
                <a:latin typeface="Times New Roman" panose="02020603050405020304" pitchFamily="18" charset="0"/>
              </a:rPr>
              <a:t>БК РФ)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574147" y="5754731"/>
            <a:ext cx="3672047" cy="307777"/>
          </a:xfrm>
          <a:prstGeom prst="rect">
            <a:avLst/>
          </a:prstGeom>
          <a:ln w="28575">
            <a:solidFill>
              <a:srgbClr val="00B8A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Times New Roman" panose="02020603050405020304" pitchFamily="18" charset="0"/>
              </a:rPr>
              <a:t>Заимствования необходимы для: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28008" y="6494496"/>
            <a:ext cx="2400938" cy="523220"/>
          </a:xfrm>
          <a:prstGeom prst="rect">
            <a:avLst/>
          </a:prstGeom>
          <a:ln w="28575">
            <a:solidFill>
              <a:srgbClr val="00B8A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Times New Roman" panose="02020603050405020304" pitchFamily="18" charset="0"/>
              </a:rPr>
              <a:t>ф</a:t>
            </a:r>
            <a:r>
              <a:rPr lang="ru-RU" sz="1400" dirty="0" smtClean="0">
                <a:latin typeface="Times New Roman" panose="02020603050405020304" pitchFamily="18" charset="0"/>
              </a:rPr>
              <a:t>инансирования </a:t>
            </a:r>
            <a:r>
              <a:rPr lang="ru-RU" sz="1400" dirty="0">
                <a:latin typeface="Times New Roman" panose="02020603050405020304" pitchFamily="18" charset="0"/>
              </a:rPr>
              <a:t>дефицита бюджета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891395" y="6494495"/>
            <a:ext cx="2400938" cy="523220"/>
          </a:xfrm>
          <a:prstGeom prst="rect">
            <a:avLst/>
          </a:prstGeom>
          <a:ln w="28575">
            <a:solidFill>
              <a:srgbClr val="00B8A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Times New Roman" panose="02020603050405020304" pitchFamily="18" charset="0"/>
              </a:rPr>
              <a:t>п</a:t>
            </a:r>
            <a:r>
              <a:rPr lang="ru-RU" sz="1400" dirty="0" smtClean="0">
                <a:latin typeface="Times New Roman" panose="02020603050405020304" pitchFamily="18" charset="0"/>
              </a:rPr>
              <a:t>огашения </a:t>
            </a:r>
            <a:r>
              <a:rPr lang="ru-RU" sz="1400" dirty="0">
                <a:latin typeface="Times New Roman" panose="02020603050405020304" pitchFamily="18" charset="0"/>
              </a:rPr>
              <a:t>долговых обязательств</a:t>
            </a:r>
          </a:p>
        </p:txBody>
      </p:sp>
      <p:cxnSp>
        <p:nvCxnSpPr>
          <p:cNvPr id="10" name="Прямая со стрелкой 9"/>
          <p:cNvCxnSpPr>
            <a:stCxn id="7" idx="2"/>
            <a:endCxn id="9" idx="0"/>
          </p:cNvCxnSpPr>
          <p:nvPr/>
        </p:nvCxnSpPr>
        <p:spPr>
          <a:xfrm>
            <a:off x="3410170" y="6062507"/>
            <a:ext cx="1681694" cy="431988"/>
          </a:xfrm>
          <a:prstGeom prst="straightConnector1">
            <a:avLst/>
          </a:prstGeom>
          <a:ln w="28575">
            <a:solidFill>
              <a:srgbClr val="00B8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>
            <a:stCxn id="7" idx="2"/>
            <a:endCxn id="8" idx="0"/>
          </p:cNvCxnSpPr>
          <p:nvPr/>
        </p:nvCxnSpPr>
        <p:spPr>
          <a:xfrm flipH="1">
            <a:off x="1728478" y="6062508"/>
            <a:ext cx="1681693" cy="431989"/>
          </a:xfrm>
          <a:prstGeom prst="straightConnector1">
            <a:avLst/>
          </a:prstGeom>
          <a:ln w="28575">
            <a:solidFill>
              <a:srgbClr val="00B8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528008" y="7513055"/>
            <a:ext cx="5764324" cy="1169551"/>
          </a:xfrm>
          <a:prstGeom prst="rect">
            <a:avLst/>
          </a:prstGeom>
          <a:ln w="28575">
            <a:solidFill>
              <a:srgbClr val="00B8A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Times New Roman" panose="02020603050405020304" pitchFamily="18" charset="0"/>
              </a:rPr>
              <a:t>Все заимствования подлежат учету в долговой книге:</a:t>
            </a:r>
          </a:p>
          <a:p>
            <a:pPr marL="285750" indent="-285750">
              <a:buFontTx/>
              <a:buChar char="-"/>
            </a:pPr>
            <a:r>
              <a:rPr lang="ru-RU" sz="1400" dirty="0">
                <a:latin typeface="Times New Roman" panose="02020603050405020304" pitchFamily="18" charset="0"/>
              </a:rPr>
              <a:t>банковские кредиты;</a:t>
            </a:r>
          </a:p>
          <a:p>
            <a:pPr marL="285750" indent="-285750">
              <a:buFontTx/>
              <a:buChar char="-"/>
            </a:pPr>
            <a:r>
              <a:rPr lang="ru-RU" sz="1400" dirty="0">
                <a:latin typeface="Times New Roman" panose="02020603050405020304" pitchFamily="18" charset="0"/>
              </a:rPr>
              <a:t>бюджетные кредиты;</a:t>
            </a:r>
          </a:p>
          <a:p>
            <a:pPr marL="285750" indent="-285750">
              <a:buFontTx/>
              <a:buChar char="-"/>
            </a:pPr>
            <a:r>
              <a:rPr lang="ru-RU" sz="1400" dirty="0">
                <a:latin typeface="Times New Roman" panose="02020603050405020304" pitchFamily="18" charset="0"/>
              </a:rPr>
              <a:t>размещение ценных бумаг;</a:t>
            </a:r>
          </a:p>
          <a:p>
            <a:pPr marL="285750" indent="-285750">
              <a:buFontTx/>
              <a:buChar char="-"/>
            </a:pPr>
            <a:r>
              <a:rPr lang="ru-RU" sz="1400" dirty="0">
                <a:latin typeface="Times New Roman" panose="02020603050405020304" pitchFamily="18" charset="0"/>
              </a:rPr>
              <a:t>предоставление гарантий.</a:t>
            </a:r>
          </a:p>
        </p:txBody>
      </p:sp>
      <p:cxnSp>
        <p:nvCxnSpPr>
          <p:cNvPr id="13" name="Прямая со стрелкой 12"/>
          <p:cNvCxnSpPr>
            <a:stCxn id="8" idx="2"/>
            <a:endCxn id="12" idx="0"/>
          </p:cNvCxnSpPr>
          <p:nvPr/>
        </p:nvCxnSpPr>
        <p:spPr>
          <a:xfrm>
            <a:off x="1728478" y="7017716"/>
            <a:ext cx="1681693" cy="495338"/>
          </a:xfrm>
          <a:prstGeom prst="straightConnector1">
            <a:avLst/>
          </a:prstGeom>
          <a:ln w="28575">
            <a:solidFill>
              <a:srgbClr val="00B8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stCxn id="9" idx="2"/>
            <a:endCxn id="12" idx="0"/>
          </p:cNvCxnSpPr>
          <p:nvPr/>
        </p:nvCxnSpPr>
        <p:spPr>
          <a:xfrm flipH="1">
            <a:off x="3410170" y="7017716"/>
            <a:ext cx="1681694" cy="495339"/>
          </a:xfrm>
          <a:prstGeom prst="straightConnector1">
            <a:avLst/>
          </a:prstGeom>
          <a:ln w="28575">
            <a:solidFill>
              <a:srgbClr val="00B8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252313" y="5087315"/>
            <a:ext cx="6315711" cy="3860800"/>
          </a:xfrm>
          <a:prstGeom prst="rect">
            <a:avLst/>
          </a:prstGeom>
          <a:noFill/>
          <a:ln w="38100">
            <a:solidFill>
              <a:srgbClr val="5CD2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372922"/>
              </p:ext>
            </p:extLst>
          </p:nvPr>
        </p:nvGraphicFramePr>
        <p:xfrm>
          <a:off x="124038" y="2061162"/>
          <a:ext cx="6572264" cy="238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3065"/>
                <a:gridCol w="1228728"/>
                <a:gridCol w="1228730"/>
                <a:gridCol w="1243014"/>
                <a:gridCol w="1228727"/>
              </a:tblGrid>
              <a:tr h="370840">
                <a:tc>
                  <a:txBody>
                    <a:bodyPr/>
                    <a:lstStyle/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01.01.2025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01.01.2026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01.01.2027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01.01.2028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Муниципальный долг,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</a:t>
                      </a:r>
                      <a:r>
                        <a:rPr lang="ru-RU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т.ч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9 236,8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9 236,8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9 236,8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9 236,8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Бюджетные кредиты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7 546,8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161,6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003,7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009,1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Банковские кредиты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1 690,0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2 075,2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233,1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5 227,7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Муниципальные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гарантии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7" name="TextBox 2"/>
          <p:cNvSpPr txBox="1"/>
          <p:nvPr/>
        </p:nvSpPr>
        <p:spPr>
          <a:xfrm>
            <a:off x="5489280" y="1826388"/>
            <a:ext cx="1368720" cy="276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МЛН РУБЛЕЙ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B4F80-CFE2-484B-B610-A343B438E9E3}" type="slidenum">
              <a:rPr lang="ru-RU" smtClean="0"/>
              <a:t>39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3321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 animBg="1"/>
      <p:bldP spid="9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6723" y="4982372"/>
            <a:ext cx="1805940" cy="160782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-1" y="345116"/>
            <a:ext cx="6858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200" b="1" spc="100" dirty="0">
                <a:solidFill>
                  <a:srgbClr val="00B8A0"/>
                </a:solidFill>
                <a:latin typeface="Times New Roman" pitchFamily="18" charset="0"/>
              </a:rPr>
              <a:t>ЧТО ТАКОЕ </a:t>
            </a:r>
            <a:r>
              <a:rPr lang="ru-RU" sz="2200" b="1" spc="100" dirty="0" smtClean="0">
                <a:solidFill>
                  <a:srgbClr val="00B8A0"/>
                </a:solidFill>
                <a:latin typeface="Times New Roman" pitchFamily="18" charset="0"/>
              </a:rPr>
              <a:t>БЮДЖЕТ</a:t>
            </a:r>
            <a:r>
              <a:rPr lang="en-US" sz="2200" b="1" spc="100" dirty="0" smtClean="0">
                <a:solidFill>
                  <a:srgbClr val="00B8A0"/>
                </a:solidFill>
                <a:latin typeface="Times New Roman" pitchFamily="18" charset="0"/>
              </a:rPr>
              <a:t> </a:t>
            </a:r>
            <a:r>
              <a:rPr lang="ru-RU" sz="2200" b="1" spc="100" dirty="0" smtClean="0">
                <a:solidFill>
                  <a:srgbClr val="00B8A0"/>
                </a:solidFill>
                <a:latin typeface="Times New Roman" pitchFamily="18" charset="0"/>
              </a:rPr>
              <a:t>ГОРОДСКОГО ОКРУГА</a:t>
            </a:r>
            <a:endParaRPr lang="ru-RU" sz="2200" b="1" spc="100" dirty="0">
              <a:solidFill>
                <a:srgbClr val="00B8A0"/>
              </a:solidFill>
              <a:latin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1" y="1695526"/>
            <a:ext cx="685800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4013"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городского округа - форма образования и расходования денежных средств,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предназначенных для финансового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обеспечения задач и функций местного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самоуправления.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10164" y="3604510"/>
            <a:ext cx="2326559" cy="1200329"/>
          </a:xfrm>
          <a:prstGeom prst="rect">
            <a:avLst/>
          </a:prstGeom>
          <a:ln w="28575">
            <a:solidFill>
              <a:srgbClr val="5CD2C2"/>
            </a:solidFill>
          </a:ln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бюджета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поступающие в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денежные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339713" y="3604510"/>
            <a:ext cx="2326559" cy="1200329"/>
          </a:xfrm>
          <a:prstGeom prst="rect">
            <a:avLst/>
          </a:prstGeom>
          <a:ln w="19050">
            <a:solidFill>
              <a:srgbClr val="5CD2C2"/>
            </a:solidFill>
          </a:ln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–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выплачиваемые из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денежные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10164" y="5186119"/>
            <a:ext cx="3429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Профицит бюджета -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превышение доходов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над его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расходами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339713" y="5186118"/>
            <a:ext cx="3429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 бюджета -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превышение расходов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над его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доходами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00945" y="6902575"/>
            <a:ext cx="6456108" cy="923330"/>
          </a:xfrm>
          <a:prstGeom prst="rect">
            <a:avLst/>
          </a:prstGeom>
          <a:ln w="19050">
            <a:solidFill>
              <a:srgbClr val="5CD2C2"/>
            </a:solidFill>
          </a:ln>
        </p:spPr>
        <p:txBody>
          <a:bodyPr wrap="square">
            <a:spAutoFit/>
          </a:bodyPr>
          <a:lstStyle/>
          <a:p>
            <a:pPr indent="354013"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Сбалансированность бюджета по доходам и расходам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— основополагающее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предъявляемое к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органам,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составляющим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утверждающим бюджет.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10164" y="8276235"/>
            <a:ext cx="6456108" cy="1200329"/>
          </a:xfrm>
          <a:prstGeom prst="rect">
            <a:avLst/>
          </a:prstGeom>
          <a:ln w="19050">
            <a:solidFill>
              <a:srgbClr val="5CD2C2"/>
            </a:solidFill>
          </a:ln>
        </p:spPr>
        <p:txBody>
          <a:bodyPr wrap="square">
            <a:spAutoFit/>
          </a:bodyPr>
          <a:lstStyle/>
          <a:p>
            <a:pPr indent="354013"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Межбюджетные отношения - взаимоотношения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между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публично-правовыми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образованиями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вопросам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регулирования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бюджетных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правоотношений,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осуществления бюджетного процесса.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B4F80-CFE2-484B-B610-A343B438E9E3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8809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291385"/>
            <a:ext cx="6858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t"/>
            <a:r>
              <a:rPr lang="ru-RU" sz="2200" b="1" dirty="0" smtClean="0">
                <a:solidFill>
                  <a:srgbClr val="00B8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 ФИНАНСОВОГО ОБЕСПЕЧЕНИЯ РЕГИОНАЛЬНЫХ ПРОЕКТОВ</a:t>
            </a:r>
            <a:endParaRPr lang="ru-RU" sz="2200" b="1" dirty="0">
              <a:solidFill>
                <a:srgbClr val="00B8A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2"/>
          <p:cNvSpPr txBox="1"/>
          <p:nvPr/>
        </p:nvSpPr>
        <p:spPr>
          <a:xfrm>
            <a:off x="5562578" y="1199315"/>
            <a:ext cx="1295422" cy="276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МЛН РУБЛЕЙ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8718700"/>
              </p:ext>
            </p:extLst>
          </p:nvPr>
        </p:nvGraphicFramePr>
        <p:xfrm>
          <a:off x="1" y="1476293"/>
          <a:ext cx="6857998" cy="887761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05431"/>
                <a:gridCol w="1179871"/>
                <a:gridCol w="924232"/>
                <a:gridCol w="924232"/>
                <a:gridCol w="924232"/>
              </a:tblGrid>
              <a:tr h="210405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283" marR="55283" marT="0" marB="0" anchor="ctr">
                    <a:solidFill>
                      <a:srgbClr val="00B0F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</a:t>
                      </a:r>
                      <a:r>
                        <a:rPr lang="ru-RU" sz="16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ожидаемая оценка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283" marR="55283" marT="0" marB="0">
                    <a:solidFill>
                      <a:srgbClr val="00B0F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 бюджета</a:t>
                      </a:r>
                      <a:endParaRPr lang="ru-RU" sz="18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283" marR="55283" marT="0" marB="0"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9195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</a:t>
                      </a:r>
                      <a:r>
                        <a:rPr lang="ru-RU" sz="18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8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283" marR="55283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</a:t>
                      </a:r>
                      <a:r>
                        <a:rPr lang="ru-RU" sz="18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8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283" marR="55283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</a:t>
                      </a:r>
                      <a:r>
                        <a:rPr lang="ru-RU" sz="18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</a:t>
                      </a:r>
                      <a:endParaRPr lang="ru-RU" sz="18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283" marR="55283" marT="0" marB="0" anchor="ctr">
                    <a:solidFill>
                      <a:srgbClr val="00B0F0"/>
                    </a:solidFill>
                  </a:tcPr>
                </a:tc>
              </a:tr>
              <a:tr h="1139128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Расходы бюджета городского округа город Уфа Республики Башкортостан на реализацию региональных проектов, всего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6 009,70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170,70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180,50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180,50</a:t>
                      </a:r>
                    </a:p>
                  </a:txBody>
                  <a:tcPr marL="9525" marR="9525" marT="9525" marB="0"/>
                </a:tc>
              </a:tr>
              <a:tr h="567559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Региональный проект «Спорт – норма жизни»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16,20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103,70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103,70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103,70</a:t>
                      </a:r>
                    </a:p>
                  </a:txBody>
                  <a:tcPr marL="9525" marR="9525" marT="9525" marB="0"/>
                </a:tc>
              </a:tr>
              <a:tr h="630620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Региональный проект «Современная школа»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42,80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/>
                </a:tc>
              </a:tr>
              <a:tr h="835573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Региональный проект «Патриотическое воспитание граждан Российской Федерации»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67,00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/>
                </a:tc>
              </a:tr>
              <a:tr h="567558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Региональный проект «Педагоги и наставники»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67,00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76,80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76,80</a:t>
                      </a:r>
                    </a:p>
                  </a:txBody>
                  <a:tcPr marL="9525" marR="9525" marT="9525" marB="0"/>
                </a:tc>
              </a:tr>
              <a:tr h="788276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Региональный проект «Формирование комфортной городской среды»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23,60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83324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Региональный проект «Жилье Республики Башкортостан»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3 650,40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008993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Региональный проект «Обеспечение устойчивого сокращения непригодного для проживания жилищного фонда»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109,80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072056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Региональный проект «Обеспечение качественно нового уровня развития инфраструктуры культуры» («Культурная среда»)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14,00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804041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Региональный проект «Региональная и местная дорожная сеть»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2 085,90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-3513138" y="6040264"/>
            <a:ext cx="3429000" cy="36875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B4F80-CFE2-484B-B610-A343B438E9E3}" type="slidenum">
              <a:rPr lang="ru-RU" smtClean="0"/>
              <a:t>40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7209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" y="1399399"/>
            <a:ext cx="6700602" cy="74543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9750" algn="just">
              <a:lnSpc>
                <a:spcPct val="80000"/>
              </a:lnSpc>
            </a:pPr>
            <a:endParaRPr lang="ru-RU" b="1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539750" algn="just">
              <a:lnSpc>
                <a:spcPct val="80000"/>
              </a:lnSpc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соответствии со статьёй 179 Бюджетного кодекса Российской Федерации, </a:t>
            </a: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постановлением Администрации городского округа от 15 июня 2015 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года № </a:t>
            </a: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2435 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 утверждении порядка 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разработки, реализации и оценки эффективности </a:t>
            </a: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муниципальных 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программ </a:t>
            </a: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городского округа город Уфа Республики 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Башкортостан», в целях обеспечения эффективного функционирования системы </a:t>
            </a: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программно-целевого 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управления </a:t>
            </a: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утверждены 25 муниципальных программ 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городского </a:t>
            </a: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округа. Перечень муниципальных программ 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утверждён </a:t>
            </a: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постановлением 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Администрации городского округа от 20 июня 2024 года № 878 </a:t>
            </a: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(в ред. от 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29 ноября 2019 года № 1888</a:t>
            </a: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ru-RU" sz="20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539750" algn="just">
              <a:lnSpc>
                <a:spcPct val="80000"/>
              </a:lnSpc>
            </a:pPr>
            <a:endParaRPr lang="en-US" sz="20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539750" algn="just">
              <a:lnSpc>
                <a:spcPct val="80000"/>
              </a:lnSpc>
            </a:pP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проекте бюджета 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городского округа </a:t>
            </a: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2025 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год и на плановый период </a:t>
            </a: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2026 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</a:t>
            </a: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2027 годов запланированы расходы по программам   на  202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год  в  сумме </a:t>
            </a:r>
            <a:b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1 648,1</a:t>
            </a:r>
            <a:r>
              <a:rPr lang="en-US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млн рублей, 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</a:t>
            </a: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2026 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год </a:t>
            </a: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43 020,1</a:t>
            </a:r>
            <a:r>
              <a:rPr lang="en-US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млн рублей, 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</a:t>
            </a: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2027 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год </a:t>
            </a: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  43 874,2 млн рублей.</a:t>
            </a:r>
          </a:p>
          <a:p>
            <a:pPr indent="539750" algn="just">
              <a:lnSpc>
                <a:spcPct val="80000"/>
              </a:lnSpc>
            </a:pPr>
            <a:endParaRPr lang="en-US" sz="20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539750" algn="just">
              <a:lnSpc>
                <a:spcPct val="80000"/>
              </a:lnSpc>
            </a:pP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Доля 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программных расходов в общих расходах бюджета городского </a:t>
            </a: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округа в 2025 году сложится 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уровне </a:t>
            </a:r>
            <a:r>
              <a:rPr lang="en-US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97,</a:t>
            </a: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0 %. Непрограммные расходы 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бюджета городского округа </a:t>
            </a: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запланированы в 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размере </a:t>
            </a:r>
            <a:r>
              <a:rPr lang="en-US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 </a:t>
            </a: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268,2 млн рублей.</a:t>
            </a:r>
            <a:endParaRPr lang="ru-RU" sz="20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539750" algn="just">
              <a:lnSpc>
                <a:spcPct val="80000"/>
              </a:lnSpc>
            </a:pPr>
            <a:endParaRPr lang="en-US" sz="20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539750" algn="just">
              <a:lnSpc>
                <a:spcPct val="80000"/>
              </a:lnSpc>
            </a:pP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Доля 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непрограммных расходов в общих расходах бюджета городского округа </a:t>
            </a: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2025 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год </a:t>
            </a: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составит 3,0 %.</a:t>
            </a:r>
          </a:p>
        </p:txBody>
      </p:sp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1" y="570884"/>
            <a:ext cx="6858000" cy="816890"/>
          </a:xfrm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 defTabSz="914400">
              <a:lnSpc>
                <a:spcPct val="107000"/>
              </a:lnSpc>
              <a:spcAft>
                <a:spcPts val="800"/>
              </a:spcAft>
            </a:pPr>
            <a:r>
              <a:rPr lang="ru-RU" sz="2200" b="1" dirty="0">
                <a:solidFill>
                  <a:srgbClr val="00B8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МУНИЦИПАЛЬНЫЕ ПРОГРАММЫ ГОРОДСКОГО </a:t>
            </a:r>
            <a:r>
              <a:rPr lang="ru-RU" sz="2200" b="1" dirty="0" smtClean="0">
                <a:solidFill>
                  <a:srgbClr val="00B8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ОКРУГА НА 2025 ГОД</a:t>
            </a:r>
            <a:endParaRPr lang="ru-RU" sz="2200" b="1" dirty="0">
              <a:solidFill>
                <a:srgbClr val="00B8A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B4F80-CFE2-484B-B610-A343B438E9E3}" type="slidenum">
              <a:rPr lang="ru-RU" smtClean="0"/>
              <a:t>41</a:t>
            </a:fld>
            <a:endParaRPr lang="ru-RU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1341" name="SapphireHiddenControl" r:id="rId2" imgW="4572000" imgH="3048120"/>
        </mc:Choice>
        <mc:Fallback>
          <p:control name="SapphireHiddenControl" r:id="rId2" imgW="4572000" imgH="3048120">
            <p:pic>
              <p:nvPicPr>
                <p:cNvPr id="2" name="SapphireHiddenControl" hidden="1"/>
                <p:cNvPicPr>
                  <a:picLocks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0" y="0"/>
                  <a:ext cx="4572000" cy="3048000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30649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86578"/>
            <a:ext cx="685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B8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РАСХОДОВ БЮДЖЕТА ГОРОДСКОГО ОКРУГА ПО МУНИЦИПАЛЬНЫМ ПРОГРАММАМ НА 2025 ГОД</a:t>
            </a:r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673753412"/>
              </p:ext>
            </p:extLst>
          </p:nvPr>
        </p:nvGraphicFramePr>
        <p:xfrm>
          <a:off x="1" y="925263"/>
          <a:ext cx="6857999" cy="112667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2"/>
          <p:cNvSpPr txBox="1"/>
          <p:nvPr/>
        </p:nvSpPr>
        <p:spPr>
          <a:xfrm>
            <a:off x="5489280" y="925263"/>
            <a:ext cx="1368720" cy="276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МЛН РУБЛЕЙ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B4F80-CFE2-484B-B610-A343B438E9E3}" type="slidenum">
              <a:rPr lang="ru-RU" smtClean="0"/>
              <a:t>42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9055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2308122"/>
              </p:ext>
            </p:extLst>
          </p:nvPr>
        </p:nvGraphicFramePr>
        <p:xfrm>
          <a:off x="135133" y="800945"/>
          <a:ext cx="6594530" cy="103251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90154"/>
                <a:gridCol w="863868"/>
                <a:gridCol w="873642"/>
                <a:gridCol w="966866"/>
              </a:tblGrid>
              <a:tr h="304800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r>
                        <a:rPr lang="ru-RU" sz="1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муниципальных программ</a:t>
                      </a:r>
                      <a:endParaRPr lang="ru-RU" sz="1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</a:p>
                  </a:txBody>
                  <a:tcPr/>
                </a:tc>
              </a:tr>
              <a:tr h="436245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Программные расходы, из них на: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40 379,9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38 594,7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39 148,0</a:t>
                      </a:r>
                    </a:p>
                    <a:p>
                      <a:pPr algn="r" fontAlgn="t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222885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Развитие образования в городском округе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20 576,7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22 364,0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23 105,5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222885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Развитие культуры и искусства в городском округе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2 021,0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948,8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2 041,3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434853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Развитие транспортного обслуживания населения городского округа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1 038,9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1 041,2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1 043,1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434853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Развитие физической культуры и спорта в городском округе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1 286,2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1 108,3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1 113,5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302256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Развитие опеки и попечительства в городском округе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512,7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512,9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510,2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27809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Благоустройство городского округа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2 429,9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1 978,9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1 965,4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443800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Развитие жилищно-коммунального хозяйства и улучшение экологической обстановки в городском округе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543,3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559,2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579,7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27809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Защита населения и территорий от чрезвычайных ситуаций, обеспечение пожарной безопасности в городском округе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830,3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811,8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802,2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27809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Обеспечение деятельности городского округа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1 128,4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1 120,9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1 119,1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222885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Развитие молодежной политики в городском округе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346,9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335,1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332,5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434853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Развитие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предпринимательства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и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туризма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 городском округе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434853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Взаимодействие с институтами гражданского общества в городском округе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392,8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647533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Развитие строительства, реконструкции, капитального ремонта, ремонта дорог и искусственных сооружений городского округа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2 742,9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1 738,8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1 112,3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434853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Развитие градостроительной деятельности на территории городского округа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1 132,8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681,6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785,2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434853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Развитие земельных и имущественных отношений на территории городского округа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476,6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468,5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473,0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434853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Управление муниципальными финансами городского округа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509,5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597,9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842,8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27809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Развитие территории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Демского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района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275,5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267,4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267,4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27809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Развитие территории Калининского района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564,8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545,6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545,7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27809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Развитие территории Кировского района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560,3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543,1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543,1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27809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Развитие территории Ленинского района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436,6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401,0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401,1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27809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Развитие территории Октябрьского района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597,1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562,4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562,5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27809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Развитие территории Орджоникидзевского района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506,0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493,4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493,5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27809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Развитие территории Советского района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415,6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407,2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402,2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434853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Формирование современной городской среды городского округа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928,1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434853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Развитие отдаленных территорий городского округа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122,5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106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106,7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27809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Непрограммные расходы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1 268,2</a:t>
                      </a:r>
                      <a:endParaRPr lang="ru-RU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4 425,4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4 726,2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26905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ИТОГО: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41 648,1</a:t>
                      </a:r>
                      <a:endParaRPr lang="ru-RU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43 020,1</a:t>
                      </a:r>
                      <a:endParaRPr lang="ru-RU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43 874,2</a:t>
                      </a:r>
                      <a:endParaRPr lang="ru-RU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3" name="Text Box 12"/>
          <p:cNvSpPr txBox="1">
            <a:spLocks noChangeArrowheads="1"/>
          </p:cNvSpPr>
          <p:nvPr/>
        </p:nvSpPr>
        <p:spPr bwMode="auto">
          <a:xfrm>
            <a:off x="0" y="0"/>
            <a:ext cx="68580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2200" b="1" spc="100" dirty="0" smtClean="0">
                <a:solidFill>
                  <a:srgbClr val="00B8A0"/>
                </a:solidFill>
                <a:latin typeface="Times New Roman" pitchFamily="18" charset="0"/>
              </a:rPr>
              <a:t>МУНИЦИПАЛЬНЫЕ ПРОГРАММЫ ГОРОДСКОГО ОКРУГА</a:t>
            </a:r>
            <a:endParaRPr lang="ru-RU" sz="2200" b="1" spc="100" dirty="0">
              <a:solidFill>
                <a:srgbClr val="00B8A0"/>
              </a:solidFill>
              <a:latin typeface="Times New Roman" pitchFamily="18" charset="0"/>
            </a:endParaRPr>
          </a:p>
        </p:txBody>
      </p:sp>
      <p:sp>
        <p:nvSpPr>
          <p:cNvPr id="4" name="TextBox 2"/>
          <p:cNvSpPr txBox="1"/>
          <p:nvPr/>
        </p:nvSpPr>
        <p:spPr>
          <a:xfrm>
            <a:off x="5486400" y="557939"/>
            <a:ext cx="1371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МЛН РУБЛЕЙ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B4F80-CFE2-484B-B610-A343B438E9E3}" type="slidenum">
              <a:rPr lang="ru-RU" smtClean="0"/>
              <a:t>43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3286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0048308"/>
              </p:ext>
            </p:extLst>
          </p:nvPr>
        </p:nvGraphicFramePr>
        <p:xfrm>
          <a:off x="119509" y="1400390"/>
          <a:ext cx="6554007" cy="62035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90566"/>
                <a:gridCol w="781050"/>
                <a:gridCol w="806859"/>
                <a:gridCol w="675532"/>
              </a:tblGrid>
              <a:tr h="501298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28466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программа «Развитие образования в городском округе город Уфа Республики Башкортостан»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20 576,7</a:t>
                      </a:r>
                    </a:p>
                    <a:p>
                      <a:pPr algn="r" fontAlgn="t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22 364,0</a:t>
                      </a:r>
                    </a:p>
                    <a:p>
                      <a:pPr algn="r" fontAlgn="t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23 105,5</a:t>
                      </a:r>
                    </a:p>
                    <a:p>
                      <a:pPr algn="r" fontAlgn="t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669303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подпрограмма «Развитие систем дошкольного и общего образования в городском округе город Уфа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РБ»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17 771,8</a:t>
                      </a:r>
                    </a:p>
                    <a:p>
                      <a:pPr algn="r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18 064,4</a:t>
                      </a:r>
                    </a:p>
                    <a:p>
                      <a:pPr algn="r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18 800,6</a:t>
                      </a:r>
                    </a:p>
                    <a:p>
                      <a:pPr algn="r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933489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подпрограмма  "Обеспечение пожарной и антитеррористической безопасности муниципальных образовательных организаций и детских оздоровительных лагерей в городском округе город Уфа РБ"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103,6</a:t>
                      </a:r>
                    </a:p>
                    <a:p>
                      <a:pPr algn="r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118,3</a:t>
                      </a:r>
                    </a:p>
                    <a:p>
                      <a:pPr algn="r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118,3</a:t>
                      </a:r>
                    </a:p>
                    <a:p>
                      <a:pPr algn="r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689811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подпрограмма «Организация и обеспечение отдыха, оздоровления и занятости детей, подростков и молодежи в городском округе город Уфа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РБ»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374,7</a:t>
                      </a:r>
                    </a:p>
                    <a:p>
                      <a:pPr algn="r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490,5</a:t>
                      </a:r>
                    </a:p>
                    <a:p>
                      <a:pPr algn="r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490,7</a:t>
                      </a:r>
                    </a:p>
                    <a:p>
                      <a:pPr algn="r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645283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подпрограмма «Социальная поддержка детей из социально-незащищенных и многодетных малоимущих семей»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1 094,7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1 056,4</a:t>
                      </a:r>
                    </a:p>
                    <a:p>
                      <a:pPr algn="r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1 056,4</a:t>
                      </a:r>
                    </a:p>
                    <a:p>
                      <a:pPr algn="r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938563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подпрограмма «Капитальный ремонт зданий и благоустройство территорий муниципальных образовательных организаций  и детских оздоровительных лагерей городского округа город Уфа РБ»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402,6</a:t>
                      </a:r>
                    </a:p>
                    <a:p>
                      <a:pPr algn="r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1 790,5</a:t>
                      </a:r>
                    </a:p>
                    <a:p>
                      <a:pPr algn="r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1 790,5</a:t>
                      </a:r>
                    </a:p>
                    <a:p>
                      <a:pPr algn="r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701280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подпрограмма «Обеспечение реализации муниципальной программы «Развитие образования в городском округе город Уфа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РБ»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829,3</a:t>
                      </a:r>
                    </a:p>
                    <a:p>
                      <a:pPr algn="r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843,8</a:t>
                      </a:r>
                    </a:p>
                    <a:p>
                      <a:pPr algn="r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849,0</a:t>
                      </a:r>
                    </a:p>
                    <a:p>
                      <a:pPr algn="r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</a:tbl>
          </a:graphicData>
        </a:graphic>
      </p:graphicFrame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6858000" cy="1179169"/>
          </a:xfrm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 defTabSz="914400">
              <a:lnSpc>
                <a:spcPct val="107000"/>
              </a:lnSpc>
              <a:spcAft>
                <a:spcPts val="800"/>
              </a:spcAft>
            </a:pPr>
            <a:r>
              <a:rPr lang="ru-RU" sz="2200" b="1" dirty="0">
                <a:solidFill>
                  <a:srgbClr val="00B8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МУНИЦИПАЛЬНАЯ ПРОГРАММА «РАЗВИТИЕ ОБРАЗОВАНИЯ В ГОРОДСКОМ ОКРУГЕ </a:t>
            </a:r>
            <a:r>
              <a:rPr lang="ru-RU" sz="2200" b="1" dirty="0" smtClean="0">
                <a:solidFill>
                  <a:srgbClr val="00B8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ГОРОД </a:t>
            </a:r>
            <a:r>
              <a:rPr lang="ru-RU" sz="2200" b="1" dirty="0">
                <a:solidFill>
                  <a:srgbClr val="00B8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УФА РЕСПУБЛИКИ БАШКОРТОСТАН»</a:t>
            </a: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3837280616"/>
              </p:ext>
            </p:extLst>
          </p:nvPr>
        </p:nvGraphicFramePr>
        <p:xfrm>
          <a:off x="119509" y="7705724"/>
          <a:ext cx="6635252" cy="4486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846111" y="9527795"/>
            <a:ext cx="1015346" cy="41972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18 193,0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846111" y="10903975"/>
            <a:ext cx="914400" cy="41295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2"/>
          <p:cNvSpPr txBox="1"/>
          <p:nvPr/>
        </p:nvSpPr>
        <p:spPr>
          <a:xfrm>
            <a:off x="5386041" y="1123411"/>
            <a:ext cx="1368720" cy="276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МЛН РУБЛЕЙ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B4F80-CFE2-484B-B610-A343B438E9E3}" type="slidenum">
              <a:rPr lang="ru-RU" smtClean="0"/>
              <a:t>44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793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0" y="240695"/>
            <a:ext cx="6857999" cy="1058047"/>
          </a:xfrm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 defTabSz="914400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solidFill>
                  <a:srgbClr val="00B8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МУНИЦИПАЛЬНАЯ ПРОГРАММА «РАЗВИТИЕ КУЛЬТУРЫ И ИСКУССТВА В ГОРОДСКОМ ОКРУГЕ ГОРОД УФА РЕСПУБЛИКИ БАШКОРТОСТАН»</a:t>
            </a: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19414446"/>
              </p:ext>
            </p:extLst>
          </p:nvPr>
        </p:nvGraphicFramePr>
        <p:xfrm>
          <a:off x="302216" y="6473448"/>
          <a:ext cx="6555783" cy="42930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2459055"/>
              </p:ext>
            </p:extLst>
          </p:nvPr>
        </p:nvGraphicFramePr>
        <p:xfrm>
          <a:off x="119510" y="1695362"/>
          <a:ext cx="6620503" cy="44334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97747"/>
                <a:gridCol w="957943"/>
                <a:gridCol w="1001486"/>
                <a:gridCol w="963327"/>
              </a:tblGrid>
              <a:tr h="503948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834835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программа «Развитие культуры и искусства в городском округе город Уфа Республики Башкортостан»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2 021,0</a:t>
                      </a:r>
                    </a:p>
                    <a:p>
                      <a:pPr algn="r" fontAlgn="t"/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1 948,8</a:t>
                      </a:r>
                    </a:p>
                    <a:p>
                      <a:endParaRPr lang="ru-RU" dirty="0"/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2 041,3</a:t>
                      </a:r>
                    </a:p>
                    <a:p>
                      <a:pPr algn="r"/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1044658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подпрограмма «Развитие  культурно-просветительской деятельности и профессионального  искусства в городском округе город Уфа Республики Башкортостан»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1 079,7</a:t>
                      </a:r>
                    </a:p>
                    <a:p>
                      <a:pPr algn="r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976,7</a:t>
                      </a:r>
                    </a:p>
                    <a:p>
                      <a:pPr algn="r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1 029,9</a:t>
                      </a:r>
                    </a:p>
                    <a:p>
                      <a:pPr algn="r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1076632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подпрограмма  «Организация предоставления дополнительного образования в городском округе город Уфа Республики Башкортостан»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849,3</a:t>
                      </a:r>
                    </a:p>
                    <a:p>
                      <a:pPr algn="r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880,9</a:t>
                      </a:r>
                    </a:p>
                    <a:p>
                      <a:pPr algn="r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920,2</a:t>
                      </a:r>
                    </a:p>
                    <a:p>
                      <a:pPr algn="r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973394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подпрограмма «Обеспечение реализации муниципальной программы «Развитие культуры и искусства в  городском округе  город Уфа Республики Башкортостан»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92,0</a:t>
                      </a:r>
                    </a:p>
                    <a:p>
                      <a:pPr algn="r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91,2</a:t>
                      </a:r>
                    </a:p>
                    <a:p>
                      <a:pPr algn="r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91,2</a:t>
                      </a:r>
                    </a:p>
                    <a:p>
                      <a:pPr algn="r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</a:tbl>
          </a:graphicData>
        </a:graphic>
      </p:graphicFrame>
      <p:sp>
        <p:nvSpPr>
          <p:cNvPr id="5" name="TextBox 1"/>
          <p:cNvSpPr txBox="1"/>
          <p:nvPr/>
        </p:nvSpPr>
        <p:spPr>
          <a:xfrm>
            <a:off x="1085069" y="9929172"/>
            <a:ext cx="1030262" cy="340961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2025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47750" y="8048625"/>
            <a:ext cx="11049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2 021,0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2"/>
          <p:cNvSpPr txBox="1"/>
          <p:nvPr/>
        </p:nvSpPr>
        <p:spPr>
          <a:xfrm>
            <a:off x="5489279" y="1430949"/>
            <a:ext cx="1368720" cy="276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МЛН РУБЛЕЙ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B4F80-CFE2-484B-B610-A343B438E9E3}" type="slidenum">
              <a:rPr lang="ru-RU" smtClean="0"/>
              <a:t>45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8342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19734" y="307732"/>
            <a:ext cx="6857275" cy="1409617"/>
          </a:xfrm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 defTabSz="914400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solidFill>
                  <a:srgbClr val="00B8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МУНИЦИПАЛЬНАЯ ПРОГРАММА «РАЗВИТИЕ ТРАНСПОРТНОГО ОБСЛУЖИВАНИЯ НАСЕЛЕНИЯ ГОРОДСКОГО ОКРУГА ГОРОД </a:t>
            </a:r>
            <a:r>
              <a:rPr lang="ru-RU" sz="2000" b="1" dirty="0" smtClean="0">
                <a:solidFill>
                  <a:srgbClr val="00B8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УФА        </a:t>
            </a:r>
            <a:r>
              <a:rPr lang="ru-RU" sz="2000" b="1" dirty="0">
                <a:solidFill>
                  <a:srgbClr val="00B8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РЕСПУБЛИКИ БАШКОРТОСТАН»</a:t>
            </a: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3123334082"/>
              </p:ext>
            </p:extLst>
          </p:nvPr>
        </p:nvGraphicFramePr>
        <p:xfrm>
          <a:off x="216976" y="6354467"/>
          <a:ext cx="6462793" cy="45410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998031" y="8121111"/>
            <a:ext cx="802228" cy="6199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1 038,9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3539055"/>
              </p:ext>
            </p:extLst>
          </p:nvPr>
        </p:nvGraphicFramePr>
        <p:xfrm>
          <a:off x="119743" y="2164030"/>
          <a:ext cx="6620503" cy="39195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97747"/>
                <a:gridCol w="957943"/>
                <a:gridCol w="1001486"/>
                <a:gridCol w="963327"/>
              </a:tblGrid>
              <a:tr h="685060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997196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программа «Развитие транспортного обслуживания населения городского округа город Уфа Республики Башкортостан»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1 038,9</a:t>
                      </a:r>
                    </a:p>
                    <a:p>
                      <a:pPr algn="r" fontAlgn="t"/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1 041,2</a:t>
                      </a:r>
                    </a:p>
                    <a:p>
                      <a:pPr algn="r" fontAlgn="t"/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1 043,1</a:t>
                      </a:r>
                    </a:p>
                    <a:p>
                      <a:pPr algn="r" fontAlgn="t"/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1118670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подпрограмма «Организация транспортного обслуживания населения городского округа город Уфа Республики Башкортостан»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983,3</a:t>
                      </a:r>
                    </a:p>
                    <a:p>
                      <a:pPr algn="r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985,6</a:t>
                      </a:r>
                    </a:p>
                    <a:p>
                      <a:pPr algn="r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987,4</a:t>
                      </a:r>
                    </a:p>
                    <a:p>
                      <a:pPr algn="r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1118670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подпрограмма «Организация перемещения и хранения транспортных средств»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55,6</a:t>
                      </a:r>
                    </a:p>
                    <a:p>
                      <a:pPr algn="r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55,7</a:t>
                      </a:r>
                    </a:p>
                    <a:p>
                      <a:pPr algn="r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55,7</a:t>
                      </a:r>
                    </a:p>
                    <a:p>
                      <a:pPr algn="r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</a:tbl>
          </a:graphicData>
        </a:graphic>
      </p:graphicFrame>
      <p:sp>
        <p:nvSpPr>
          <p:cNvPr id="8" name="TextBox 1"/>
          <p:cNvSpPr txBox="1"/>
          <p:nvPr/>
        </p:nvSpPr>
        <p:spPr>
          <a:xfrm>
            <a:off x="998031" y="9965410"/>
            <a:ext cx="1047745" cy="387458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2025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2"/>
          <p:cNvSpPr txBox="1"/>
          <p:nvPr/>
        </p:nvSpPr>
        <p:spPr>
          <a:xfrm>
            <a:off x="5489280" y="1843898"/>
            <a:ext cx="1368720" cy="276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МЛН РУБЛЕЙ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B4F80-CFE2-484B-B610-A343B438E9E3}" type="slidenum">
              <a:rPr lang="ru-RU" smtClean="0"/>
              <a:t>46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9287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6858000" cy="1409617"/>
          </a:xfrm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 defTabSz="914400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solidFill>
                  <a:srgbClr val="00B8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МУНИЦИПАЛЬНАЯ ПРОГРАММА «РАЗВИТИЕ ФИЗИЧЕСКОЙ КУЛЬТУРЫ И СПОРТА В ГОРОДСКОМ ОКРУГЕ ГОРОД УФА </a:t>
            </a:r>
            <a:r>
              <a:rPr lang="ru-RU" sz="2000" b="1" dirty="0" smtClean="0">
                <a:solidFill>
                  <a:srgbClr val="00B8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РЕСПУБЛИКИ </a:t>
            </a:r>
            <a:r>
              <a:rPr lang="ru-RU" sz="2000" b="1" dirty="0">
                <a:solidFill>
                  <a:srgbClr val="00B8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БАШКОРТОСТАН»</a:t>
            </a: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3792940088"/>
              </p:ext>
            </p:extLst>
          </p:nvPr>
        </p:nvGraphicFramePr>
        <p:xfrm>
          <a:off x="26233" y="6785010"/>
          <a:ext cx="6831767" cy="45570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974126" y="8634216"/>
            <a:ext cx="1055870" cy="46469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1 286,2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0666923"/>
              </p:ext>
            </p:extLst>
          </p:nvPr>
        </p:nvGraphicFramePr>
        <p:xfrm>
          <a:off x="134258" y="1739609"/>
          <a:ext cx="6620503" cy="5005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97747"/>
                <a:gridCol w="957943"/>
                <a:gridCol w="1001486"/>
                <a:gridCol w="963327"/>
              </a:tblGrid>
              <a:tr h="698791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076632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программа «Развитие физической культуры и спорта в городском округе город Уфа Республики Башкортостан»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1 286,2</a:t>
                      </a:r>
                    </a:p>
                    <a:p>
                      <a:pPr algn="r" fontAlgn="t"/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1 108,3</a:t>
                      </a:r>
                    </a:p>
                    <a:p>
                      <a:pPr algn="r" fontAlgn="t"/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1 113,5</a:t>
                      </a:r>
                    </a:p>
                    <a:p>
                      <a:pPr algn="r" fontAlgn="t"/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1044658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подпрограмма «Развитие физической культуры и массового спорта в городском округе город Уфа Республики Башкортостан»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230,4</a:t>
                      </a:r>
                    </a:p>
                    <a:p>
                      <a:pPr algn="r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34,8</a:t>
                      </a:r>
                    </a:p>
                    <a:p>
                      <a:pPr algn="r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34,8</a:t>
                      </a:r>
                    </a:p>
                    <a:p>
                      <a:pPr algn="r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1044658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подпрограмма «Развитие детско-юношеского спорта и организация спортивной подготовки в городском округе город Уфа Республики Башкортостан»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998,0</a:t>
                      </a:r>
                    </a:p>
                    <a:p>
                      <a:pPr algn="r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1 015,7</a:t>
                      </a:r>
                    </a:p>
                    <a:p>
                      <a:pPr algn="r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1 020,8</a:t>
                      </a:r>
                    </a:p>
                    <a:p>
                      <a:pPr algn="r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1140581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подпрограмма «Обеспечение реализации муниципальной программы «Развитие физической культуры и спорта в городском округе город Уфа Республики Башкортостан»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57,8</a:t>
                      </a:r>
                    </a:p>
                    <a:p>
                      <a:pPr algn="r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57,9</a:t>
                      </a:r>
                    </a:p>
                    <a:p>
                      <a:pPr algn="r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57,9</a:t>
                      </a:r>
                    </a:p>
                    <a:p>
                      <a:pPr algn="r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</a:tbl>
          </a:graphicData>
        </a:graphic>
      </p:graphicFrame>
      <p:sp>
        <p:nvSpPr>
          <p:cNvPr id="8" name="TextBox 1"/>
          <p:cNvSpPr txBox="1"/>
          <p:nvPr/>
        </p:nvSpPr>
        <p:spPr>
          <a:xfrm>
            <a:off x="974125" y="10137054"/>
            <a:ext cx="914400" cy="41295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2025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2"/>
          <p:cNvSpPr txBox="1"/>
          <p:nvPr/>
        </p:nvSpPr>
        <p:spPr>
          <a:xfrm>
            <a:off x="5489280" y="1409617"/>
            <a:ext cx="1368720" cy="276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МЛН РУБЛЕЙ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B4F80-CFE2-484B-B610-A343B438E9E3}" type="slidenum">
              <a:rPr lang="ru-RU" smtClean="0"/>
              <a:t>47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2252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6858000" cy="1409617"/>
          </a:xfrm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 defTabSz="914400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solidFill>
                  <a:srgbClr val="00B8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МУНИЦИПАЛЬНАЯ ПРОГРАММА «РАЗВИТИЕ ОПЕКИ И ПОПЕЧИТЕЛЬСТВА В ГОРОДСКОМ ОКРУГЕ ГОРОД УФА РЕСПУБЛИКИ БАШКОРТОСТАН»</a:t>
            </a: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1204001504"/>
              </p:ext>
            </p:extLst>
          </p:nvPr>
        </p:nvGraphicFramePr>
        <p:xfrm>
          <a:off x="0" y="6677469"/>
          <a:ext cx="6858000" cy="39740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035992" y="8320934"/>
            <a:ext cx="884420" cy="53964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512,7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3207356"/>
              </p:ext>
            </p:extLst>
          </p:nvPr>
        </p:nvGraphicFramePr>
        <p:xfrm>
          <a:off x="134258" y="1739609"/>
          <a:ext cx="6620503" cy="51213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97747"/>
                <a:gridCol w="957943"/>
                <a:gridCol w="1001486"/>
                <a:gridCol w="963327"/>
              </a:tblGrid>
              <a:tr h="752868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750366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программа «Развитие опеки и попечительства в городском округе город Уфа Республики Башкортостан»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512,7</a:t>
                      </a:r>
                    </a:p>
                    <a:p>
                      <a:pPr algn="r" fontAlgn="t"/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512,9</a:t>
                      </a:r>
                    </a:p>
                    <a:p>
                      <a:pPr algn="r" fontAlgn="t"/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510,2</a:t>
                      </a:r>
                    </a:p>
                    <a:p>
                      <a:pPr algn="r" fontAlgn="t"/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796412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подпрограмма «Устройство детей-сирот и детей, оставшихся без попечения родителей, обеспечение деятельности подведомственных учреждений»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163,5</a:t>
                      </a:r>
                    </a:p>
                    <a:p>
                      <a:pPr algn="r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163,3</a:t>
                      </a:r>
                    </a:p>
                    <a:p>
                      <a:pPr algn="r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160,6</a:t>
                      </a:r>
                    </a:p>
                    <a:p>
                      <a:pPr algn="r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634181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подпрограмма «Благополучное детство и укрепление семейных ценностей»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230,9</a:t>
                      </a:r>
                    </a:p>
                    <a:p>
                      <a:pPr algn="r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230,6</a:t>
                      </a:r>
                    </a:p>
                    <a:p>
                      <a:pPr algn="r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230,6</a:t>
                      </a:r>
                    </a:p>
                    <a:p>
                      <a:pPr algn="r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634181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подпрограмма "Организация и обеспечение отдыха и оздоровления детей-сирот, детей, оставшихся без попечения родителей"</a:t>
                      </a:r>
                    </a:p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12,8</a:t>
                      </a:r>
                    </a:p>
                    <a:p>
                      <a:pPr algn="r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13,6</a:t>
                      </a:r>
                    </a:p>
                    <a:p>
                      <a:pPr algn="r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13,6</a:t>
                      </a:r>
                    </a:p>
                    <a:p>
                      <a:pPr algn="r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1044658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подпрограмма «Обеспечение реализации муниципальной программы «Развитие опеки и попечительства в городском округе город Уфа Республики Башкортостан»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105,4</a:t>
                      </a:r>
                    </a:p>
                    <a:p>
                      <a:pPr algn="r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105,4</a:t>
                      </a:r>
                    </a:p>
                    <a:p>
                      <a:pPr algn="r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105,4</a:t>
                      </a:r>
                    </a:p>
                    <a:p>
                      <a:pPr algn="r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</a:tbl>
          </a:graphicData>
        </a:graphic>
      </p:graphicFrame>
      <p:sp>
        <p:nvSpPr>
          <p:cNvPr id="8" name="TextBox 1"/>
          <p:cNvSpPr txBox="1"/>
          <p:nvPr/>
        </p:nvSpPr>
        <p:spPr>
          <a:xfrm>
            <a:off x="1021002" y="9797845"/>
            <a:ext cx="914400" cy="41295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2025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2"/>
          <p:cNvSpPr txBox="1"/>
          <p:nvPr/>
        </p:nvSpPr>
        <p:spPr>
          <a:xfrm>
            <a:off x="5489280" y="1409617"/>
            <a:ext cx="1368720" cy="276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МЛН РУБЛЕЙ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B4F80-CFE2-484B-B610-A343B438E9E3}" type="slidenum">
              <a:rPr lang="ru-RU" smtClean="0"/>
              <a:t>48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3294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6857999" cy="1058047"/>
          </a:xfrm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 defTabSz="914400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solidFill>
                  <a:srgbClr val="00B8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МУНИЦИПАЛЬНАЯ ПРОГРАММА «БЛАГОУСТРОЙСТВО ГОРОДСКОГО ОКРУГА ГОРОД УФА РЕСПУБЛИКИ БАШКОРТОСТАН»</a:t>
            </a: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842242464"/>
              </p:ext>
            </p:extLst>
          </p:nvPr>
        </p:nvGraphicFramePr>
        <p:xfrm>
          <a:off x="169667" y="6819900"/>
          <a:ext cx="6593083" cy="46148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4291032"/>
              </p:ext>
            </p:extLst>
          </p:nvPr>
        </p:nvGraphicFramePr>
        <p:xfrm>
          <a:off x="119510" y="1426755"/>
          <a:ext cx="6620503" cy="54202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97747"/>
                <a:gridCol w="957943"/>
                <a:gridCol w="1001486"/>
                <a:gridCol w="963327"/>
              </a:tblGrid>
              <a:tr h="379142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760840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программа «Благоустройство городского округа город Уфа Республики Башкортостан»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2 429,9</a:t>
                      </a:r>
                    </a:p>
                    <a:p>
                      <a:pPr algn="r" fontAlgn="t"/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1 978,9</a:t>
                      </a:r>
                    </a:p>
                    <a:p>
                      <a:pPr algn="r" fontAlgn="t"/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1 965,4</a:t>
                      </a:r>
                    </a:p>
                    <a:p>
                      <a:pPr algn="r" fontAlgn="t"/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698792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подпрограмма «Благоустройство территорий городского округа город Уфа Республики Башкортостан»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2 317,0</a:t>
                      </a:r>
                    </a:p>
                    <a:p>
                      <a:pPr algn="r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1 820,5</a:t>
                      </a:r>
                    </a:p>
                    <a:p>
                      <a:pPr algn="r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1 822,0</a:t>
                      </a:r>
                    </a:p>
                    <a:p>
                      <a:pPr algn="r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699153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подпрограмма «Модернизация систем наружного освещения городского округа город Уфа Республики Башкортостан»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47,3</a:t>
                      </a:r>
                    </a:p>
                    <a:p>
                      <a:pPr algn="r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47,3</a:t>
                      </a:r>
                    </a:p>
                    <a:p>
                      <a:pPr algn="r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912118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подпрограмма «Организация ритуальных услуг и благоустройство муниципальных кладбищ на территории городского округа город Уфа Республики Башкортостан»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30,0</a:t>
                      </a:r>
                    </a:p>
                    <a:p>
                      <a:pPr algn="r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30,0</a:t>
                      </a:r>
                    </a:p>
                    <a:p>
                      <a:pPr algn="r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15,0</a:t>
                      </a:r>
                    </a:p>
                    <a:p>
                      <a:pPr algn="r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785718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подпрограмма «Развитие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велоинфраструктуры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в городском округе город Уфа Республики Башкортостан»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3,0</a:t>
                      </a:r>
                    </a:p>
                    <a:p>
                      <a:pPr algn="r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3,0</a:t>
                      </a:r>
                    </a:p>
                    <a:p>
                      <a:pPr algn="r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3,0</a:t>
                      </a:r>
                    </a:p>
                    <a:p>
                      <a:pPr algn="r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1020306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подпрограмма «Обеспечение реализации муниципальной программы «Благоустройство городского округа город Уфа Республики Башкортостан»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79,9</a:t>
                      </a:r>
                    </a:p>
                    <a:p>
                      <a:pPr algn="r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78,1</a:t>
                      </a:r>
                    </a:p>
                    <a:p>
                      <a:pPr algn="r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78,1</a:t>
                      </a:r>
                    </a:p>
                    <a:p>
                      <a:pPr algn="r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</a:tbl>
          </a:graphicData>
        </a:graphic>
      </p:graphicFrame>
      <p:sp>
        <p:nvSpPr>
          <p:cNvPr id="5" name="TextBox 1"/>
          <p:cNvSpPr txBox="1"/>
          <p:nvPr/>
        </p:nvSpPr>
        <p:spPr>
          <a:xfrm>
            <a:off x="836729" y="9896474"/>
            <a:ext cx="914400" cy="457199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2025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2"/>
          <p:cNvSpPr txBox="1"/>
          <p:nvPr/>
        </p:nvSpPr>
        <p:spPr>
          <a:xfrm>
            <a:off x="5489280" y="1165478"/>
            <a:ext cx="1368720" cy="276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МЛН РУБЛЕЙ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B4F80-CFE2-484B-B610-A343B438E9E3}" type="slidenum">
              <a:rPr lang="ru-RU" smtClean="0"/>
              <a:t>49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3536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68580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00B8A0"/>
                </a:solidFill>
                <a:latin typeface="Times New Roman" pitchFamily="18" charset="0"/>
              </a:rPr>
              <a:t>ОСНОВНЫЕ ПОКАЗАТЕЛИ ПРОГНОЗА</a:t>
            </a:r>
            <a:endParaRPr lang="en-US" sz="2200" b="1" dirty="0" smtClean="0">
              <a:solidFill>
                <a:srgbClr val="00B8A0"/>
              </a:solidFill>
              <a:latin typeface="Times New Roman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 smtClean="0">
                <a:solidFill>
                  <a:srgbClr val="00B8A0"/>
                </a:solidFill>
                <a:latin typeface="Times New Roman" pitchFamily="18" charset="0"/>
              </a:rPr>
              <a:t>СОЦИАЛЬНО-ЭКОНОМИЧЕСКОГО РАЗВИТИЯ ГОРОДСКОГО ОКРУГА</a:t>
            </a:r>
            <a:endParaRPr lang="ru-RU" sz="2200" b="1" dirty="0">
              <a:solidFill>
                <a:srgbClr val="00B8A0"/>
              </a:solidFill>
              <a:latin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2701675"/>
              </p:ext>
            </p:extLst>
          </p:nvPr>
        </p:nvGraphicFramePr>
        <p:xfrm>
          <a:off x="83820" y="1318260"/>
          <a:ext cx="6583680" cy="812826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10740"/>
                <a:gridCol w="586740"/>
                <a:gridCol w="537390"/>
                <a:gridCol w="547331"/>
                <a:gridCol w="547702"/>
                <a:gridCol w="544015"/>
                <a:gridCol w="582873"/>
                <a:gridCol w="569921"/>
                <a:gridCol w="556968"/>
              </a:tblGrid>
              <a:tr h="210798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23" marR="7223" marT="7223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Отчет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23" marR="7223" marT="7223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Оценка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23" marR="7223" marT="7223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23" marR="7223" marT="7223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85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23" marR="7223" marT="7223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23" marR="7223" marT="7223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23" marR="7223" marT="7223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6551">
                <a:tc vMerge="1">
                  <a:txBody>
                    <a:bodyPr/>
                    <a:lstStyle/>
                    <a:p>
                      <a:pPr algn="l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23" marR="7223" marT="72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23" marR="7223" marT="7223" marB="0" anchor="ctr">
                    <a:solidFill>
                      <a:srgbClr val="9DC3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23" marR="7223" marT="7223" marB="0" anchor="ctr">
                    <a:solidFill>
                      <a:srgbClr val="9DC3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Консервативный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23" marR="7223" marT="7223" marB="0" anchor="ctr">
                    <a:solidFill>
                      <a:srgbClr val="9DC3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Базовый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23" marR="7223" marT="7223" marB="0" anchor="ctr">
                    <a:solidFill>
                      <a:srgbClr val="9DC3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Консервативный</a:t>
                      </a:r>
                    </a:p>
                  </a:txBody>
                  <a:tcPr marL="7223" marR="7223" marT="7223" marB="0" anchor="ctr">
                    <a:solidFill>
                      <a:srgbClr val="9DC3E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Базовый</a:t>
                      </a:r>
                      <a:endParaRPr lang="ru-RU" sz="8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223" marR="7223" marT="7223" marB="0" anchor="ctr">
                    <a:solidFill>
                      <a:srgbClr val="9DC3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Консервативный</a:t>
                      </a:r>
                    </a:p>
                  </a:txBody>
                  <a:tcPr marL="7223" marR="7223" marT="7223" marB="0" anchor="ctr">
                    <a:solidFill>
                      <a:srgbClr val="9DC3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Базовый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23" marR="7223" marT="7223" marB="0" anchor="ctr">
                    <a:solidFill>
                      <a:srgbClr val="9DC3E6"/>
                    </a:solidFill>
                  </a:tcPr>
                </a:tc>
              </a:tr>
              <a:tr h="1078561">
                <a:tc>
                  <a:txBody>
                    <a:bodyPr/>
                    <a:lstStyle/>
                    <a:p>
                      <a:pPr marL="0" marR="0" indent="0" algn="l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отгруженных товаров собственного производства, выполненных работ и услуг собственными силами по чистому виду экономической деятельности «Промышленное производство» (по полному кругу организаций)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23" marR="7223" marT="722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23" marR="7223" marT="722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23" marR="7223" marT="722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23" marR="7223" marT="722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23" marR="7223" marT="7223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endParaRPr lang="ru-RU" sz="9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223" marR="7223" marT="7223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endParaRPr lang="ru-RU" sz="9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223" marR="7223" marT="722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23" marR="7223" marT="722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23" marR="7223" marT="7223" marB="0" anchor="ctr"/>
                </a:tc>
              </a:tr>
              <a:tr h="191909">
                <a:tc>
                  <a:txBody>
                    <a:bodyPr/>
                    <a:lstStyle/>
                    <a:p>
                      <a:pPr marL="0" marR="0" lvl="0" indent="177800" algn="l" defTabSz="51435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сопоставимых </a:t>
                      </a:r>
                      <a:r>
                        <a:rPr lang="ru-RU" sz="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ценах, млрд руб.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23" marR="7223" marT="7223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207,7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1 250,3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1 257,6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1 270,4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1 283,4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1 312,8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1 311,7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1 358,7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191909">
                <a:tc>
                  <a:txBody>
                    <a:bodyPr/>
                    <a:lstStyle/>
                    <a:p>
                      <a:pPr marL="0" marR="0" lvl="0" indent="182563" algn="l" defTabSz="51435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% к предыдущему году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23" marR="7223" marT="7223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9,3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103,5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,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3,3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,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,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191909">
                <a:tc>
                  <a:txBody>
                    <a:bodyPr/>
                    <a:lstStyle/>
                    <a:p>
                      <a:pPr marL="182563" marR="0" lvl="0" indent="0" algn="l" defTabSz="51435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ценах соответствующих лет,</a:t>
                      </a:r>
                      <a:r>
                        <a:rPr lang="ru-RU" sz="80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млрд руб.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23" marR="7223" marT="7223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207,7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1 378,9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1 446,2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1 467,5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1 518,5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563,5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1 595,4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1 666,2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1078561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отгруженных товаров собственного производства, выполненных работ и услуг собственными силами по чистому виду экономической деятельности </a:t>
                      </a:r>
                      <a:r>
                        <a:rPr lang="ru-RU" sz="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«Промышленное производство» </a:t>
                      </a:r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(по крупным и средним организациям)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23" marR="7223" marT="7223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23" marR="7223" marT="7223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23" marR="7223" marT="7223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23" marR="7223" marT="7223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23" marR="7223" marT="7223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23" marR="7223" marT="7223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23" marR="7223" marT="7223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23" marR="7223" marT="7223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23" marR="7223" marT="7223" marB="0" anchor="ctr"/>
                </a:tc>
              </a:tr>
              <a:tr h="191909">
                <a:tc>
                  <a:txBody>
                    <a:bodyPr/>
                    <a:lstStyle/>
                    <a:p>
                      <a:pPr marL="0" marR="0" lvl="0" indent="177800" algn="l" defTabSz="51435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сопоставимых </a:t>
                      </a:r>
                      <a:r>
                        <a:rPr lang="ru-RU" sz="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ценах, млрд руб.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23" marR="7223" marT="7223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195,7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1 237,9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1 245,</a:t>
                      </a: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1 257,8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1 270,7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1 299,8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1 298,7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1 345,3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191909">
                <a:tc>
                  <a:txBody>
                    <a:bodyPr/>
                    <a:lstStyle/>
                    <a:p>
                      <a:pPr marL="0" marR="0" lvl="0" indent="182563" algn="l" defTabSz="51435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% к предыдущему году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23" marR="7223" marT="7223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,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103,5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3,3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3,5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191909">
                <a:tc>
                  <a:txBody>
                    <a:bodyPr/>
                    <a:lstStyle/>
                    <a:p>
                      <a:pPr marL="182563" marR="0" lvl="0" indent="0" algn="l" defTabSz="51435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ценах соответствующих лет,</a:t>
                      </a:r>
                      <a:r>
                        <a:rPr lang="ru-RU" sz="80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млрд руб.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23" marR="7223" marT="7223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195,7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1 365,3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1 431,9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1 452,9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1 503,5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1 548,0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1 579,6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1 649,7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366551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Оборот розничной торговли (во всех каналах реализации)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23" marR="7223" marT="722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23" marR="7223" marT="722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23" marR="7223" marT="722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23" marR="7223" marT="722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23" marR="7223" marT="722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23" marR="7223" marT="722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23" marR="7223" marT="722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23" marR="7223" marT="722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23" marR="7223" marT="7223" marB="0" anchor="ctr"/>
                </a:tc>
              </a:tr>
              <a:tr h="191909">
                <a:tc>
                  <a:txBody>
                    <a:bodyPr/>
                    <a:lstStyle/>
                    <a:p>
                      <a:pPr marL="0" marR="0" lvl="0" indent="177800" algn="l" defTabSz="51435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сопоставимых </a:t>
                      </a:r>
                      <a:r>
                        <a:rPr lang="ru-RU" sz="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ценах, млрд руб.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23" marR="7223" marT="7223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633,2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684,5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705,1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715,3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726,2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744,6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748,0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774,4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97207">
                <a:tc>
                  <a:txBody>
                    <a:bodyPr/>
                    <a:lstStyle/>
                    <a:p>
                      <a:pPr marL="0" marR="0" lvl="0" indent="182563" algn="l" defTabSz="51435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% к предыдущему году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23" marR="7223" marT="7223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109,8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108,1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103,0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104,5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103,0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104,1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103,0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104,0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191909">
                <a:tc>
                  <a:txBody>
                    <a:bodyPr/>
                    <a:lstStyle/>
                    <a:p>
                      <a:pPr marL="182563" marR="0" lvl="0" indent="0" algn="l" defTabSz="51435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ценах соответствующих лет,</a:t>
                      </a:r>
                      <a:r>
                        <a:rPr lang="ru-RU" sz="80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млрд руб.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23" marR="7223" marT="7223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633,2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734,5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790,6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800,5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850,1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868,4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912,4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940,1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188548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реализации платных услуг населению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23" marR="7223" marT="722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23" marR="7223" marT="722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23" marR="7223" marT="722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23" marR="7223" marT="722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23" marR="7223" marT="722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23" marR="7223" marT="722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23" marR="7223" marT="722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23" marR="7223" marT="722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23" marR="7223" marT="7223" marB="0" anchor="ctr"/>
                </a:tc>
              </a:tr>
              <a:tr h="191909">
                <a:tc>
                  <a:txBody>
                    <a:bodyPr/>
                    <a:lstStyle/>
                    <a:p>
                      <a:pPr marL="0" marR="0" lvl="0" indent="177800" algn="l" defTabSz="51435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сопоставимых </a:t>
                      </a:r>
                      <a:r>
                        <a:rPr lang="ru-RU" sz="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ценах, млрд руб.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23" marR="7223" marT="7223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80,0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81,6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81,</a:t>
                      </a: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,</a:t>
                      </a: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82,</a:t>
                      </a: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83,9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191909">
                <a:tc>
                  <a:txBody>
                    <a:bodyPr/>
                    <a:lstStyle/>
                    <a:p>
                      <a:pPr marL="0" marR="0" lvl="0" indent="182563" algn="l" defTabSz="51435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% к предыдущему году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23" marR="7223" marT="7223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102,0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101,1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191909">
                <a:tc>
                  <a:txBody>
                    <a:bodyPr/>
                    <a:lstStyle/>
                    <a:p>
                      <a:pPr marL="182563" marR="0" lvl="0" indent="0" algn="l" defTabSz="51435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ценах соответствующих лет,</a:t>
                      </a:r>
                      <a:r>
                        <a:rPr lang="ru-RU" sz="80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млрд руб.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23" marR="7223" marT="7223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80,0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87,3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92,8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93,2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97,3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98,3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102,0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103,6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188548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Оборот общественного питания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23" marR="7223" marT="7223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endParaRPr lang="ru-RU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223" marR="7223" marT="7223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endParaRPr lang="ru-RU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223" marR="7223" marT="7223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endParaRPr lang="ru-RU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223" marR="7223" marT="7223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endParaRPr lang="ru-RU" sz="800" b="0" i="0" u="none" strike="noStrike" kern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223" marR="7223" marT="7223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endParaRPr lang="ru-RU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223" marR="7223" marT="7223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endParaRPr lang="ru-RU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223" marR="7223" marT="7223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endParaRPr lang="ru-RU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223" marR="7223" marT="7223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endParaRPr lang="ru-RU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223" marR="7223" marT="7223" marB="0" anchor="ctr"/>
                </a:tc>
              </a:tr>
              <a:tr h="191909">
                <a:tc>
                  <a:txBody>
                    <a:bodyPr/>
                    <a:lstStyle/>
                    <a:p>
                      <a:pPr marL="0" marR="0" lvl="0" indent="177800" algn="l" defTabSz="51435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сопоставимых </a:t>
                      </a:r>
                      <a:r>
                        <a:rPr lang="ru-RU" sz="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ценах, млрд руб.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23" marR="7223" marT="7223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15,2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15,8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16,1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16,3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16,5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16,8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16,9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17,3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191909">
                <a:tc>
                  <a:txBody>
                    <a:bodyPr/>
                    <a:lstStyle/>
                    <a:p>
                      <a:pPr marL="0" marR="0" lvl="0" indent="182563" algn="l" defTabSz="51435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% к предыдущему году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23" marR="7223" marT="7223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110,6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104,0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102,3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103,5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102,0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103,0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102,4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103,1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191909">
                <a:tc>
                  <a:txBody>
                    <a:bodyPr/>
                    <a:lstStyle/>
                    <a:p>
                      <a:pPr marL="182563" marR="0" lvl="0" indent="0" algn="l" defTabSz="51435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ценах соответствующих лет,</a:t>
                      </a:r>
                      <a:r>
                        <a:rPr lang="ru-RU" sz="80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млрд руб.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23" marR="7223" marT="7223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15,2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16,</a:t>
                      </a: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18,1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18,3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19,3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19,6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20,6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21,0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901941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инвестиций в основной капитал за счет всех источников финансирования (без субъектов малого предпринимательства и объемов инвестиций, не наблюдаемых прямыми статистическими методами)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70" marR="8170" marT="8170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endParaRPr lang="ru-RU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170" marR="8170" marT="8170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endParaRPr lang="ru-RU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170" marR="8170" marT="8170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endParaRPr lang="ru-RU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170" marR="8170" marT="8170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endParaRPr lang="ru-RU" sz="800" b="0" i="0" u="none" strike="noStrike" kern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170" marR="8170" marT="8170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endParaRPr lang="ru-RU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170" marR="8170" marT="8170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endParaRPr lang="ru-RU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170" marR="8170" marT="8170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endParaRPr lang="ru-RU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170" marR="8170" marT="8170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endParaRPr lang="ru-RU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170" marR="8170" marT="8170" marB="0" anchor="ctr"/>
                </a:tc>
              </a:tr>
              <a:tr h="191909">
                <a:tc>
                  <a:txBody>
                    <a:bodyPr/>
                    <a:lstStyle/>
                    <a:p>
                      <a:pPr marL="0" marR="0" lvl="0" indent="177800" algn="l" defTabSz="51435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сопоставимых </a:t>
                      </a:r>
                      <a:r>
                        <a:rPr lang="ru-RU" sz="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ценах, млрд руб.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23" marR="7223" marT="7223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215,9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218,1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209,3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210,2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209,5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210,6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209,8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211,4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191909">
                <a:tc>
                  <a:txBody>
                    <a:bodyPr/>
                    <a:lstStyle/>
                    <a:p>
                      <a:pPr marL="0" marR="0" lvl="0" indent="182563" algn="l" defTabSz="51435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% к предыдущему году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23" marR="7223" marT="7223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122,4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101,0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96,0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96,4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191909">
                <a:tc>
                  <a:txBody>
                    <a:bodyPr/>
                    <a:lstStyle/>
                    <a:p>
                      <a:pPr marL="182563" marR="0" lvl="0" indent="0" algn="l" defTabSz="51435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ценах соответствующих лет,</a:t>
                      </a:r>
                      <a:r>
                        <a:rPr lang="ru-RU" sz="80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млрд руб.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23" marR="7223" marT="7223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215,9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236,6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244,4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244,7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258,1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258,2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270,0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270,6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B4F80-CFE2-484B-B610-A343B438E9E3}" type="slidenum">
              <a:rPr lang="ru-RU" smtClean="0"/>
              <a:t>5</a:t>
            </a:fld>
            <a:endParaRPr lang="ru-RU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8605" name="SapphireHiddenControl" r:id="rId2" imgW="4572000" imgH="3048120"/>
        </mc:Choice>
        <mc:Fallback>
          <p:control name="SapphireHiddenControl" r:id="rId2" imgW="4572000" imgH="3048120">
            <p:pic>
              <p:nvPicPr>
                <p:cNvPr id="2" name="SapphireHiddenControl" hidden="1"/>
                <p:cNvPicPr>
                  <a:picLocks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0" y="0"/>
                  <a:ext cx="4572000" cy="3048000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577882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6858000" cy="1738938"/>
          </a:xfrm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 defTabSz="914400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solidFill>
                  <a:srgbClr val="00B8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МУНИЦИПАЛЬНАЯ ПРОГРАММА «РАЗВИТИЕ ЖИЛИЩНО-КОММУНАЛЬНОГО ХОЗЯЙСТВА И УЛУЧШЕНИЕ ЭКОЛОГИЧЕСКОЙ ОБСТАНОВКИ В ГОРОДСКОМ ОКРУГЕ ГОРОД УФА </a:t>
            </a:r>
            <a:r>
              <a:rPr lang="ru-RU" sz="2000" b="1" dirty="0" smtClean="0">
                <a:solidFill>
                  <a:srgbClr val="00B8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РЕСПУБЛИКИ </a:t>
            </a:r>
            <a:r>
              <a:rPr lang="ru-RU" sz="2000" b="1" dirty="0">
                <a:solidFill>
                  <a:srgbClr val="00B8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БАШКОРТОСТАН»</a:t>
            </a: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1297043740"/>
              </p:ext>
            </p:extLst>
          </p:nvPr>
        </p:nvGraphicFramePr>
        <p:xfrm>
          <a:off x="0" y="5505451"/>
          <a:ext cx="6858000" cy="35474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8381331"/>
              </p:ext>
            </p:extLst>
          </p:nvPr>
        </p:nvGraphicFramePr>
        <p:xfrm>
          <a:off x="119743" y="2031297"/>
          <a:ext cx="6620503" cy="31283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97747"/>
                <a:gridCol w="957943"/>
                <a:gridCol w="1001486"/>
                <a:gridCol w="963327"/>
              </a:tblGrid>
              <a:tr h="498539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169328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программа «Развитие жилищно-коммунального хозяйства и улучшение экологической обстановки в городском округе город Уфа Республики Башкортостан»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543,3</a:t>
                      </a:r>
                    </a:p>
                    <a:p>
                      <a:pPr algn="r" fontAlgn="t"/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559,2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579,7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559741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подпрограмма «Поддержка жилищно-коммунального хозяйства»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482,9</a:t>
                      </a:r>
                    </a:p>
                    <a:p>
                      <a:pPr algn="r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498,8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519,3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900789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подпрограмма «Улучшение экологической обстановки в городе Уфа»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60,4</a:t>
                      </a:r>
                    </a:p>
                    <a:p>
                      <a:pPr algn="r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60,4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60,4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983344" y="6810137"/>
            <a:ext cx="7787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t"/>
            <a:r>
              <a:rPr lang="en-US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543,3</a:t>
            </a:r>
            <a:endParaRPr lang="ru-RU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TextBox 1"/>
          <p:cNvSpPr txBox="1"/>
          <p:nvPr/>
        </p:nvSpPr>
        <p:spPr>
          <a:xfrm>
            <a:off x="983344" y="8324851"/>
            <a:ext cx="914400" cy="36195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2025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2"/>
          <p:cNvSpPr txBox="1"/>
          <p:nvPr/>
        </p:nvSpPr>
        <p:spPr>
          <a:xfrm>
            <a:off x="5489280" y="1738938"/>
            <a:ext cx="1368720" cy="276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МЛН РУБЛЕЙ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B4F80-CFE2-484B-B610-A343B438E9E3}" type="slidenum">
              <a:rPr lang="ru-RU" smtClean="0"/>
              <a:t>50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3443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271212" y="57914"/>
            <a:ext cx="6586788" cy="2068259"/>
          </a:xfrm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 defTabSz="914400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 smtClean="0">
                <a:solidFill>
                  <a:srgbClr val="00B8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МУНИЦИПАЛЬНАЯ ПРОГРАММА «ЗАЩИТА НАСЕЛЕНИЯ И ТЕРРИТОРИЙ </a:t>
            </a:r>
            <a:br>
              <a:rPr lang="ru-RU" sz="2000" b="1" dirty="0" smtClean="0">
                <a:solidFill>
                  <a:srgbClr val="00B8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00B8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 ЧРЕЗВЫЧАЙНЫХ СИТУАЦИЙ, ОБЕСПЕЧЕНИЕ ПОЖАРНОЙ БЕЗОПАСНОСТИ В ГОРОДСКОМ ОКРУГЕ ГОРОД УФА РЕСПУБЛИКИ БАШКОРТОСТАН»</a:t>
            </a:r>
            <a:endParaRPr lang="ru-RU" sz="2000" b="1" dirty="0">
              <a:solidFill>
                <a:srgbClr val="00B8A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2766759250"/>
              </p:ext>
            </p:extLst>
          </p:nvPr>
        </p:nvGraphicFramePr>
        <p:xfrm>
          <a:off x="0" y="6647543"/>
          <a:ext cx="6858000" cy="3095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8243142"/>
              </p:ext>
            </p:extLst>
          </p:nvPr>
        </p:nvGraphicFramePr>
        <p:xfrm>
          <a:off x="111480" y="2541640"/>
          <a:ext cx="6620503" cy="34799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97747"/>
                <a:gridCol w="957943"/>
                <a:gridCol w="1001486"/>
                <a:gridCol w="963327"/>
              </a:tblGrid>
              <a:tr h="503948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915940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программа «Защита населения и территорий от чрезвычайных ситуаций, обеспечение пожарной безопасности в городском округе город Уфа Республики Башкортостан»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830,3</a:t>
                      </a:r>
                    </a:p>
                    <a:p>
                      <a:pPr algn="r" fontAlgn="t"/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811,8</a:t>
                      </a:r>
                    </a:p>
                    <a:p>
                      <a:pPr algn="r" fontAlgn="t"/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802,2</a:t>
                      </a:r>
                    </a:p>
                    <a:p>
                      <a:pPr algn="r" fontAlgn="t"/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514158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подпрограмма «Обеспечение защиты населения городского округа город Уфа Республики Башкортостан от чрезвычайных ситуаций мирного и военного времени»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290,7</a:t>
                      </a:r>
                    </a:p>
                    <a:p>
                      <a:pPr algn="r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280,7</a:t>
                      </a:r>
                    </a:p>
                    <a:p>
                      <a:pPr algn="r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277,5</a:t>
                      </a:r>
                    </a:p>
                    <a:p>
                      <a:pPr algn="r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1036672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подпрограмма «Обеспечение пожарной безопасности городского округа город Уфа Республики Башкортостан»</a:t>
                      </a:r>
                    </a:p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539,6</a:t>
                      </a:r>
                    </a:p>
                    <a:p>
                      <a:pPr algn="r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531,1</a:t>
                      </a:r>
                    </a:p>
                    <a:p>
                      <a:pPr algn="r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524,7</a:t>
                      </a:r>
                    </a:p>
                    <a:p>
                      <a:pPr algn="r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</a:tbl>
          </a:graphicData>
        </a:graphic>
      </p:graphicFrame>
      <p:sp>
        <p:nvSpPr>
          <p:cNvPr id="5" name="TextBox 1"/>
          <p:cNvSpPr txBox="1"/>
          <p:nvPr/>
        </p:nvSpPr>
        <p:spPr>
          <a:xfrm>
            <a:off x="921774" y="9340645"/>
            <a:ext cx="914400" cy="41295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2025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2"/>
          <p:cNvSpPr txBox="1"/>
          <p:nvPr/>
        </p:nvSpPr>
        <p:spPr>
          <a:xfrm>
            <a:off x="5489280" y="2264662"/>
            <a:ext cx="1368720" cy="276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МЛН РУБЛЕЙ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B4F80-CFE2-484B-B610-A343B438E9E3}" type="slidenum">
              <a:rPr lang="ru-RU" smtClean="0"/>
              <a:t>51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7157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-6124" y="-812"/>
            <a:ext cx="6864123" cy="1080296"/>
          </a:xfrm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 defTabSz="914400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 smtClean="0">
                <a:solidFill>
                  <a:srgbClr val="00B8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МУНИЦИПАЛЬНАЯ ПРОГРАММА «ОБЕСПЕЧЕНИЕ ДЕЯТЕЛЬНОСТИ ГОРОДСКОГО ОКРУГА ГОРОД УФА РЕСПУБЛИКИ БАШКОРТОСТАН»</a:t>
            </a:r>
            <a:endParaRPr lang="ru-RU" sz="2000" b="1" dirty="0">
              <a:solidFill>
                <a:srgbClr val="00B8A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2078672"/>
              </p:ext>
            </p:extLst>
          </p:nvPr>
        </p:nvGraphicFramePr>
        <p:xfrm>
          <a:off x="119977" y="1329388"/>
          <a:ext cx="6620503" cy="43036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09073"/>
                <a:gridCol w="946617"/>
                <a:gridCol w="1001486"/>
                <a:gridCol w="963327"/>
              </a:tblGrid>
              <a:tr h="292928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65667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программа «Обеспечение деятельности городского округа город Уфа Республики Башкортостан»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1 128,4</a:t>
                      </a:r>
                    </a:p>
                    <a:p>
                      <a:pPr algn="r" fontAlgn="t"/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1 120,9</a:t>
                      </a:r>
                    </a:p>
                    <a:p>
                      <a:pPr algn="r" fontAlgn="t"/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1 119,1</a:t>
                      </a:r>
                    </a:p>
                    <a:p>
                      <a:pPr algn="r" fontAlgn="t"/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678426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подпрограмма «Формирование положительного имиджа города Уфы»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110,9</a:t>
                      </a:r>
                    </a:p>
                    <a:p>
                      <a:pPr algn="r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110,9</a:t>
                      </a:r>
                    </a:p>
                    <a:p>
                      <a:pPr algn="r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110,9</a:t>
                      </a:r>
                    </a:p>
                    <a:p>
                      <a:pPr algn="r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870154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подпрограмма «Обеспечение реализации муниципальной программы «Обеспечение деятельности городского округа город Уфа Республики Башкортостан»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900,7</a:t>
                      </a:r>
                    </a:p>
                    <a:p>
                      <a:pPr algn="r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893,6</a:t>
                      </a:r>
                    </a:p>
                    <a:p>
                      <a:pPr algn="r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893,7</a:t>
                      </a:r>
                    </a:p>
                    <a:p>
                      <a:pPr algn="r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914400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подпрограмма «Определение поставщиков (подрядчиков, исполнителей) для заказчиков городского округа город Уфа Республики Башкортостан»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51,6</a:t>
                      </a:r>
                    </a:p>
                    <a:p>
                      <a:pPr algn="r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51,1</a:t>
                      </a:r>
                    </a:p>
                    <a:p>
                      <a:pPr algn="r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50,1</a:t>
                      </a:r>
                    </a:p>
                    <a:p>
                      <a:pPr algn="r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870155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подпрограмма «Обеспечение качественного выполнения работ по благоустройству в городском округе город Уфа Республики Башкортостан»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65,3</a:t>
                      </a:r>
                    </a:p>
                    <a:p>
                      <a:pPr algn="r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65,3</a:t>
                      </a:r>
                    </a:p>
                    <a:p>
                      <a:pPr algn="r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64,4</a:t>
                      </a:r>
                    </a:p>
                    <a:p>
                      <a:pPr algn="r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</a:tbl>
          </a:graphicData>
        </a:graphic>
      </p:graphicFrame>
      <p:graphicFrame>
        <p:nvGraphicFramePr>
          <p:cNvPr id="7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1578272"/>
              </p:ext>
            </p:extLst>
          </p:nvPr>
        </p:nvGraphicFramePr>
        <p:xfrm>
          <a:off x="0" y="6362700"/>
          <a:ext cx="6857999" cy="4905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434064" y="8391525"/>
            <a:ext cx="943662" cy="66675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1 128,4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1"/>
          <p:cNvSpPr txBox="1"/>
          <p:nvPr/>
        </p:nvSpPr>
        <p:spPr>
          <a:xfrm>
            <a:off x="434064" y="9956698"/>
            <a:ext cx="914400" cy="41295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2025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2"/>
          <p:cNvSpPr txBox="1"/>
          <p:nvPr/>
        </p:nvSpPr>
        <p:spPr>
          <a:xfrm>
            <a:off x="5489279" y="1078672"/>
            <a:ext cx="1368720" cy="276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МЛН РУБЛЕЙ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B4F80-CFE2-484B-B610-A343B438E9E3}" type="slidenum">
              <a:rPr lang="ru-RU" smtClean="0"/>
              <a:t>52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5120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6858000" cy="1080296"/>
          </a:xfrm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 defTabSz="914400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solidFill>
                  <a:srgbClr val="00B8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МУНИЦИПАЛЬНАЯ ПРОГРАММА «РАЗВИТИЕ </a:t>
            </a:r>
            <a:r>
              <a:rPr lang="ru-RU" sz="2000" b="1" dirty="0" smtClean="0">
                <a:solidFill>
                  <a:srgbClr val="00B8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МОЛОДЕЖНОЙ </a:t>
            </a:r>
            <a:r>
              <a:rPr lang="ru-RU" sz="2000" b="1" dirty="0">
                <a:solidFill>
                  <a:srgbClr val="00B8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ПОЛИТИКИ В ГОРОДСКОМ ОКРУГЕ ГОРОД УФА РЕСПУБЛИКИ БАШКОРТОСТАН»</a:t>
            </a: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511868319"/>
              </p:ext>
            </p:extLst>
          </p:nvPr>
        </p:nvGraphicFramePr>
        <p:xfrm>
          <a:off x="0" y="6585033"/>
          <a:ext cx="6858000" cy="33877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1130679" y="7806807"/>
            <a:ext cx="1274164" cy="62958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346,9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4974896"/>
              </p:ext>
            </p:extLst>
          </p:nvPr>
        </p:nvGraphicFramePr>
        <p:xfrm>
          <a:off x="117986" y="1506376"/>
          <a:ext cx="6620503" cy="34951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97747"/>
                <a:gridCol w="957943"/>
                <a:gridCol w="1001486"/>
                <a:gridCol w="963327"/>
              </a:tblGrid>
              <a:tr h="557969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765569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программа «Развитие молодежной политики в городском округе город Уфа Республики Башкортостан»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346,9</a:t>
                      </a:r>
                    </a:p>
                    <a:p>
                      <a:pPr algn="r" fontAlgn="t"/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335,1</a:t>
                      </a:r>
                    </a:p>
                    <a:p>
                      <a:pPr algn="r" fontAlgn="t"/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332,5</a:t>
                      </a:r>
                    </a:p>
                    <a:p>
                      <a:pPr algn="r" fontAlgn="t"/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977129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подпрограмма «Создание социально-экономических, организационных условий и гарантий для социального становления и развития молодых граждан»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323,6</a:t>
                      </a:r>
                    </a:p>
                    <a:p>
                      <a:pPr algn="r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311,9</a:t>
                      </a:r>
                    </a:p>
                    <a:p>
                      <a:pPr algn="r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309,3</a:t>
                      </a:r>
                    </a:p>
                    <a:p>
                      <a:pPr algn="r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1194449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подпрограмма «Обеспечение реализации муниципальной программы «Развитие молодежной политики в городском округе город Уфа Республики Башкортостан»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23,3</a:t>
                      </a:r>
                    </a:p>
                    <a:p>
                      <a:pPr algn="r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23,3</a:t>
                      </a:r>
                    </a:p>
                    <a:p>
                      <a:pPr algn="r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23,3</a:t>
                      </a:r>
                    </a:p>
                    <a:p>
                      <a:pPr algn="r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</a:tbl>
          </a:graphicData>
        </a:graphic>
      </p:graphicFrame>
      <p:sp>
        <p:nvSpPr>
          <p:cNvPr id="8" name="TextBox 1"/>
          <p:cNvSpPr txBox="1"/>
          <p:nvPr/>
        </p:nvSpPr>
        <p:spPr>
          <a:xfrm>
            <a:off x="1310561" y="9530268"/>
            <a:ext cx="914400" cy="41295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2025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2"/>
          <p:cNvSpPr txBox="1"/>
          <p:nvPr/>
        </p:nvSpPr>
        <p:spPr>
          <a:xfrm>
            <a:off x="5489280" y="1224471"/>
            <a:ext cx="1368720" cy="276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МЛН РУБЛЕЙ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B4F80-CFE2-484B-B610-A343B438E9E3}" type="slidenum">
              <a:rPr lang="ru-RU" smtClean="0"/>
              <a:t>53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0775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164660"/>
            <a:ext cx="6858000" cy="1409617"/>
          </a:xfrm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 defTabSz="914400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 smtClean="0">
                <a:solidFill>
                  <a:srgbClr val="00B8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МУНИЦИПАЛЬНАЯ ПРОГРАММА «РАЗВИТИЕ ПРЕДПРИНИМАТЕЛЬСТВА И ТУРИЗМА В ГОРОДСКОМ ОКРУГЕ </a:t>
            </a:r>
            <a:r>
              <a:rPr lang="ru-RU" sz="2000" b="1" dirty="0">
                <a:solidFill>
                  <a:srgbClr val="00B8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ГОРОД </a:t>
            </a:r>
            <a:r>
              <a:rPr lang="ru-RU" sz="2000" b="1" dirty="0" smtClean="0">
                <a:solidFill>
                  <a:srgbClr val="00B8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УФА            </a:t>
            </a:r>
            <a:r>
              <a:rPr lang="ru-RU" sz="2000" b="1" dirty="0">
                <a:solidFill>
                  <a:srgbClr val="00B8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РЕСПУБЛИКИ БАШКОРТОСТАН</a:t>
            </a:r>
            <a:r>
              <a:rPr lang="ru-RU" sz="2000" b="1" dirty="0" smtClean="0">
                <a:solidFill>
                  <a:srgbClr val="00B8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endParaRPr lang="ru-RU" sz="2000" b="1" dirty="0">
              <a:solidFill>
                <a:srgbClr val="00B8A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166152570"/>
              </p:ext>
            </p:extLst>
          </p:nvPr>
        </p:nvGraphicFramePr>
        <p:xfrm>
          <a:off x="0" y="6585033"/>
          <a:ext cx="6858000" cy="33877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1591180"/>
              </p:ext>
            </p:extLst>
          </p:nvPr>
        </p:nvGraphicFramePr>
        <p:xfrm>
          <a:off x="118748" y="2063400"/>
          <a:ext cx="6620503" cy="36308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97747"/>
                <a:gridCol w="957943"/>
                <a:gridCol w="1001486"/>
                <a:gridCol w="963327"/>
              </a:tblGrid>
              <a:tr h="624279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000771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программа «Развитие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предпринимательства</a:t>
                      </a:r>
                      <a:r>
                        <a:rPr lang="ru-RU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и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туризма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 городском округе город Уфа Республики Башкортостан»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4,5</a:t>
                      </a:r>
                    </a:p>
                    <a:p>
                      <a:pPr algn="r" fontAlgn="t"/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975514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подпрограмма «Развитие малого и среднего предпринимательства в городском округе город Уфа Республики Башкортостан»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3,0</a:t>
                      </a:r>
                    </a:p>
                    <a:p>
                      <a:pPr algn="r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1030254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подпрограмма «Развитие сферы внутреннего и въездного туризма в городе Уфа»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1,5</a:t>
                      </a:r>
                    </a:p>
                    <a:p>
                      <a:pPr algn="r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466836" y="8035101"/>
            <a:ext cx="4764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4,5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1"/>
          <p:cNvSpPr txBox="1"/>
          <p:nvPr/>
        </p:nvSpPr>
        <p:spPr>
          <a:xfrm>
            <a:off x="1246239" y="9517626"/>
            <a:ext cx="914400" cy="41295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2025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2"/>
          <p:cNvSpPr txBox="1"/>
          <p:nvPr/>
        </p:nvSpPr>
        <p:spPr>
          <a:xfrm>
            <a:off x="5489280" y="1827426"/>
            <a:ext cx="1368720" cy="276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МЛН РУБЛЕЙ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B4F80-CFE2-484B-B610-A343B438E9E3}" type="slidenum">
              <a:rPr lang="ru-RU" smtClean="0"/>
              <a:t>54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569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-156219" y="212507"/>
            <a:ext cx="7014219" cy="1257845"/>
          </a:xfrm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 defTabSz="914400">
              <a:lnSpc>
                <a:spcPct val="107000"/>
              </a:lnSpc>
              <a:spcAft>
                <a:spcPts val="800"/>
              </a:spcAft>
            </a:pPr>
            <a:r>
              <a:rPr lang="ru-RU" sz="1800" b="1" dirty="0" smtClean="0">
                <a:solidFill>
                  <a:srgbClr val="00B8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МУНИЦИПАЛЬНАЯ ПРОГРАММА «ВЗАИМОДЕЙСТВИЕ С ИНСТИТУТАМИ ГРАЖДАНСКОГО ОБЩЕСТВА В ГОРОДСКОМ ОКРУГЕ ГОРОД УФА РЕСПУБЛИКИ БАШКОРТОСТАН»</a:t>
            </a:r>
            <a:endParaRPr lang="ru-RU" sz="1800" b="1" dirty="0">
              <a:solidFill>
                <a:srgbClr val="00B8A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2654579254"/>
              </p:ext>
            </p:extLst>
          </p:nvPr>
        </p:nvGraphicFramePr>
        <p:xfrm>
          <a:off x="197699" y="6962775"/>
          <a:ext cx="6517424" cy="4886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0280331"/>
              </p:ext>
            </p:extLst>
          </p:nvPr>
        </p:nvGraphicFramePr>
        <p:xfrm>
          <a:off x="118749" y="1823237"/>
          <a:ext cx="6596375" cy="51386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84271"/>
                <a:gridCol w="954452"/>
                <a:gridCol w="997836"/>
                <a:gridCol w="959816"/>
              </a:tblGrid>
              <a:tr h="880672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906066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программа «Взаимодействие с институтами гражданского общества в городском округе город Уфа Республики Башкортостан»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392,8</a:t>
                      </a:r>
                    </a:p>
                    <a:p>
                      <a:pPr algn="r" fontAlgn="t"/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1095375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подпрограмма «Профилактика терроризма, экстремизма и развитие системы общественной безопасности на территории городского округа город Уфа Республики Башкортостан»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358,6</a:t>
                      </a:r>
                    </a:p>
                    <a:p>
                      <a:pPr algn="r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793506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подпрограмма «Профилактика пьянства и алкоголизма в городском округе город Уфа Республики Башкортостан»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20,5</a:t>
                      </a:r>
                    </a:p>
                    <a:p>
                      <a:pPr algn="r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1463078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подпрограмма "Содействие развитию и поддержка социально ориентированных некоммерческих организаций и гражданских инициатив"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</a:tbl>
          </a:graphicData>
        </a:graphic>
      </p:graphicFrame>
      <p:sp>
        <p:nvSpPr>
          <p:cNvPr id="5" name="TextBox 1"/>
          <p:cNvSpPr txBox="1"/>
          <p:nvPr/>
        </p:nvSpPr>
        <p:spPr>
          <a:xfrm>
            <a:off x="1190626" y="11296650"/>
            <a:ext cx="952500" cy="54292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2025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2"/>
          <p:cNvSpPr txBox="1"/>
          <p:nvPr/>
        </p:nvSpPr>
        <p:spPr>
          <a:xfrm>
            <a:off x="5276850" y="1546238"/>
            <a:ext cx="12477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МЛН РУБЛЕЙ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B4F80-CFE2-484B-B610-A343B438E9E3}" type="slidenum">
              <a:rPr lang="ru-RU" smtClean="0"/>
              <a:t>55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2299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6858000" cy="2068259"/>
          </a:xfrm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 defTabSz="914400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solidFill>
                  <a:srgbClr val="00B8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МУНИЦИПАЛЬНАЯ ПРОГРАММА «РАЗВИТИЕ СТРОИТЕЛЬСТВА, РЕКОНСТРУКЦИИ, КАПИТАЛЬНОГО РЕМОНТА, РЕМОНТА ДОРОГ И ИСКУССТВЕННЫХ СООРУЖЕНИЙ </a:t>
            </a:r>
            <a:br>
              <a:rPr lang="ru-RU" sz="2000" b="1" dirty="0">
                <a:solidFill>
                  <a:srgbClr val="00B8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00B8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ГОРОДСКОГО ОКРУГА ГОРОД </a:t>
            </a:r>
            <a:r>
              <a:rPr lang="ru-RU" sz="2000" b="1" dirty="0" smtClean="0">
                <a:solidFill>
                  <a:srgbClr val="00B8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УФА                   </a:t>
            </a:r>
            <a:r>
              <a:rPr lang="ru-RU" sz="2000" b="1" dirty="0">
                <a:solidFill>
                  <a:srgbClr val="00B8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РЕСПУБЛИКИ БАШКОРТОСТАН»</a:t>
            </a: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1622514882"/>
              </p:ext>
            </p:extLst>
          </p:nvPr>
        </p:nvGraphicFramePr>
        <p:xfrm>
          <a:off x="356460" y="6586780"/>
          <a:ext cx="6168326" cy="51764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1254643"/>
              </p:ext>
            </p:extLst>
          </p:nvPr>
        </p:nvGraphicFramePr>
        <p:xfrm>
          <a:off x="105229" y="2155305"/>
          <a:ext cx="6620503" cy="43412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93334"/>
                <a:gridCol w="852406"/>
                <a:gridCol w="945397"/>
                <a:gridCol w="929366"/>
              </a:tblGrid>
              <a:tr h="425571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899743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программа «Развитие строительства, реконструкции, капитального ремонта, ремонта дорог и искусственных сооружений городского округа город Уфа Республики Башкортостан»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2 742,9</a:t>
                      </a:r>
                    </a:p>
                    <a:p>
                      <a:pPr algn="r" fontAlgn="t"/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1 738,8</a:t>
                      </a:r>
                    </a:p>
                    <a:p>
                      <a:pPr algn="r" fontAlgn="t"/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1 112,3</a:t>
                      </a:r>
                    </a:p>
                    <a:p>
                      <a:pPr algn="r" fontAlgn="t"/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686691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подпрограмма «Развитие дорожной инфраструктуры городского округа город Уфа Республики Башкортостан»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2 671,2</a:t>
                      </a:r>
                    </a:p>
                    <a:p>
                      <a:pPr algn="r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1 667,7</a:t>
                      </a:r>
                    </a:p>
                    <a:p>
                      <a:pPr algn="r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1 041,3</a:t>
                      </a:r>
                    </a:p>
                    <a:p>
                      <a:pPr algn="r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685311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подпрограмма «Комплексное развитие системы ливневой канализации городского округа город Уфа Республики Башкортостан»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0,8</a:t>
                      </a:r>
                    </a:p>
                    <a:p>
                      <a:pPr algn="r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0,8</a:t>
                      </a:r>
                    </a:p>
                    <a:p>
                      <a:pPr algn="r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0,8</a:t>
                      </a:r>
                    </a:p>
                    <a:p>
                      <a:pPr algn="r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1138467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подпрограмма «Обеспечение реализации муниципальной программы «Развитие строительства, реконструкции, капитального ремонта, ремонта дорог и искусственных сооружений городского округа город Уфа Республики Башкортостан»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70,9</a:t>
                      </a:r>
                    </a:p>
                    <a:p>
                      <a:pPr algn="r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70,2</a:t>
                      </a:r>
                    </a:p>
                    <a:p>
                      <a:pPr algn="r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70,2</a:t>
                      </a:r>
                    </a:p>
                    <a:p>
                      <a:pPr algn="r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</a:tbl>
          </a:graphicData>
        </a:graphic>
      </p:graphicFrame>
      <p:sp>
        <p:nvSpPr>
          <p:cNvPr id="5" name="TextBox 1"/>
          <p:cNvSpPr txBox="1"/>
          <p:nvPr/>
        </p:nvSpPr>
        <p:spPr>
          <a:xfrm>
            <a:off x="805911" y="10755824"/>
            <a:ext cx="852407" cy="480447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2"/>
          <p:cNvSpPr txBox="1"/>
          <p:nvPr/>
        </p:nvSpPr>
        <p:spPr>
          <a:xfrm>
            <a:off x="5489280" y="1917652"/>
            <a:ext cx="1368720" cy="276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МЛН РУБЛЕЙ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B4F80-CFE2-484B-B610-A343B438E9E3}" type="slidenum">
              <a:rPr lang="ru-RU" smtClean="0"/>
              <a:t>56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0519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6858000" cy="1409617"/>
          </a:xfrm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 defTabSz="914400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solidFill>
                  <a:srgbClr val="00B8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МУНИЦИПАЛЬНАЯ ПРОГРАММА «РАЗВИТИЕ </a:t>
            </a:r>
            <a:r>
              <a:rPr lang="ru-RU" sz="2000" b="1" dirty="0" smtClean="0">
                <a:solidFill>
                  <a:srgbClr val="00B8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ГРАДОСТРОИТЕЛЬНОЙ ДЕЯТЕЛЬНОСТИ НА ТЕРРИТОРИИ</a:t>
            </a:r>
            <a:r>
              <a:rPr lang="en-US" sz="2000" b="1" dirty="0">
                <a:solidFill>
                  <a:srgbClr val="00B8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rgbClr val="00B8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ГОРОДСКОГО </a:t>
            </a:r>
            <a:r>
              <a:rPr lang="ru-RU" sz="2000" b="1" dirty="0">
                <a:solidFill>
                  <a:srgbClr val="00B8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ОКРУГА ГОРОД УФА РЕСПУБЛИКИ БАШКОРТОСТАН»</a:t>
            </a: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885863162"/>
              </p:ext>
            </p:extLst>
          </p:nvPr>
        </p:nvGraphicFramePr>
        <p:xfrm>
          <a:off x="76200" y="7258050"/>
          <a:ext cx="6619875" cy="3857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5905735"/>
              </p:ext>
            </p:extLst>
          </p:nvPr>
        </p:nvGraphicFramePr>
        <p:xfrm>
          <a:off x="119510" y="1557161"/>
          <a:ext cx="6662291" cy="55389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21086"/>
                <a:gridCol w="963990"/>
                <a:gridCol w="1007808"/>
                <a:gridCol w="969407"/>
              </a:tblGrid>
              <a:tr h="583119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854380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программа «Развитие градостроительной деятельности на территории городского округа город Уфа Республики Башкортостан»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1 132,8</a:t>
                      </a:r>
                    </a:p>
                    <a:p>
                      <a:pPr algn="r" fontAlgn="t"/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681,6</a:t>
                      </a:r>
                    </a:p>
                    <a:p>
                      <a:pPr algn="r" fontAlgn="t"/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785,2</a:t>
                      </a:r>
                    </a:p>
                    <a:p>
                      <a:pPr algn="r" fontAlgn="t"/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1077265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подпрограмма  «Улучшение жилищных условий отдельных категорий граждан, проживающих на территории городского округа город Уфа Республики Башкортостан»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853,2</a:t>
                      </a:r>
                    </a:p>
                    <a:p>
                      <a:pPr algn="r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512,4</a:t>
                      </a:r>
                    </a:p>
                    <a:p>
                      <a:pPr algn="r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615,9</a:t>
                      </a:r>
                    </a:p>
                    <a:p>
                      <a:pPr algn="r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1076325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подпрограмма «Строительство инженерной инфраструктуры к районам массовой и индивидуальной застройки в городском округе город Уфа Республики Башкортостан»</a:t>
                      </a:r>
                    </a:p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80,4</a:t>
                      </a:r>
                    </a:p>
                    <a:p>
                      <a:pPr algn="r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872490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подпрограмма «Проектирование и строительство объектов на территории городского округа город Уфа Республики Башкортостан»</a:t>
                      </a:r>
                    </a:p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29,7</a:t>
                      </a:r>
                    </a:p>
                    <a:p>
                      <a:pPr algn="r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443865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подпрограмма «Формирование облика современного города»</a:t>
                      </a:r>
                    </a:p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169,6</a:t>
                      </a:r>
                    </a:p>
                    <a:p>
                      <a:pPr algn="r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169,3</a:t>
                      </a:r>
                    </a:p>
                    <a:p>
                      <a:pPr algn="r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169,3</a:t>
                      </a:r>
                    </a:p>
                    <a:p>
                      <a:pPr algn="r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</a:tbl>
          </a:graphicData>
        </a:graphic>
      </p:graphicFrame>
      <p:sp>
        <p:nvSpPr>
          <p:cNvPr id="8" name="TextBox 1"/>
          <p:cNvSpPr txBox="1"/>
          <p:nvPr/>
        </p:nvSpPr>
        <p:spPr>
          <a:xfrm rot="10800000" flipV="1">
            <a:off x="1019174" y="10495599"/>
            <a:ext cx="1073689" cy="401001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2"/>
          <p:cNvSpPr txBox="1"/>
          <p:nvPr/>
        </p:nvSpPr>
        <p:spPr>
          <a:xfrm>
            <a:off x="5486400" y="1344890"/>
            <a:ext cx="1371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МЛН РУБЛЕЙ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B4F80-CFE2-484B-B610-A343B438E9E3}" type="slidenum">
              <a:rPr lang="ru-RU" smtClean="0"/>
              <a:t>57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8201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0" y="14748"/>
            <a:ext cx="6858000" cy="1409617"/>
          </a:xfrm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 defTabSz="914400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solidFill>
                  <a:srgbClr val="00B8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МУНИЦИПАЛЬНАЯ ПРОГРАММА «РАЗВИТИЕ ЗЕМЕЛЬНЫХ И ИМУЩЕСТВЕННЫХ ОТНОШЕНИЙ НА ТЕРРИТОРИИ ГОРОДСКОГО ОКРУГА </a:t>
            </a:r>
            <a:r>
              <a:rPr lang="ru-RU" sz="2000" b="1" dirty="0" smtClean="0">
                <a:solidFill>
                  <a:srgbClr val="00B8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ГОРОД </a:t>
            </a:r>
            <a:r>
              <a:rPr lang="ru-RU" sz="2000" b="1" dirty="0">
                <a:solidFill>
                  <a:srgbClr val="00B8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УФА РЕСПУБЛИКИ БАШКОРТОСТАН»</a:t>
            </a: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3696339632"/>
              </p:ext>
            </p:extLst>
          </p:nvPr>
        </p:nvGraphicFramePr>
        <p:xfrm>
          <a:off x="203200" y="6341807"/>
          <a:ext cx="6490261" cy="54068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1049694"/>
              </p:ext>
            </p:extLst>
          </p:nvPr>
        </p:nvGraphicFramePr>
        <p:xfrm>
          <a:off x="237498" y="1787237"/>
          <a:ext cx="6439528" cy="47167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96667"/>
                <a:gridCol w="931757"/>
                <a:gridCol w="974110"/>
                <a:gridCol w="936994"/>
              </a:tblGrid>
              <a:tr h="745372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год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959144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программа «Развитие земельных и имущественных отношений на территории городского округа город Уфа Республики Башкортостан»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476,6</a:t>
                      </a:r>
                    </a:p>
                    <a:p>
                      <a:pPr algn="r" fontAlgn="t"/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468,5</a:t>
                      </a:r>
                    </a:p>
                    <a:p>
                      <a:pPr algn="r" fontAlgn="t"/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473,0</a:t>
                      </a:r>
                    </a:p>
                    <a:p>
                      <a:pPr algn="r" fontAlgn="t"/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646198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Муниципальная подпрограмма «Оптимизация состава муниципального имущества»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18,5</a:t>
                      </a:r>
                    </a:p>
                    <a:p>
                      <a:pPr algn="r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18,5</a:t>
                      </a:r>
                    </a:p>
                    <a:p>
                      <a:pPr algn="r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18,5</a:t>
                      </a:r>
                    </a:p>
                    <a:p>
                      <a:pPr algn="r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1070681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подпрограмма «Повышение эффективности управления муниципальной собственностью городского округа город Уфа Республики Башкортостан и обеспечение роста доходной базы бюджета городского округа город Уфа Республики Башкортостан»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171,7</a:t>
                      </a:r>
                    </a:p>
                    <a:p>
                      <a:pPr algn="r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167,7</a:t>
                      </a:r>
                    </a:p>
                    <a:p>
                      <a:pPr algn="r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172,1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873963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подпрограмма «Обеспечение реализации муниципальной программы «Развитие земельных и имущественных отношений на территории городского округа город Уфа Республики Башкортостан»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286,4</a:t>
                      </a:r>
                    </a:p>
                    <a:p>
                      <a:pPr algn="r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282,3</a:t>
                      </a:r>
                    </a:p>
                    <a:p>
                      <a:pPr algn="r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282,4</a:t>
                      </a:r>
                    </a:p>
                    <a:p>
                      <a:pPr algn="r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</a:tbl>
          </a:graphicData>
        </a:graphic>
      </p:graphicFrame>
      <p:sp>
        <p:nvSpPr>
          <p:cNvPr id="5" name="TextBox 1"/>
          <p:cNvSpPr txBox="1"/>
          <p:nvPr/>
        </p:nvSpPr>
        <p:spPr>
          <a:xfrm>
            <a:off x="995516" y="10196945"/>
            <a:ext cx="805575" cy="45720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2"/>
          <p:cNvSpPr txBox="1"/>
          <p:nvPr/>
        </p:nvSpPr>
        <p:spPr>
          <a:xfrm>
            <a:off x="5489280" y="1424365"/>
            <a:ext cx="1368720" cy="276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МЛН РУБЛЕЙ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B4F80-CFE2-484B-B610-A343B438E9E3}" type="slidenum">
              <a:rPr lang="ru-RU" smtClean="0"/>
              <a:t>58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4981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-14990" y="270063"/>
            <a:ext cx="6858000" cy="1409617"/>
          </a:xfrm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 defTabSz="914400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solidFill>
                  <a:srgbClr val="00B8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МУНИЦИПАЛЬНАЯ ПРОГРАММА «УПРАВЛЕНИЕ МУНИЦИПАЛЬНЫМИ ФИНАНСАМИ ГОРОДСКОГО ОКРУГА ГОРОД УФА </a:t>
            </a:r>
            <a:r>
              <a:rPr lang="ru-RU" sz="2000" b="1" dirty="0" smtClean="0">
                <a:solidFill>
                  <a:srgbClr val="00B8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РЕСПУБЛИКИ </a:t>
            </a:r>
            <a:r>
              <a:rPr lang="ru-RU" sz="2000" b="1" dirty="0">
                <a:solidFill>
                  <a:srgbClr val="00B8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БАШКОРТОСТАН»</a:t>
            </a: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2763320363"/>
              </p:ext>
            </p:extLst>
          </p:nvPr>
        </p:nvGraphicFramePr>
        <p:xfrm>
          <a:off x="0" y="6023808"/>
          <a:ext cx="6798392" cy="34477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281771" y="7507835"/>
            <a:ext cx="1004341" cy="47968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509,5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9118430"/>
              </p:ext>
            </p:extLst>
          </p:nvPr>
        </p:nvGraphicFramePr>
        <p:xfrm>
          <a:off x="118748" y="1963116"/>
          <a:ext cx="6620503" cy="36852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97747"/>
                <a:gridCol w="957943"/>
                <a:gridCol w="1001486"/>
                <a:gridCol w="963327"/>
              </a:tblGrid>
              <a:tr h="779150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</a:t>
                      </a:r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052559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программа «Управление муниципальными финансами городского округа город Уфа Республики Башкортостан»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509,5</a:t>
                      </a:r>
                    </a:p>
                    <a:p>
                      <a:pPr algn="r" fontAlgn="t"/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597,9</a:t>
                      </a:r>
                    </a:p>
                    <a:p>
                      <a:pPr algn="r" fontAlgn="t"/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842,8</a:t>
                      </a:r>
                    </a:p>
                    <a:p>
                      <a:pPr algn="r" fontAlgn="t"/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777175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подпрограмма «Управление муниципальным долгом городского округа город Уфа Республики Башкортостан»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374,7</a:t>
                      </a:r>
                    </a:p>
                    <a:p>
                      <a:pPr algn="r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463,4</a:t>
                      </a:r>
                    </a:p>
                    <a:p>
                      <a:pPr algn="r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708,3</a:t>
                      </a:r>
                    </a:p>
                    <a:p>
                      <a:pPr algn="r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617866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подпрограмма «Обеспечение реализации муниципальной программы «Управление муниципальными финансами городского округа город Уфа Республики Башкортостан»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134,7</a:t>
                      </a:r>
                    </a:p>
                    <a:p>
                      <a:pPr algn="r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134,5</a:t>
                      </a:r>
                    </a:p>
                    <a:p>
                      <a:pPr algn="r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134,5</a:t>
                      </a:r>
                    </a:p>
                    <a:p>
                      <a:pPr algn="r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</a:tbl>
          </a:graphicData>
        </a:graphic>
      </p:graphicFrame>
      <p:sp>
        <p:nvSpPr>
          <p:cNvPr id="8" name="TextBox 1"/>
          <p:cNvSpPr txBox="1"/>
          <p:nvPr/>
        </p:nvSpPr>
        <p:spPr>
          <a:xfrm>
            <a:off x="1326741" y="8809703"/>
            <a:ext cx="914400" cy="41295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2"/>
          <p:cNvSpPr txBox="1"/>
          <p:nvPr/>
        </p:nvSpPr>
        <p:spPr>
          <a:xfrm>
            <a:off x="5489280" y="1696419"/>
            <a:ext cx="1368720" cy="276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МЛН РУБЛЕЙ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B4F80-CFE2-484B-B610-A343B438E9E3}" type="slidenum">
              <a:rPr lang="ru-RU" smtClean="0"/>
              <a:t>59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2672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2950149"/>
              </p:ext>
            </p:extLst>
          </p:nvPr>
        </p:nvGraphicFramePr>
        <p:xfrm>
          <a:off x="236218" y="161009"/>
          <a:ext cx="6522721" cy="66741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93135"/>
                <a:gridCol w="496656"/>
                <a:gridCol w="496656"/>
                <a:gridCol w="576762"/>
                <a:gridCol w="512677"/>
                <a:gridCol w="528698"/>
                <a:gridCol w="480635"/>
                <a:gridCol w="592783"/>
                <a:gridCol w="544719"/>
              </a:tblGrid>
              <a:tr h="202276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23" marR="7223" marT="7223" marB="0" anchor="ctr">
                    <a:solidFill>
                      <a:srgbClr val="9DC3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Отчет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23" marR="7223" marT="7223" marB="0" anchor="ctr">
                    <a:solidFill>
                      <a:srgbClr val="9DC3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Оценка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23" marR="7223" marT="7223" marB="0" anchor="ctr">
                    <a:solidFill>
                      <a:srgbClr val="9DC3E6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23" marR="7223" marT="7223" marB="0" anchor="ctr">
                    <a:solidFill>
                      <a:srgbClr val="9DC3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227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7223" marR="7223" marT="7223" marB="0" anchor="ctr"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7223" marR="7223" marT="7223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23" marR="7223" marT="7223" marB="0" anchor="ctr">
                    <a:solidFill>
                      <a:srgbClr val="9DC3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23" marR="7223" marT="7223" marB="0" anchor="ctr">
                    <a:solidFill>
                      <a:srgbClr val="9DC3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23" marR="7223" marT="7223" marB="0" anchor="ctr">
                    <a:solidFill>
                      <a:srgbClr val="9DC3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2264">
                <a:tc vMerge="1">
                  <a:txBody>
                    <a:bodyPr/>
                    <a:lstStyle/>
                    <a:p>
                      <a:pPr algn="l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23" marR="7223" marT="72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23" marR="7223" marT="7223" marB="0" anchor="ctr">
                    <a:solidFill>
                      <a:srgbClr val="9DC3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23" marR="7223" marT="7223" marB="0" anchor="ctr">
                    <a:solidFill>
                      <a:srgbClr val="9DC3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Консервативный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23" marR="7223" marT="7223" marB="0" anchor="ctr">
                    <a:solidFill>
                      <a:srgbClr val="9DC3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Базовый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23" marR="7223" marT="7223" marB="0" anchor="ctr">
                    <a:solidFill>
                      <a:srgbClr val="9DC3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Консервативный</a:t>
                      </a:r>
                    </a:p>
                  </a:txBody>
                  <a:tcPr marL="7223" marR="7223" marT="7223" marB="0" anchor="ctr">
                    <a:solidFill>
                      <a:srgbClr val="9DC3E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Базовый</a:t>
                      </a:r>
                      <a:endParaRPr lang="ru-RU" sz="9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223" marR="7223" marT="7223" marB="0" anchor="ctr">
                    <a:solidFill>
                      <a:srgbClr val="9DC3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Консервативный</a:t>
                      </a:r>
                    </a:p>
                  </a:txBody>
                  <a:tcPr marL="7223" marR="7223" marT="7223" marB="0" anchor="ctr">
                    <a:solidFill>
                      <a:srgbClr val="9DC3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Базовый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23" marR="7223" marT="7223" marB="0" anchor="ctr">
                    <a:solidFill>
                      <a:srgbClr val="9DC3E6"/>
                    </a:solidFill>
                  </a:tcPr>
                </a:tc>
              </a:tr>
              <a:tr h="868939">
                <a:tc>
                  <a:txBody>
                    <a:bodyPr/>
                    <a:lstStyle/>
                    <a:p>
                      <a:pPr marL="0" marR="0" lvl="0" indent="0" algn="l" defTabSz="51435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инвестиций в основной капитал (за исключением бюджетных средств) (без субъектов малого предпринимательства и объемов инвестиций, не наблюдаемых прямыми статистическими методами</a:t>
                      </a:r>
                      <a:r>
                        <a:rPr lang="ru-RU" sz="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), млрд. руб. в сопоставимых ценах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70" marR="8170" marT="8170" marB="0"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525" marR="9525" marT="9525" marB="0" anchor="ctr"/>
                </a:tc>
              </a:tr>
              <a:tr h="132939">
                <a:tc>
                  <a:txBody>
                    <a:bodyPr/>
                    <a:lstStyle/>
                    <a:p>
                      <a:pPr marL="0" marR="0" lvl="0" indent="177800" algn="l" defTabSz="51435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сопоставимых </a:t>
                      </a:r>
                      <a:r>
                        <a:rPr lang="ru-RU" sz="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ценах, млрд руб.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23" marR="7223" marT="7223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153,9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150,1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139,1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139,9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135,4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136,5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132,3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133,7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132939">
                <a:tc>
                  <a:txBody>
                    <a:bodyPr/>
                    <a:lstStyle/>
                    <a:p>
                      <a:pPr marL="0" marR="0" lvl="0" indent="182563" algn="l" defTabSz="51435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% к предыдущему году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23" marR="7223" marT="7223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121,8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97,5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92,7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93,2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97,3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97,5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97,7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98,0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53915">
                <a:tc>
                  <a:txBody>
                    <a:bodyPr/>
                    <a:lstStyle/>
                    <a:p>
                      <a:pPr marL="182563" marR="0" lvl="0" indent="0" algn="l" defTabSz="51435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ценах соответствующих лет,</a:t>
                      </a:r>
                      <a:r>
                        <a:rPr lang="ru-RU" sz="80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млрд руб.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23" marR="7223" marT="7223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153,9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168,6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174,2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174,4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184,0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184,0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192,5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192,9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54873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Продукция сельского хозяйства во всех категориях хозяйств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70" marR="8170" marT="817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70" marR="8170" marT="817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70" marR="8170" marT="817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70" marR="8170" marT="817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70" marR="8170" marT="817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70" marR="8170" marT="817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70" marR="8170" marT="817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70" marR="8170" marT="817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70" marR="8170" marT="8170" marB="0" anchor="ctr"/>
                </a:tc>
              </a:tr>
              <a:tr h="132939">
                <a:tc>
                  <a:txBody>
                    <a:bodyPr/>
                    <a:lstStyle/>
                    <a:p>
                      <a:pPr marL="0" marR="0" lvl="0" indent="177800" algn="l" defTabSz="51435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сопоставимых </a:t>
                      </a:r>
                      <a:r>
                        <a:rPr lang="ru-RU" sz="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ценах, млрд руб.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23" marR="7223" marT="7223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132939">
                <a:tc>
                  <a:txBody>
                    <a:bodyPr/>
                    <a:lstStyle/>
                    <a:p>
                      <a:pPr marL="0" marR="0" lvl="0" indent="182563" algn="l" defTabSz="51435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% к предыдущему году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23" marR="7223" marT="7223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90,3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103,7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104,7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103,0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104,0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102,0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103,0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53915">
                <a:tc>
                  <a:txBody>
                    <a:bodyPr/>
                    <a:lstStyle/>
                    <a:p>
                      <a:pPr marL="182563" marR="0" lvl="0" indent="0" algn="l" defTabSz="51435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ценах соответствующих лет,</a:t>
                      </a:r>
                      <a:r>
                        <a:rPr lang="ru-RU" sz="80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млрд руб.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23" marR="7223" marT="7223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132939">
                <a:tc>
                  <a:txBody>
                    <a:bodyPr/>
                    <a:lstStyle/>
                    <a:p>
                      <a:pPr marL="0" marR="0" lvl="0" indent="0" algn="l" defTabSz="51435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Финансы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23" marR="7223" marT="7223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endParaRPr lang="ru-RU" sz="8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endParaRPr lang="ru-RU" sz="8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endParaRPr lang="ru-RU" sz="8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endParaRPr lang="ru-RU" sz="8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endParaRPr lang="ru-RU" sz="8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endParaRPr lang="ru-RU" sz="8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endParaRPr lang="ru-RU" sz="8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endParaRPr lang="ru-RU" sz="8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254873">
                <a:tc>
                  <a:txBody>
                    <a:bodyPr/>
                    <a:lstStyle/>
                    <a:p>
                      <a:pPr marL="180975" marR="0" lvl="0" indent="0" algn="l" defTabSz="51435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Прибыль прибыльных организаций, млрд руб.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70" marR="8170" marT="817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322,3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257,9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258,1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260,4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258,4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263,0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258,6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265,7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54154">
                <a:tc>
                  <a:txBody>
                    <a:bodyPr/>
                    <a:lstStyle/>
                    <a:p>
                      <a:pPr marL="180975" marR="0" lvl="0" indent="-3175" algn="l" defTabSz="51435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Сальдо прибылей </a:t>
                      </a:r>
                      <a:r>
                        <a:rPr lang="ru-RU" sz="8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</a:t>
                      </a:r>
                      <a:r>
                        <a:rPr lang="ru-RU" sz="8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убытков, млрд руб.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70" marR="8170" marT="817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307,6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242,2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242,4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244,5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242,6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246,9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242,8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249,2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54873">
                <a:tc>
                  <a:txBody>
                    <a:bodyPr/>
                    <a:lstStyle/>
                    <a:p>
                      <a:pPr marL="0" marR="0" lvl="0" indent="0" algn="l" defTabSz="51435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Численность населения (среднегодовая) </a:t>
                      </a:r>
                      <a:r>
                        <a:rPr lang="ru-RU" sz="8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всего, тыс. чел.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70" marR="8170" marT="817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1 183,8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1 188,2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1 191,2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1 191,4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1 194,1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1 194,9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1 197,0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1 198,5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54873">
                <a:tc>
                  <a:txBody>
                    <a:bodyPr/>
                    <a:lstStyle/>
                    <a:p>
                      <a:pPr marL="0" marR="0" lvl="0" indent="0" algn="l" defTabSz="51435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Численность занятых в экономике (среднегодовая) – всего, тыс. чел.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70" marR="8170" marT="817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500,3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503,2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504,3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505,4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505,1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507,4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506,2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509,2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54873">
                <a:tc>
                  <a:txBody>
                    <a:bodyPr/>
                    <a:lstStyle/>
                    <a:p>
                      <a:pPr marL="0" marR="0" lvl="0" indent="0" algn="l" defTabSz="51435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субъектов малого и среднего предпринимательства – всего на конец года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70" marR="8170" marT="817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60 129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62 246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62 868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63 366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63 497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64 507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64 132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65 152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54873">
                <a:tc>
                  <a:txBody>
                    <a:bodyPr/>
                    <a:lstStyle/>
                    <a:p>
                      <a:pPr marL="0" marR="0" lvl="0" indent="0" algn="l" defTabSz="51435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Фонд заработной платы работников </a:t>
                      </a:r>
                      <a:r>
                        <a:rPr lang="ru-RU" sz="8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всего, млрд руб.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70" marR="8170" marT="817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384,</a:t>
                      </a: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431,1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461,3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469,5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493,6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511,3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523,2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552,2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378178">
                <a:tc>
                  <a:txBody>
                    <a:bodyPr/>
                    <a:lstStyle/>
                    <a:p>
                      <a:pPr marL="0" marR="0" lvl="0" indent="0" algn="l" defTabSz="51435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Фонд заработной </a:t>
                      </a:r>
                      <a:r>
                        <a:rPr lang="ru-RU" sz="8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платы работников – по крупным и средним предприятиям, млрд руб.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70" marR="8170" marT="817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269,9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310,5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335,8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342,6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60,0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374,7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382,2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406,0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54873">
                <a:tc>
                  <a:txBody>
                    <a:bodyPr/>
                    <a:lstStyle/>
                    <a:p>
                      <a:pPr marL="0" marR="0" lvl="0" indent="0" algn="l" defTabSz="51435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Среднемесячная заработная плата  – по крупным и средним предприятиям,</a:t>
                      </a:r>
                      <a:r>
                        <a:rPr lang="ru-RU" sz="80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руб.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70" marR="8170" marT="817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74 150,2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85 272,7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92 094,5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93 800,0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98 541,2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102 242,0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104 453,6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110 421,4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378178">
                <a:tc>
                  <a:txBody>
                    <a:bodyPr/>
                    <a:lstStyle/>
                    <a:p>
                      <a:pPr marL="0" marR="0" lvl="0" indent="0" algn="l" defTabSz="51435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 зарегистрированной безработицы (на конец периода в % к численности экономически активного населения), %</a:t>
                      </a:r>
                      <a:endParaRPr lang="ru-RU" sz="80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70" marR="8170" marT="817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0,50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0,49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0,48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0,47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0,47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0,46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0,46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0,45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378178">
                <a:tc>
                  <a:txBody>
                    <a:bodyPr/>
                    <a:lstStyle/>
                    <a:p>
                      <a:pPr marL="0" marR="0" lvl="0" indent="0" algn="l" defTabSz="51435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Ввод в эксплуатацию жилых домов за счет всех источников финансирования, тыс. кв. метров общей площади</a:t>
                      </a:r>
                    </a:p>
                  </a:txBody>
                  <a:tcPr marL="8170" marR="8170" marT="817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1 202,4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1 017,1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820,0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1 020,0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830,0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1 025,0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850,0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1 030,0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378178">
                <a:tc>
                  <a:txBody>
                    <a:bodyPr/>
                    <a:lstStyle/>
                    <a:p>
                      <a:pPr marL="0" marR="0" lvl="0" indent="0" algn="l" defTabSz="51435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Общая площадь жилых помещений, приходящаяся на 1 жителя (на конец года), кв. метры</a:t>
                      </a:r>
                    </a:p>
                  </a:txBody>
                  <a:tcPr marL="8170" marR="8170" marT="817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27,55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28,31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28,93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29,09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29,55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29,86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30,19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30,63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54873">
                <a:tc>
                  <a:txBody>
                    <a:bodyPr/>
                    <a:lstStyle/>
                    <a:p>
                      <a:pPr marL="0" marR="0" lvl="0" indent="0" algn="l" defTabSz="51435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Ввод жилых домов, на душу населения, кв. метров на одного человека в год</a:t>
                      </a:r>
                      <a:endParaRPr lang="ru-RU" sz="8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70" marR="8170" marT="817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1,02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0,86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0,69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0,86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0,70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0,86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0,71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0,86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B4F80-CFE2-484B-B610-A343B438E9E3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152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68580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00B8A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РАЗВИТИЕ ТЕРРИТОРИЙ РАЙОНОВ ГОРОДСКОГО ОКРУГА ГОРОД УФА РЕСПУБЛИКИ БАШКОРТОСТАН</a:t>
            </a:r>
            <a:endParaRPr lang="ru-RU" sz="2200" b="1" dirty="0">
              <a:solidFill>
                <a:srgbClr val="00B8A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1337886"/>
            <a:ext cx="6858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263" algn="just"/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Ответственными исполнителями являются Администрации районов городского округа город Уфа Республики Башкортостан.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226251" y="4121881"/>
            <a:ext cx="7040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275,5</a:t>
            </a:r>
            <a:endParaRPr lang="ru-RU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238115" y="4129018"/>
            <a:ext cx="7040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564,8</a:t>
            </a:r>
            <a:endParaRPr lang="ru-RU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2153876" y="4129018"/>
            <a:ext cx="8771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560,3</a:t>
            </a:r>
            <a:endParaRPr lang="ru-RU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3094539" y="4129018"/>
            <a:ext cx="7040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436,6</a:t>
            </a:r>
            <a:endParaRPr lang="ru-RU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4064430" y="4129018"/>
            <a:ext cx="7040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597,1</a:t>
            </a:r>
            <a:endParaRPr lang="ru-RU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4970821" y="4121881"/>
            <a:ext cx="7040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506,0</a:t>
            </a:r>
            <a:endParaRPr lang="ru-RU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5905424" y="4121881"/>
            <a:ext cx="7040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415,6</a:t>
            </a:r>
            <a:endParaRPr lang="ru-RU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11" name="Схема 10"/>
          <p:cNvGraphicFramePr/>
          <p:nvPr/>
        </p:nvGraphicFramePr>
        <p:xfrm>
          <a:off x="0" y="2580991"/>
          <a:ext cx="6831664" cy="14047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Стрелка вниз 11"/>
          <p:cNvSpPr/>
          <p:nvPr/>
        </p:nvSpPr>
        <p:spPr>
          <a:xfrm>
            <a:off x="425870" y="3659119"/>
            <a:ext cx="304800" cy="469899"/>
          </a:xfrm>
          <a:prstGeom prst="downArrow">
            <a:avLst/>
          </a:prstGeom>
          <a:solidFill>
            <a:srgbClr val="ADCD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Стрелка вниз 35"/>
          <p:cNvSpPr/>
          <p:nvPr/>
        </p:nvSpPr>
        <p:spPr>
          <a:xfrm>
            <a:off x="1389683" y="3651982"/>
            <a:ext cx="304800" cy="469899"/>
          </a:xfrm>
          <a:prstGeom prst="downArrow">
            <a:avLst/>
          </a:prstGeom>
          <a:solidFill>
            <a:srgbClr val="ADCD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Стрелка вниз 36"/>
          <p:cNvSpPr/>
          <p:nvPr/>
        </p:nvSpPr>
        <p:spPr>
          <a:xfrm>
            <a:off x="2316249" y="3651982"/>
            <a:ext cx="304800" cy="469899"/>
          </a:xfrm>
          <a:prstGeom prst="downArrow">
            <a:avLst/>
          </a:prstGeom>
          <a:solidFill>
            <a:srgbClr val="ADCD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Стрелка вниз 37"/>
          <p:cNvSpPr/>
          <p:nvPr/>
        </p:nvSpPr>
        <p:spPr>
          <a:xfrm>
            <a:off x="3280062" y="3644845"/>
            <a:ext cx="304800" cy="469899"/>
          </a:xfrm>
          <a:prstGeom prst="downArrow">
            <a:avLst/>
          </a:prstGeom>
          <a:solidFill>
            <a:srgbClr val="ADCD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Стрелка вниз 38"/>
          <p:cNvSpPr/>
          <p:nvPr/>
        </p:nvSpPr>
        <p:spPr>
          <a:xfrm>
            <a:off x="4206628" y="3644845"/>
            <a:ext cx="304800" cy="469899"/>
          </a:xfrm>
          <a:prstGeom prst="downArrow">
            <a:avLst/>
          </a:prstGeom>
          <a:solidFill>
            <a:srgbClr val="ADCD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Стрелка вниз 39"/>
          <p:cNvSpPr/>
          <p:nvPr/>
        </p:nvSpPr>
        <p:spPr>
          <a:xfrm>
            <a:off x="5170441" y="3637708"/>
            <a:ext cx="304800" cy="469899"/>
          </a:xfrm>
          <a:prstGeom prst="downArrow">
            <a:avLst/>
          </a:prstGeom>
          <a:solidFill>
            <a:srgbClr val="ADCD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Стрелка вниз 40"/>
          <p:cNvSpPr/>
          <p:nvPr/>
        </p:nvSpPr>
        <p:spPr>
          <a:xfrm>
            <a:off x="6105043" y="3651981"/>
            <a:ext cx="304800" cy="469899"/>
          </a:xfrm>
          <a:prstGeom prst="downArrow">
            <a:avLst/>
          </a:prstGeom>
          <a:solidFill>
            <a:srgbClr val="ADCD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686684"/>
              </p:ext>
            </p:extLst>
          </p:nvPr>
        </p:nvGraphicFramePr>
        <p:xfrm>
          <a:off x="82441" y="4543419"/>
          <a:ext cx="6742312" cy="576335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52550"/>
                <a:gridCol w="436036"/>
                <a:gridCol w="374573"/>
                <a:gridCol w="421395"/>
                <a:gridCol w="365208"/>
                <a:gridCol w="383937"/>
                <a:gridCol w="280930"/>
                <a:gridCol w="320784"/>
                <a:gridCol w="337826"/>
                <a:gridCol w="333847"/>
                <a:gridCol w="358723"/>
                <a:gridCol w="371475"/>
                <a:gridCol w="285750"/>
                <a:gridCol w="352425"/>
                <a:gridCol w="352425"/>
                <a:gridCol w="414428"/>
              </a:tblGrid>
              <a:tr h="504831">
                <a:tc gridSpan="16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Финансирование мероприятий </a:t>
                      </a:r>
                      <a:r>
                        <a:rPr lang="ru-RU" sz="10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9" marR="4559" marT="4559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9" marR="4559" marT="4559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9" marR="4559" marT="4559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9" marR="4559" marT="4559" marB="0" anchor="ctr"/>
                </a:tc>
              </a:tr>
              <a:tr h="246521">
                <a:tc gridSpan="16">
                  <a:txBody>
                    <a:bodyPr/>
                    <a:lstStyle/>
                    <a:p>
                      <a:pPr algn="r" fontAlgn="ctr"/>
                      <a:r>
                        <a:rPr lang="ru-RU" sz="10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 </a:t>
                      </a:r>
                      <a:r>
                        <a:rPr lang="ru-RU" sz="10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рублей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9" marR="4559" marT="4559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fontAlgn="ctr"/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9" marR="4559" marT="4559" marB="0" anchor="ctr"/>
                </a:tc>
                <a:tc hMerge="1">
                  <a:txBody>
                    <a:bodyPr/>
                    <a:lstStyle/>
                    <a:p>
                      <a:pPr algn="r" fontAlgn="ctr"/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9" marR="4559" marT="4559" marB="0" anchor="ctr"/>
                </a:tc>
                <a:tc hMerge="1">
                  <a:txBody>
                    <a:bodyPr/>
                    <a:lstStyle/>
                    <a:p>
                      <a:pPr algn="r" fontAlgn="ctr"/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9" marR="4559" marT="4559" marB="0" anchor="ctr"/>
                </a:tc>
              </a:tr>
              <a:tr h="152783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9" marR="4559" marT="4559" marB="0" anchor="ctr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№1 «Благоустройство территории района»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9" marR="4559" marT="4559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№ 2 </a:t>
                      </a:r>
                      <a:r>
                        <a:rPr lang="ru-RU" sz="10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«Создание благоприятных условий проживания граждан»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9" marR="4559" marT="4559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№3 «Реализация инициатив населения и обращений избирателей»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9" marR="4559" marT="4559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№ 4 </a:t>
                      </a:r>
                      <a:r>
                        <a:rPr lang="ru-RU" sz="10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«Обеспечение населения городского округа город Уфа Республики Башкортостан твердым топливом»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9" marR="4559" marT="4559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№ </a:t>
                      </a:r>
                      <a:r>
                        <a:rPr lang="en-US" sz="10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ru-RU" sz="10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«Обеспечение реализации муниципальной программы «Развитие территории района»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9" marR="4559" marT="4559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9" marR="4559" marT="4559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9" marR="4559" marT="4559" marB="0" anchor="ctr"/>
                </a:tc>
              </a:tr>
              <a:tr h="41837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9" marR="4559" marT="45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9" marR="4559" marT="45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9" marR="4559" marT="45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9" marR="4559" marT="45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9" marR="4559" marT="45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9" marR="4559" marT="45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9" marR="4559" marT="45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9" marR="4559" marT="45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9" marR="4559" marT="45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9" marR="4559" marT="45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9" marR="4559" marT="45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9" marR="4559" marT="45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9" marR="4559" marT="45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9" marR="4559" marT="45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9" marR="4559" marT="4559" marB="0" anchor="ctr"/>
                </a:tc>
              </a:tr>
              <a:tr h="407589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</a:t>
                      </a:r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территории </a:t>
                      </a:r>
                      <a:r>
                        <a:rPr lang="ru-RU" sz="1000" b="1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Демског</a:t>
                      </a:r>
                      <a:r>
                        <a:rPr lang="ru-RU" sz="1000" b="1" u="none" strike="noStrike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</a:t>
                      </a:r>
                      <a:r>
                        <a:rPr lang="ru-RU" sz="1000" b="1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района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9" marR="4559" marT="455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169,5</a:t>
                      </a:r>
                    </a:p>
                    <a:p>
                      <a:pPr algn="ctr" fontAlgn="t"/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161,8</a:t>
                      </a:r>
                    </a:p>
                    <a:p>
                      <a:pPr algn="ctr" fontAlgn="t"/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161,8</a:t>
                      </a:r>
                    </a:p>
                    <a:p>
                      <a:pPr algn="ctr" fontAlgn="t"/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18,6</a:t>
                      </a:r>
                    </a:p>
                    <a:p>
                      <a:pPr algn="ctr" fontAlgn="t"/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18,6</a:t>
                      </a:r>
                    </a:p>
                    <a:p>
                      <a:pPr algn="ctr" fontAlgn="t"/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18,6</a:t>
                      </a:r>
                    </a:p>
                    <a:p>
                      <a:pPr algn="ctr" fontAlgn="t"/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6,2</a:t>
                      </a:r>
                    </a:p>
                    <a:p>
                      <a:pPr algn="ctr" fontAlgn="t"/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6,2</a:t>
                      </a:r>
                    </a:p>
                    <a:p>
                      <a:pPr algn="ctr" fontAlgn="t"/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6,2</a:t>
                      </a:r>
                    </a:p>
                    <a:p>
                      <a:pPr algn="ctr" fontAlgn="t"/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81,2</a:t>
                      </a:r>
                    </a:p>
                    <a:p>
                      <a:pPr algn="ctr" fontAlgn="t"/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80,8</a:t>
                      </a:r>
                    </a:p>
                    <a:p>
                      <a:pPr algn="ctr" fontAlgn="t"/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80,8</a:t>
                      </a:r>
                    </a:p>
                    <a:p>
                      <a:pPr algn="ctr" fontAlgn="t"/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45720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</a:t>
                      </a:r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территории Калининского </a:t>
                      </a:r>
                      <a:r>
                        <a:rPr lang="ru-RU" sz="10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района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9" marR="4559" marT="455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418,8</a:t>
                      </a:r>
                    </a:p>
                    <a:p>
                      <a:pPr algn="ctr" fontAlgn="t"/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406,8</a:t>
                      </a:r>
                    </a:p>
                    <a:p>
                      <a:pPr algn="ctr" fontAlgn="t"/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406,8</a:t>
                      </a:r>
                    </a:p>
                    <a:p>
                      <a:pPr algn="ctr" fontAlgn="t"/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31,7</a:t>
                      </a:r>
                    </a:p>
                    <a:p>
                      <a:pPr algn="ctr" fontAlgn="t"/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24,9</a:t>
                      </a:r>
                    </a:p>
                    <a:p>
                      <a:pPr algn="ctr" fontAlgn="t"/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24,9</a:t>
                      </a:r>
                    </a:p>
                    <a:p>
                      <a:pPr algn="ctr" fontAlgn="t"/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17,5</a:t>
                      </a:r>
                    </a:p>
                    <a:p>
                      <a:pPr algn="ctr" fontAlgn="t"/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17,5</a:t>
                      </a:r>
                    </a:p>
                    <a:p>
                      <a:pPr algn="ctr" fontAlgn="t"/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17,5</a:t>
                      </a:r>
                    </a:p>
                    <a:p>
                      <a:pPr algn="ctr" fontAlgn="t"/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96,8</a:t>
                      </a:r>
                    </a:p>
                    <a:p>
                      <a:pPr algn="ctr" fontAlgn="t"/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96,4</a:t>
                      </a:r>
                    </a:p>
                    <a:p>
                      <a:pPr algn="ctr" fontAlgn="t"/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96,5</a:t>
                      </a:r>
                    </a:p>
                    <a:p>
                      <a:pPr algn="ctr" fontAlgn="t"/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38100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</a:t>
                      </a:r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территории Кировского </a:t>
                      </a:r>
                      <a:r>
                        <a:rPr lang="ru-RU" sz="10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района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9" marR="4559" marT="455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433,3</a:t>
                      </a:r>
                    </a:p>
                    <a:p>
                      <a:pPr algn="ctr" fontAlgn="t"/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415,7</a:t>
                      </a:r>
                    </a:p>
                    <a:p>
                      <a:pPr algn="ctr" fontAlgn="t"/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415,7</a:t>
                      </a:r>
                    </a:p>
                    <a:p>
                      <a:pPr algn="ctr" fontAlgn="t"/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19,8</a:t>
                      </a:r>
                    </a:p>
                    <a:p>
                      <a:pPr algn="ctr" fontAlgn="t"/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19,8</a:t>
                      </a:r>
                    </a:p>
                    <a:p>
                      <a:pPr algn="ctr" fontAlgn="t"/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19,8</a:t>
                      </a:r>
                    </a:p>
                    <a:p>
                      <a:pPr algn="ctr" fontAlgn="t"/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17,4</a:t>
                      </a:r>
                    </a:p>
                    <a:p>
                      <a:pPr algn="ctr" fontAlgn="t"/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17,4</a:t>
                      </a:r>
                    </a:p>
                    <a:p>
                      <a:pPr algn="ctr" fontAlgn="t"/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17,4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89,7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90,2</a:t>
                      </a:r>
                    </a:p>
                    <a:p>
                      <a:pPr algn="ctr" fontAlgn="t"/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90,2</a:t>
                      </a:r>
                    </a:p>
                    <a:p>
                      <a:pPr algn="ctr" fontAlgn="t"/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45720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</a:t>
                      </a:r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территории Ленинского </a:t>
                      </a:r>
                      <a:r>
                        <a:rPr lang="ru-RU" sz="10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района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9" marR="4559" marT="455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315,0</a:t>
                      </a:r>
                    </a:p>
                    <a:p>
                      <a:pPr algn="ctr" fontAlgn="t"/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291,3</a:t>
                      </a:r>
                    </a:p>
                    <a:p>
                      <a:pPr algn="ctr" fontAlgn="t"/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291,3</a:t>
                      </a:r>
                    </a:p>
                    <a:p>
                      <a:pPr algn="ctr" fontAlgn="t"/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27,6</a:t>
                      </a:r>
                    </a:p>
                    <a:p>
                      <a:pPr algn="ctr" fontAlgn="t"/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15,4</a:t>
                      </a:r>
                    </a:p>
                    <a:p>
                      <a:pPr algn="ctr" fontAlgn="t"/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15,4</a:t>
                      </a:r>
                    </a:p>
                    <a:p>
                      <a:pPr algn="ctr" fontAlgn="t"/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7,2</a:t>
                      </a:r>
                    </a:p>
                    <a:p>
                      <a:pPr algn="ctr" fontAlgn="t"/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7,2</a:t>
                      </a:r>
                    </a:p>
                    <a:p>
                      <a:pPr algn="ctr" fontAlgn="t"/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7,2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685800" rtl="0" eaLnBrk="1" fontAlgn="t" latinLnBrk="0" hangingPunct="1"/>
                      <a:r>
                        <a:rPr lang="ru-RU" sz="105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3,5</a:t>
                      </a:r>
                    </a:p>
                    <a:p>
                      <a:pPr marL="0" algn="ctr" defTabSz="685800" rtl="0" eaLnBrk="1" fontAlgn="t" latinLnBrk="0" hangingPunct="1"/>
                      <a:endParaRPr lang="ru-RU" sz="105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685800" rtl="0" eaLnBrk="1" fontAlgn="t" latinLnBrk="0" hangingPunct="1"/>
                      <a:r>
                        <a:rPr lang="ru-RU" sz="105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3,5</a:t>
                      </a:r>
                    </a:p>
                    <a:p>
                      <a:pPr marL="0" algn="ctr" defTabSz="685800" rtl="0" eaLnBrk="1" fontAlgn="t" latinLnBrk="0" hangingPunct="1"/>
                      <a:endParaRPr lang="ru-RU" sz="105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685800" rtl="0" eaLnBrk="1" fontAlgn="t" latinLnBrk="0" hangingPunct="1"/>
                      <a:r>
                        <a:rPr lang="ru-RU" sz="105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3,5</a:t>
                      </a:r>
                      <a:endParaRPr lang="ru-RU" sz="105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83,2</a:t>
                      </a:r>
                    </a:p>
                    <a:p>
                      <a:pPr algn="ctr" fontAlgn="t"/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83,6</a:t>
                      </a:r>
                    </a:p>
                    <a:p>
                      <a:pPr algn="ctr" fontAlgn="t"/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83,7</a:t>
                      </a:r>
                    </a:p>
                    <a:p>
                      <a:pPr algn="ctr" fontAlgn="t"/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428625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</a:t>
                      </a:r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территории Октябрьского </a:t>
                      </a:r>
                      <a:r>
                        <a:rPr lang="ru-RU" sz="10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района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9" marR="4559" marT="455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422,8</a:t>
                      </a:r>
                    </a:p>
                    <a:p>
                      <a:pPr algn="ctr" fontAlgn="t"/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413,5</a:t>
                      </a:r>
                    </a:p>
                    <a:p>
                      <a:pPr algn="ctr" fontAlgn="t"/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413,5</a:t>
                      </a:r>
                    </a:p>
                    <a:p>
                      <a:pPr algn="ctr" fontAlgn="t"/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14,4</a:t>
                      </a:r>
                    </a:p>
                    <a:p>
                      <a:pPr algn="ctr" fontAlgn="t"/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14,4</a:t>
                      </a:r>
                    </a:p>
                    <a:p>
                      <a:pPr algn="ctr" fontAlgn="t"/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14,4</a:t>
                      </a:r>
                    </a:p>
                    <a:p>
                      <a:pPr algn="ctr" fontAlgn="t"/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22,6</a:t>
                      </a:r>
                    </a:p>
                    <a:p>
                      <a:pPr algn="ctr" fontAlgn="t"/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22,6</a:t>
                      </a:r>
                    </a:p>
                    <a:p>
                      <a:pPr algn="ctr" fontAlgn="t"/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22,6</a:t>
                      </a:r>
                    </a:p>
                    <a:p>
                      <a:pPr algn="ctr" fontAlgn="t"/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137,2</a:t>
                      </a:r>
                    </a:p>
                    <a:p>
                      <a:pPr algn="ctr" fontAlgn="t"/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111,9</a:t>
                      </a:r>
                    </a:p>
                    <a:p>
                      <a:pPr algn="ctr" fontAlgn="t"/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112,0</a:t>
                      </a:r>
                    </a:p>
                    <a:p>
                      <a:pPr algn="ctr" fontAlgn="t"/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55245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</a:t>
                      </a:r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территории Орджоникидзевского </a:t>
                      </a:r>
                      <a:r>
                        <a:rPr lang="ru-RU" sz="10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района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9" marR="4559" marT="455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379,7</a:t>
                      </a:r>
                    </a:p>
                    <a:p>
                      <a:pPr algn="ctr" fontAlgn="t"/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367,7</a:t>
                      </a:r>
                    </a:p>
                    <a:p>
                      <a:pPr algn="ctr" fontAlgn="t"/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367,7</a:t>
                      </a:r>
                    </a:p>
                    <a:p>
                      <a:pPr algn="ctr" fontAlgn="t"/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8,8</a:t>
                      </a:r>
                    </a:p>
                    <a:p>
                      <a:pPr algn="ctr" fontAlgn="t"/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8,8</a:t>
                      </a:r>
                    </a:p>
                    <a:p>
                      <a:pPr algn="ctr" fontAlgn="t"/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8,8</a:t>
                      </a:r>
                    </a:p>
                    <a:p>
                      <a:pPr algn="ctr" fontAlgn="t"/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16,4</a:t>
                      </a:r>
                    </a:p>
                    <a:p>
                      <a:pPr algn="ctr" fontAlgn="t"/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16,4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16,4</a:t>
                      </a:r>
                    </a:p>
                    <a:p>
                      <a:pPr algn="ctr" fontAlgn="t"/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101,1</a:t>
                      </a:r>
                    </a:p>
                    <a:p>
                      <a:pPr algn="ctr" fontAlgn="t"/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100,5</a:t>
                      </a:r>
                    </a:p>
                    <a:p>
                      <a:pPr algn="ctr" fontAlgn="t"/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100,6</a:t>
                      </a:r>
                    </a:p>
                    <a:p>
                      <a:pPr algn="ctr" fontAlgn="t"/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38100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</a:t>
                      </a:r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территории Советского </a:t>
                      </a:r>
                      <a:r>
                        <a:rPr lang="ru-RU" sz="10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района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9" marR="4559" marT="455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310,3</a:t>
                      </a:r>
                    </a:p>
                    <a:p>
                      <a:pPr algn="ctr" fontAlgn="t"/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306,5</a:t>
                      </a:r>
                    </a:p>
                    <a:p>
                      <a:pPr algn="ctr" fontAlgn="t"/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301,5</a:t>
                      </a:r>
                    </a:p>
                    <a:p>
                      <a:pPr algn="ctr" fontAlgn="t"/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0,1</a:t>
                      </a:r>
                    </a:p>
                    <a:p>
                      <a:pPr algn="ctr" fontAlgn="t"/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0,1</a:t>
                      </a:r>
                    </a:p>
                    <a:p>
                      <a:pPr algn="ctr" fontAlgn="t"/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0,1</a:t>
                      </a:r>
                    </a:p>
                    <a:p>
                      <a:pPr algn="ctr" fontAlgn="t"/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15,4</a:t>
                      </a:r>
                    </a:p>
                    <a:p>
                      <a:pPr algn="ctr" fontAlgn="t"/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15,4</a:t>
                      </a:r>
                    </a:p>
                    <a:p>
                      <a:pPr algn="ctr" fontAlgn="t"/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15,4</a:t>
                      </a:r>
                    </a:p>
                    <a:p>
                      <a:pPr algn="ctr" fontAlgn="t"/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89,9</a:t>
                      </a:r>
                    </a:p>
                    <a:p>
                      <a:pPr algn="ctr" fontAlgn="t"/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85,2</a:t>
                      </a:r>
                    </a:p>
                    <a:p>
                      <a:pPr algn="ctr" fontAlgn="t"/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85,2</a:t>
                      </a:r>
                    </a:p>
                    <a:p>
                      <a:pPr algn="ctr" fontAlgn="t"/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</a:tbl>
          </a:graphicData>
        </a:graphic>
      </p:graphicFrame>
      <p:sp>
        <p:nvSpPr>
          <p:cNvPr id="21" name="TextBox 2"/>
          <p:cNvSpPr txBox="1"/>
          <p:nvPr/>
        </p:nvSpPr>
        <p:spPr>
          <a:xfrm>
            <a:off x="5489280" y="2275393"/>
            <a:ext cx="1368720" cy="276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МЛН РУБЛЕЙ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B4F80-CFE2-484B-B610-A343B438E9E3}" type="slidenum">
              <a:rPr lang="ru-RU" smtClean="0"/>
              <a:t>60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0768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-11125"/>
            <a:ext cx="6858000" cy="1409617"/>
          </a:xfrm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 defTabSz="914400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solidFill>
                  <a:srgbClr val="00B8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МУНИЦИПАЛЬНАЯ ПРОГРАММА </a:t>
            </a:r>
            <a:r>
              <a:rPr lang="ru-RU" sz="2000" b="1" dirty="0" smtClean="0">
                <a:solidFill>
                  <a:srgbClr val="00B8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«ФОРМИРОВАНИЕ СОВРЕМЕННОЙ ГОРОДСКОЙ СРЕДЫ ГОРОДСКОГО </a:t>
            </a:r>
            <a:r>
              <a:rPr lang="ru-RU" sz="2000" b="1" dirty="0">
                <a:solidFill>
                  <a:srgbClr val="00B8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ОКРУГА ГОРОД УФА РЕСПУБЛИКИ БАШКОРТОСТАН»</a:t>
            </a: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900125383"/>
              </p:ext>
            </p:extLst>
          </p:nvPr>
        </p:nvGraphicFramePr>
        <p:xfrm>
          <a:off x="59608" y="6578600"/>
          <a:ext cx="6798392" cy="4395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867471"/>
              </p:ext>
            </p:extLst>
          </p:nvPr>
        </p:nvGraphicFramePr>
        <p:xfrm>
          <a:off x="237498" y="1810202"/>
          <a:ext cx="6477628" cy="39047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17947"/>
                <a:gridCol w="937270"/>
                <a:gridCol w="979873"/>
                <a:gridCol w="942538"/>
              </a:tblGrid>
              <a:tr h="859677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год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</a:t>
                      </a:r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105831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программа «Формирование современной городской среды городского округа город Уфа Республики Башкортостан»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928,1</a:t>
                      </a:r>
                    </a:p>
                    <a:p>
                      <a:pPr algn="r" fontAlgn="t"/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929292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подпрограмма «Благоустройство общественных пространств городского округа город Уфа Республики Башкортостан»</a:t>
                      </a:r>
                    </a:p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921,9</a:t>
                      </a:r>
                    </a:p>
                    <a:p>
                      <a:pPr algn="r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729267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подпрограмма «Благоустройство городских  территорий муниципального образования»</a:t>
                      </a:r>
                    </a:p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6,2</a:t>
                      </a:r>
                    </a:p>
                    <a:p>
                      <a:pPr algn="r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177872" y="9001924"/>
            <a:ext cx="9453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t"/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928,1</a:t>
            </a:r>
            <a:endParaRPr lang="ru-RU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TextBox 1"/>
          <p:cNvSpPr txBox="1"/>
          <p:nvPr/>
        </p:nvSpPr>
        <p:spPr>
          <a:xfrm>
            <a:off x="1331685" y="10406397"/>
            <a:ext cx="914400" cy="41295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2"/>
          <p:cNvSpPr txBox="1"/>
          <p:nvPr/>
        </p:nvSpPr>
        <p:spPr>
          <a:xfrm>
            <a:off x="5489280" y="1533224"/>
            <a:ext cx="1368720" cy="276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МЛН РУБЛЕЙ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B4F80-CFE2-484B-B610-A343B438E9E3}" type="slidenum">
              <a:rPr lang="ru-RU" smtClean="0"/>
              <a:t>61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111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-14990" y="434724"/>
            <a:ext cx="6858000" cy="1080296"/>
          </a:xfrm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 defTabSz="914400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 smtClean="0">
                <a:solidFill>
                  <a:srgbClr val="00B8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МУНИЦИПАЛЬНАЯ ПРОГРАММА «РАЗВИТИЕ ОТДАЛЕННЫХ ТЕРРИТОРИЙ ГОРОДСКОГО ОКРУГА ГОРОД УФА РЕСПУБЛИКИ БАШКОРТОСТАН»</a:t>
            </a:r>
            <a:endParaRPr lang="ru-RU" sz="2000" b="1" dirty="0">
              <a:solidFill>
                <a:srgbClr val="00B8A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2235563722"/>
              </p:ext>
            </p:extLst>
          </p:nvPr>
        </p:nvGraphicFramePr>
        <p:xfrm>
          <a:off x="0" y="6023808"/>
          <a:ext cx="6798392" cy="34477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281771" y="7507835"/>
            <a:ext cx="1004341" cy="47968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122,5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2552508"/>
              </p:ext>
            </p:extLst>
          </p:nvPr>
        </p:nvGraphicFramePr>
        <p:xfrm>
          <a:off x="118748" y="1963116"/>
          <a:ext cx="6620503" cy="3770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97747"/>
                <a:gridCol w="957943"/>
                <a:gridCol w="1001486"/>
                <a:gridCol w="963327"/>
              </a:tblGrid>
              <a:tr h="779150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год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052559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программа "Развитие отдаленных территорий городского округа город Уфа Республики Башкортостан"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122,5</a:t>
                      </a:r>
                    </a:p>
                    <a:p>
                      <a:pPr algn="r" fontAlgn="t"/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106,7</a:t>
                      </a:r>
                    </a:p>
                    <a:p>
                      <a:pPr algn="r" fontAlgn="t"/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106,7</a:t>
                      </a:r>
                    </a:p>
                    <a:p>
                      <a:pPr algn="r" fontAlgn="t"/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948625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подпрограмма  «Благоустройство отдалённых территорий городского округа город Уфа Республики Башкортостан»</a:t>
                      </a:r>
                    </a:p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97,0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77,0</a:t>
                      </a:r>
                    </a:p>
                    <a:p>
                      <a:pPr algn="r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77,0</a:t>
                      </a:r>
                    </a:p>
                    <a:p>
                      <a:pPr algn="r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617866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подпрограмма "Улучшение качества жизни населения отдаленных территорий городского округа город Уфа Республики Башкортостан"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25,5</a:t>
                      </a:r>
                    </a:p>
                    <a:p>
                      <a:pPr algn="r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29,7</a:t>
                      </a:r>
                    </a:p>
                    <a:p>
                      <a:pPr algn="r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29,7</a:t>
                      </a:r>
                    </a:p>
                    <a:p>
                      <a:pPr algn="r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</a:tbl>
          </a:graphicData>
        </a:graphic>
      </p:graphicFrame>
      <p:sp>
        <p:nvSpPr>
          <p:cNvPr id="8" name="TextBox 1"/>
          <p:cNvSpPr txBox="1"/>
          <p:nvPr/>
        </p:nvSpPr>
        <p:spPr>
          <a:xfrm>
            <a:off x="1326741" y="8809703"/>
            <a:ext cx="914400" cy="41295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2"/>
          <p:cNvSpPr txBox="1"/>
          <p:nvPr/>
        </p:nvSpPr>
        <p:spPr>
          <a:xfrm>
            <a:off x="5489280" y="1696419"/>
            <a:ext cx="1368720" cy="276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МЛН РУБЛЕЙ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B4F80-CFE2-484B-B610-A343B438E9E3}" type="slidenum">
              <a:rPr lang="ru-RU" smtClean="0"/>
              <a:t>62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8101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723900" y="818147"/>
            <a:ext cx="550043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t"/>
            <a:r>
              <a:rPr lang="ru-RU" sz="2200" b="1" dirty="0">
                <a:solidFill>
                  <a:srgbClr val="00B8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МУНИЦИПАЛЬНЫЙ </a:t>
            </a:r>
          </a:p>
          <a:p>
            <a:pPr algn="ctr" fontAlgn="t"/>
            <a:r>
              <a:rPr lang="ru-RU" sz="2200" b="1" dirty="0">
                <a:solidFill>
                  <a:srgbClr val="00B8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ДОРОЖНЫЙ ФОНД</a:t>
            </a:r>
          </a:p>
        </p:txBody>
      </p:sp>
      <p:sp>
        <p:nvSpPr>
          <p:cNvPr id="10" name="TextBox 2"/>
          <p:cNvSpPr txBox="1"/>
          <p:nvPr/>
        </p:nvSpPr>
        <p:spPr>
          <a:xfrm>
            <a:off x="5291799" y="1587588"/>
            <a:ext cx="15662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МЛН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8522762"/>
              </p:ext>
            </p:extLst>
          </p:nvPr>
        </p:nvGraphicFramePr>
        <p:xfrm>
          <a:off x="248717" y="1989221"/>
          <a:ext cx="6408757" cy="860279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08476"/>
                <a:gridCol w="730827"/>
                <a:gridCol w="618144"/>
                <a:gridCol w="651310"/>
              </a:tblGrid>
              <a:tr h="1009801">
                <a:tc>
                  <a:txBody>
                    <a:bodyPr/>
                    <a:lstStyle/>
                    <a:p>
                      <a:pPr algn="ctr" fontAlgn="t"/>
                      <a:endParaRPr lang="ru-RU" sz="1400" b="1" u="none" strike="noStrike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ru-RU" sz="14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6678" marR="6736" marT="6736" marB="0"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 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36" marR="6736" marT="6736" marB="0" anchor="ctr"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36" marR="6736" marT="6736" marB="0" anchor="ctr"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год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36" marR="6736" marT="6736" marB="0" anchor="ctr">
                    <a:solidFill>
                      <a:srgbClr val="2E75B6"/>
                    </a:solidFill>
                  </a:tcPr>
                </a:tc>
              </a:tr>
              <a:tr h="263557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муниципального дорожного фонда</a:t>
                      </a:r>
                      <a:endParaRPr lang="ru-RU" sz="13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36" marR="6736" marT="6736" marB="0"/>
                </a:tc>
                <a:tc>
                  <a:txBody>
                    <a:bodyPr/>
                    <a:lstStyle/>
                    <a:p>
                      <a:pPr marL="0" algn="ctr" defTabSz="685800" rtl="0" eaLnBrk="1" fontAlgn="t" latinLnBrk="0" hangingPunct="1"/>
                      <a:r>
                        <a:rPr lang="ru-RU" sz="1200" b="1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5 462,6</a:t>
                      </a:r>
                      <a:endParaRPr lang="ru-RU" sz="1200" b="1" i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t" latinLnBrk="0" hangingPunct="1"/>
                      <a:r>
                        <a:rPr lang="ru-RU" sz="1200" b="1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4 316,6</a:t>
                      </a:r>
                      <a:endParaRPr lang="ru-RU" sz="1200" b="1" i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t" latinLnBrk="0" hangingPunct="1"/>
                      <a:r>
                        <a:rPr lang="ru-RU" sz="1200" b="1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3 690,4</a:t>
                      </a:r>
                      <a:endParaRPr lang="ru-RU" sz="1200" b="1" i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331959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Отчисления от налога на доходы физических лиц</a:t>
                      </a:r>
                    </a:p>
                  </a:txBody>
                  <a:tcPr marL="6736" marR="6736" marT="6736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919,</a:t>
                      </a:r>
                      <a:r>
                        <a:rPr lang="ru-RU" sz="11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467,2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557,</a:t>
                      </a:r>
                      <a:r>
                        <a:rPr lang="ru-RU" sz="11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1321010">
                <a:tc>
                  <a:txBody>
                    <a:bodyPr/>
                    <a:lstStyle/>
                    <a:p>
                      <a:pPr algn="l" fontAlgn="t"/>
                      <a:r>
                        <a:rPr lang="ru-RU" sz="135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Доходы от уплаты акцизов на автомобильный бензин, прямогонный бензин, дизельное топливо, моторные масла для дизельных и (или) карбюраторных (</a:t>
                      </a:r>
                      <a:r>
                        <a:rPr lang="ru-RU" sz="135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инжекторных</a:t>
                      </a:r>
                      <a:r>
                        <a:rPr lang="ru-RU" sz="135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) двигателей, производимые на территории Российской Федерации, подлежащих зачислению в бюджет городского округа</a:t>
                      </a:r>
                    </a:p>
                  </a:txBody>
                  <a:tcPr marL="6736" marR="6736" marT="673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</a:t>
                      </a:r>
                      <a:r>
                        <a:rPr lang="en-US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,6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118</a:t>
                      </a:r>
                      <a:r>
                        <a:rPr lang="en-US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en-US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153619">
                <a:tc>
                  <a:txBody>
                    <a:bodyPr/>
                    <a:lstStyle/>
                    <a:p>
                      <a:pPr marL="0" marR="0" indent="0" algn="l" defTabSz="6858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Отчисления от земельного налога</a:t>
                      </a:r>
                    </a:p>
                  </a:txBody>
                  <a:tcPr marL="6736" marR="6736" marT="6736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613,0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613,0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613,0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97864">
                <a:tc>
                  <a:txBody>
                    <a:bodyPr/>
                    <a:lstStyle/>
                    <a:p>
                      <a:pPr marL="0" marR="0" indent="0" algn="l" defTabSz="6858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Отчисления от доходов, получаемых в виде арендной платы за земельные участки, государственная собственность на которые не разграничена и которые расположены в границах городских округов, а также средства от продажи права на заключение договоров аренды указанных земельных участков</a:t>
                      </a:r>
                    </a:p>
                  </a:txBody>
                  <a:tcPr marL="6736" marR="6736" marT="6736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1200" b="0" i="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400,0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1 400,0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1 400,0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1200851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Отчисления от доходов от реализации иного имущества, находящегося в собственности городских округов (за исключением имущества муниципальных бюджетных и автономных учреждений, а также имущества муниципальных унитарных предприятий, в том числе </a:t>
                      </a:r>
                      <a:r>
                        <a:rPr lang="ru-RU" sz="1200" b="0" i="0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казенных</a:t>
                      </a:r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), в части реализации основных средств по указанному имуществу </a:t>
                      </a:r>
                    </a:p>
                  </a:txBody>
                  <a:tcPr marL="6736" marR="6736" marT="673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46,8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</a:t>
                      </a:r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672998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Отчисления от доходов от продажи земельных участков, государственная собственность на которые не разграничена и которые расположены в границах городского округа </a:t>
                      </a:r>
                    </a:p>
                  </a:txBody>
                  <a:tcPr marL="6736" marR="6736" marT="673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300,0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175</a:t>
                      </a:r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826618">
                <a:tc>
                  <a:txBody>
                    <a:bodyPr/>
                    <a:lstStyle/>
                    <a:p>
                      <a:pPr marL="0" marR="0" indent="0" algn="l" defTabSz="6858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Отчисления от доходов от продажи земельных участков, находящиеся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собственности городского округа (за исключением на которые не разграничена и которые расположены в границах городского округа </a:t>
                      </a:r>
                    </a:p>
                  </a:txBody>
                  <a:tcPr marL="6736" marR="6736" marT="6736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3,6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2,0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516701">
                <a:tc>
                  <a:txBody>
                    <a:bodyPr/>
                    <a:lstStyle/>
                    <a:p>
                      <a:pPr marL="0" marR="0" indent="0" algn="l" defTabSz="6858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Платежи, уплачиваемые в целях возмещения вреда, причиняемого автомобильным дорогам местного значения транспортными средствами, осуществляющими перевозки тяжеловесных и (или) крупногабаритных грузов</a:t>
                      </a:r>
                      <a:endParaRPr lang="ru-RU" sz="1200" b="0" i="0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36" marR="6736" marT="673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 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656653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 поступления из вышестоящих бюджетов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36" marR="6736" marT="6736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t" latinLnBrk="0" hangingPunct="1"/>
                      <a:r>
                        <a:rPr lang="ru-RU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1982,9</a:t>
                      </a:r>
                      <a:endParaRPr lang="en-US" sz="1200" b="0" i="0" u="none" strike="noStrike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t" latinLnBrk="0" hangingPunct="1"/>
                      <a:r>
                        <a:rPr lang="ru-RU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1347,0</a:t>
                      </a:r>
                      <a:endParaRPr lang="ru-RU" sz="1200" b="0" i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t" latinLnBrk="0" hangingPunct="1"/>
                      <a:r>
                        <a:rPr lang="ru-RU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743,3</a:t>
                      </a:r>
                      <a:endParaRPr lang="ru-RU" sz="1200" b="0" i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470339">
                <a:tc>
                  <a:txBody>
                    <a:bodyPr/>
                    <a:lstStyle/>
                    <a:p>
                      <a:pPr marL="0" marR="0" indent="0" algn="l" defTabSz="6858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Расходы </a:t>
                      </a:r>
                      <a:r>
                        <a:rPr lang="ru-RU" sz="12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муниципального дорожного фонда</a:t>
                      </a:r>
                      <a:endParaRPr lang="ru-RU" sz="1200" b="1" i="0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36" marR="6736" marT="6736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t" latinLnBrk="0" hangingPunct="1"/>
                      <a:r>
                        <a:rPr lang="ru-RU" sz="1200" b="1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5 462,6</a:t>
                      </a:r>
                      <a:endParaRPr lang="ru-RU" sz="1200" b="1" i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t" latinLnBrk="0" hangingPunct="1"/>
                      <a:r>
                        <a:rPr lang="ru-RU" sz="1200" b="1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4 316,6</a:t>
                      </a:r>
                      <a:endParaRPr lang="ru-RU" sz="1200" b="1" i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t" latinLnBrk="0" hangingPunct="1"/>
                      <a:r>
                        <a:rPr lang="ru-RU" sz="1200" b="1" i="0" u="none" strike="noStrike" kern="120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3 690,4</a:t>
                      </a:r>
                      <a:endParaRPr lang="ru-RU" sz="1200" b="1" i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B4F80-CFE2-484B-B610-A343B438E9E3}" type="slidenum">
              <a:rPr lang="ru-RU" smtClean="0"/>
              <a:t>63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6133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70778" y="10687776"/>
            <a:ext cx="28575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B8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450098</a:t>
            </a:r>
            <a:r>
              <a:rPr lang="ru-RU" b="1" dirty="0" smtClean="0">
                <a:solidFill>
                  <a:srgbClr val="00B8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РБ, г. Уфа, проспект Октября, 120</a:t>
            </a:r>
          </a:p>
          <a:p>
            <a:r>
              <a:rPr lang="ru-RU" b="1" dirty="0" smtClean="0">
                <a:solidFill>
                  <a:srgbClr val="00B8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Тел: 279-05-40</a:t>
            </a:r>
          </a:p>
          <a:p>
            <a:r>
              <a:rPr lang="ru-RU" b="1" dirty="0" smtClean="0">
                <a:solidFill>
                  <a:srgbClr val="00B8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Факс: 235-95-53</a:t>
            </a:r>
            <a:endParaRPr lang="ru-RU" b="1" dirty="0">
              <a:solidFill>
                <a:srgbClr val="00B8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56147" y="5230560"/>
            <a:ext cx="543035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B8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ДЛЯ ГРАЖДАН ПОДГОТОВЛЕН ФИНАНСОВЫМ УПРАВЛЕНИЕМ АДМИНИСТРАЦИИ ГОРОДСКОГО ОКРУГА ГОРОД УФА РЕСПУБЛИКИ БАШКОРТОСТАН</a:t>
            </a:r>
            <a:endParaRPr lang="ru-RU" sz="2400" b="1" dirty="0">
              <a:solidFill>
                <a:srgbClr val="00B8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6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847" y="485778"/>
            <a:ext cx="5544653" cy="3804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B4F80-CFE2-484B-B610-A343B438E9E3}" type="slidenum">
              <a:rPr lang="ru-RU" smtClean="0"/>
              <a:t>64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9215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2400" y="486300"/>
            <a:ext cx="6858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B8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</a:t>
            </a:r>
            <a:r>
              <a:rPr lang="ru-RU" sz="2000" b="1" dirty="0" smtClean="0">
                <a:solidFill>
                  <a:srgbClr val="00B8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ЦЕЛИ БЮДЖЕТНОЙ </a:t>
            </a:r>
            <a:r>
              <a:rPr lang="ru-RU" sz="2000" b="1" dirty="0">
                <a:solidFill>
                  <a:srgbClr val="00B8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ПОЛИТИКИ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99741" y="1036312"/>
            <a:ext cx="644842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000"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Бюджетная политика городского округа на 2025 год и на плановый период 2026 и 2027 годов ориентирована на содействие достижению национальных целей развития с акцентом на приоритетном финансовом обеспечении мер социальной поддержки населения, а также на социальную и экономическую стабильность, сбалансированность и устойчивость бюджета.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5" name="Схема 24"/>
          <p:cNvGraphicFramePr/>
          <p:nvPr>
            <p:extLst>
              <p:ext uri="{D42A27DB-BD31-4B8C-83A1-F6EECF244321}">
                <p14:modId xmlns:p14="http://schemas.microsoft.com/office/powerpoint/2010/main" val="1035590981"/>
              </p:ext>
            </p:extLst>
          </p:nvPr>
        </p:nvGraphicFramePr>
        <p:xfrm>
          <a:off x="152400" y="2305050"/>
          <a:ext cx="6495766" cy="88786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B4F80-CFE2-484B-B610-A343B438E9E3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5119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/>
        </p:nvSpPr>
        <p:spPr>
          <a:xfrm>
            <a:off x="37077" y="380346"/>
            <a:ext cx="6858000" cy="7684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b="1" dirty="0" smtClean="0">
                <a:solidFill>
                  <a:srgbClr val="00B8A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ОСНОВНЫЕ </a:t>
            </a:r>
            <a:r>
              <a:rPr lang="ru-RU" sz="2000" b="1" dirty="0">
                <a:solidFill>
                  <a:srgbClr val="00B8A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НАПРАВЛЕНИЯ НАЛОГОВОЙ ПОЛИТИКИ ГОРОДСКОГО </a:t>
            </a:r>
            <a:r>
              <a:rPr lang="ru-RU" sz="2000" b="1" dirty="0" smtClean="0">
                <a:solidFill>
                  <a:srgbClr val="00B8A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ОКРУГА</a:t>
            </a:r>
            <a:endParaRPr lang="ru-RU" sz="2000" b="1" dirty="0"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1232650"/>
            <a:ext cx="6858000" cy="163121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442913"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Налоговая политика на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год и на плановый период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2026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2027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годов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ориентирована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 сохранение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достигнутого уровня налогового потенциала и создание условий для дальнейшего роста доходных источников, путем: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Объект 4"/>
          <p:cNvSpPr>
            <a:spLocks noGrp="1"/>
          </p:cNvSpPr>
          <p:nvPr/>
        </p:nvSpPr>
        <p:spPr>
          <a:xfrm>
            <a:off x="540558" y="2891240"/>
            <a:ext cx="5851038" cy="1025440"/>
          </a:xfrm>
          <a:prstGeom prst="roundRect">
            <a:avLst/>
          </a:prstGeom>
          <a:solidFill>
            <a:srgbClr val="D6E1F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872" indent="-342872" algn="just">
              <a:buSzPct val="146000"/>
              <a:buFont typeface="Wingdings" pitchFamily="2" charset="2"/>
              <a:buChar char="Ø"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мобилизации резервов доходной базы бюджета городского округа;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Объект 4"/>
          <p:cNvSpPr txBox="1">
            <a:spLocks/>
          </p:cNvSpPr>
          <p:nvPr/>
        </p:nvSpPr>
        <p:spPr>
          <a:xfrm>
            <a:off x="510078" y="4145280"/>
            <a:ext cx="5851038" cy="1417320"/>
          </a:xfrm>
          <a:prstGeom prst="roundRect">
            <a:avLst/>
          </a:prstGeom>
          <a:solidFill>
            <a:srgbClr val="D6E1F1"/>
          </a:solidFill>
          <a:ln w="12700" cap="flat" cmpd="sng" algn="ctr">
            <a:noFill/>
            <a:prstDash val="solid"/>
            <a:miter lim="800000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872" indent="-342872" algn="just">
              <a:buSzPct val="146000"/>
              <a:buFont typeface="Wingdings" pitchFamily="2" charset="2"/>
              <a:buChar char="Ø"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роведения мероприятий по недопущению образования просроченной дебиторской задолженности по платежам в бюджет и активизация претензионной работы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Объект 4"/>
          <p:cNvSpPr txBox="1">
            <a:spLocks/>
          </p:cNvSpPr>
          <p:nvPr/>
        </p:nvSpPr>
        <p:spPr>
          <a:xfrm>
            <a:off x="525318" y="5730240"/>
            <a:ext cx="5851038" cy="1737360"/>
          </a:xfrm>
          <a:prstGeom prst="roundRect">
            <a:avLst/>
          </a:prstGeom>
          <a:solidFill>
            <a:srgbClr val="D6E1F1"/>
          </a:solidFill>
          <a:ln w="12700" cap="flat" cmpd="sng" algn="ctr">
            <a:noFill/>
            <a:prstDash val="solid"/>
            <a:miter lim="800000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872" indent="-342872" algn="just">
              <a:buSzPct val="146000"/>
              <a:buFont typeface="Wingdings" pitchFamily="2" charset="2"/>
              <a:buChar char="Ø"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совершенствования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нормативно-правовых актов о налогах, принятых органами местного самоуправления, с учетом изменений федерального и регионального законодательства;</a:t>
            </a:r>
          </a:p>
        </p:txBody>
      </p:sp>
      <p:sp>
        <p:nvSpPr>
          <p:cNvPr id="15" name="Объект 4"/>
          <p:cNvSpPr txBox="1">
            <a:spLocks/>
          </p:cNvSpPr>
          <p:nvPr/>
        </p:nvSpPr>
        <p:spPr>
          <a:xfrm>
            <a:off x="540558" y="7692176"/>
            <a:ext cx="5851038" cy="1219200"/>
          </a:xfrm>
          <a:prstGeom prst="roundRect">
            <a:avLst/>
          </a:prstGeom>
          <a:solidFill>
            <a:srgbClr val="D6E1F1"/>
          </a:solidFill>
          <a:ln w="12700" cap="flat" cmpd="sng" algn="ctr">
            <a:noFill/>
            <a:prstDash val="solid"/>
            <a:miter lim="800000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872" indent="-342872" algn="just">
              <a:buSzPct val="146000"/>
              <a:buFont typeface="Wingdings" pitchFamily="2" charset="2"/>
              <a:buChar char="Ø"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реализации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постоянной основе мероприятий комплексного плана по повышению налоговых и неналоговых доходов бюджета;</a:t>
            </a:r>
          </a:p>
        </p:txBody>
      </p:sp>
      <p:sp>
        <p:nvSpPr>
          <p:cNvPr id="16" name="Объект 4"/>
          <p:cNvSpPr txBox="1">
            <a:spLocks/>
          </p:cNvSpPr>
          <p:nvPr/>
        </p:nvSpPr>
        <p:spPr>
          <a:xfrm>
            <a:off x="540558" y="9113521"/>
            <a:ext cx="5851038" cy="1112519"/>
          </a:xfrm>
          <a:prstGeom prst="roundRect">
            <a:avLst/>
          </a:prstGeom>
          <a:solidFill>
            <a:srgbClr val="D6E1F1"/>
          </a:solidFill>
          <a:ln w="12700" cap="flat" cmpd="sng" algn="ctr">
            <a:noFill/>
            <a:prstDash val="solid"/>
            <a:miter lim="800000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872" indent="-342872" algn="just">
              <a:buSzPct val="146000"/>
              <a:buFont typeface="Wingdings" pitchFamily="2" charset="2"/>
              <a:buChar char="Ø"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проведения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ежегодной оценки эффективности налоговых расходов, обусловленных предоставлением льгот по местным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налогам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Объект 4"/>
          <p:cNvSpPr txBox="1">
            <a:spLocks/>
          </p:cNvSpPr>
          <p:nvPr/>
        </p:nvSpPr>
        <p:spPr>
          <a:xfrm>
            <a:off x="586278" y="10408921"/>
            <a:ext cx="5851038" cy="1454322"/>
          </a:xfrm>
          <a:prstGeom prst="roundRect">
            <a:avLst/>
          </a:prstGeom>
          <a:solidFill>
            <a:srgbClr val="D6E1F1"/>
          </a:solidFill>
          <a:ln w="12700" cap="flat" cmpd="sng" algn="ctr">
            <a:noFill/>
            <a:prstDash val="solid"/>
            <a:miter lim="800000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872" indent="-342872" algn="just">
              <a:buSzPct val="146000"/>
              <a:buFont typeface="Wingdings" pitchFamily="2" charset="2"/>
              <a:buChar char="Ø"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осуществления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эффективного взаимодействия с налоговыми органами в целях улучшения информационного обмена, повышения уровня собираемости налоговых доходов в бюджет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B4F80-CFE2-484B-B610-A343B438E9E3}" type="slidenum">
              <a:rPr lang="ru-RU" smtClean="0"/>
              <a:t>8</a:t>
            </a:fld>
            <a:endParaRPr lang="ru-RU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7583" name="SapphireHiddenControl" r:id="rId2" imgW="4572000" imgH="3048120"/>
        </mc:Choice>
        <mc:Fallback>
          <p:control name="SapphireHiddenControl" r:id="rId2" imgW="4572000" imgH="3048120">
            <p:pic>
              <p:nvPicPr>
                <p:cNvPr id="2" name="SapphireHiddenControl" hidden="1"/>
                <p:cNvPicPr>
                  <a:picLocks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0" y="0"/>
                  <a:ext cx="4572000" cy="3048000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133685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90014"/>
            <a:ext cx="6858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00B8A0"/>
                </a:solidFill>
                <a:latin typeface="Times New Roman" pitchFamily="18" charset="0"/>
                <a:cs typeface="Times New Roman" pitchFamily="18" charset="0"/>
              </a:rPr>
              <a:t>ФОРМИРОВАНИЕ ДОХОДОВ БЮДЖЕТА </a:t>
            </a:r>
          </a:p>
          <a:p>
            <a:pPr algn="ctr"/>
            <a:r>
              <a:rPr lang="ru-RU" sz="2200" b="1" dirty="0" smtClean="0">
                <a:solidFill>
                  <a:srgbClr val="00B8A0"/>
                </a:solidFill>
                <a:latin typeface="Times New Roman" pitchFamily="18" charset="0"/>
                <a:cs typeface="Times New Roman" pitchFamily="18" charset="0"/>
              </a:rPr>
              <a:t>ГОРОДСКОГО ОКРУГА</a:t>
            </a:r>
            <a:endParaRPr lang="ru-RU" sz="2200" b="1" dirty="0">
              <a:solidFill>
                <a:srgbClr val="00B8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696545"/>
            <a:ext cx="6858000" cy="1000273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449263" algn="just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indent="449263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Доходы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бюджета - поступающие в бюджет денежные средства, за исключением средств, являющихся в соответствии с Бюджетным кодексом источниками финансирования дефицита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бюджета. Доходы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бюджета формируются в соответствии с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бюджетным законодательством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Российской Федерации,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законодательством о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налогах и сборах и законодательством об иных обязательных платежах.</a:t>
            </a:r>
          </a:p>
          <a:p>
            <a:pPr indent="449263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собственным доходам бюджета относятся доходы, закрепленные за бюджетом на постоянной основе полностью или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частично:</a:t>
            </a:r>
          </a:p>
          <a:p>
            <a:pPr marL="228600" indent="-228600" algn="just">
              <a:buFont typeface="+mj-lt"/>
              <a:buAutoNum type="arabicPeriod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налоговые доходы;</a:t>
            </a:r>
          </a:p>
          <a:p>
            <a:pPr marL="228600" indent="-228600" algn="just">
              <a:buFont typeface="+mj-lt"/>
              <a:buAutoNum type="arabicPeriod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неналоговые доходы;</a:t>
            </a:r>
          </a:p>
          <a:p>
            <a:pPr marL="228600" indent="-228600" algn="just">
              <a:buFont typeface="+mj-lt"/>
              <a:buAutoNum type="arabicPeriod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доходы, полученные бюджетом городского округа в виде безвозмездных поступлений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из бюджетов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других уровней бюджетной системы, за исключением субвенций.</a:t>
            </a:r>
          </a:p>
          <a:p>
            <a:pPr indent="449263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соответствии с положениями Бюджетного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кодекса РФ, нормативно-правовыми актами РБ и проектом Закона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Республики Башкортостан «О бюджете Республики Башкортостан на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год и на плановый </a:t>
            </a:r>
            <a:r>
              <a:rPr lang="ru-RU" sz="1400">
                <a:latin typeface="Times New Roman" pitchFamily="18" charset="0"/>
                <a:cs typeface="Times New Roman" pitchFamily="18" charset="0"/>
              </a:rPr>
              <a:t>период </a:t>
            </a:r>
            <a:r>
              <a:rPr lang="ru-RU" sz="1400" smtClean="0">
                <a:latin typeface="Times New Roman" pitchFamily="18" charset="0"/>
                <a:cs typeface="Times New Roman" pitchFamily="18" charset="0"/>
              </a:rPr>
              <a:t>2026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2027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годов»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налоговыми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доходами бюджета городского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округа являются: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налог на доходы физических лиц - по нормативу 19 процентов;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отчисления от акцизов на автомобильный и прямогонный бензин, дизельное топливо, моторные масла для дизельных и (или) карбюраторных (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инжекторных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) двигателей, производимые на территории Российской Федерации, в размере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0,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4968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процента в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202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году, в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202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году –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0,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5896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процентов, в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202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году –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0,5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364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процентов;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налог, взимаемый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 связи с применением упрощенной системы налогообложения, - по нормативу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62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,5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процентов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единый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сельскохозяйственный налог - по нормативу 100 процентов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налог, взимаемый в связи с применением патентной системы налогообложения - по нормативу 100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процентов;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налог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на имущество организаций - по нормативу 5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процентов;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налог на имущество физических лиц - по нормативу 100 процентов;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земельный налог - по нормативу 100 процентов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налог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на добычу общераспространенных полезных ископаемых - по нормативу 100 процентов;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государственная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пошлина  (подлежащая зачислению по месту государственной регистрации, совершения юридически значимых действий или выдачи документов) – по нормативу 100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процентов.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indent="447675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Неналоговые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доходы бюджета городского округа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составляют: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доходы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от использования имущества, находящегося в государственной или муниципальной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собственности;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плата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за негативное воздействие на окружающую среду - по нормативу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60 процентов;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доходы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от платных услуг, оказываемых муниципальными казенными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учреждениями;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доходы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от продажи имущества, находящегося в государственной или муниципальной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собственности;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штрафы и иные суммы принудительного изъятия;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прочие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неналоговые доходы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B4F80-CFE2-484B-B610-A343B438E9E3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9266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35004</TotalTime>
  <Words>7560</Words>
  <Application>Microsoft Office PowerPoint</Application>
  <PresentationFormat>Широкоэкранный</PresentationFormat>
  <Paragraphs>1977</Paragraphs>
  <Slides>64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64</vt:i4>
      </vt:variant>
    </vt:vector>
  </HeadingPairs>
  <TitlesOfParts>
    <vt:vector size="70" baseType="lpstr">
      <vt:lpstr>Arial</vt:lpstr>
      <vt:lpstr>Calibri</vt:lpstr>
      <vt:lpstr>Calibri Light</vt:lpstr>
      <vt:lpstr>Times New Roman</vt:lpstr>
      <vt:lpstr>Wingdings</vt:lpstr>
      <vt:lpstr>Тема Office</vt:lpstr>
      <vt:lpstr>Презентация PowerPoint</vt:lpstr>
      <vt:lpstr>УВАЖАЕМЫЕ УФИМЦЫ!</vt:lpstr>
      <vt:lpstr>АДМИНИСТРАТИВНОЕ ДЕЛЕНИЕ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СУБСИДИИ НА 2025 ГОД</vt:lpstr>
      <vt:lpstr> СУБВЕНЦИИ НА 2025 ГОД</vt:lpstr>
      <vt:lpstr>ИНЫЕ МЕЖБЮДЖЕТНЫЕ ТРАНСФЕРТЫ         НА 2025 ГОД</vt:lpstr>
      <vt:lpstr>Презентация PowerPoint</vt:lpstr>
      <vt:lpstr>РАСХОДЫ БЮДЖЕТА ГОРОДСКОГО ОКРУГА</vt:lpstr>
      <vt:lpstr>ОБЩЕГОСУДАРСТВЕННЫЕ ВОПРОСЫ</vt:lpstr>
      <vt:lpstr>НАЦИОНАЛЬНАЯ БЕЗОПАСНОСТЬ И ПРАВООХРАНИТЕЛЬНАЯ ДЕЯТЕЛЬНОСТЬ</vt:lpstr>
      <vt:lpstr>НАЦИОНАЛЬНАЯ ЭКОНОМИКА</vt:lpstr>
      <vt:lpstr>ЖИЛИЩНО-КОММУНАЛЬНОЕ ХОЗЯЙСТВО</vt:lpstr>
      <vt:lpstr>ОХРАНА ОКРУЖАЮЩЕЙ СРЕДЫ</vt:lpstr>
      <vt:lpstr>ОБРАЗОВАНИЕ</vt:lpstr>
      <vt:lpstr>КУЛЬТУРА, КИНЕМАТОГРАФИЯ</vt:lpstr>
      <vt:lpstr>СОЦИАЛЬНАЯ ПОЛИТИКА</vt:lpstr>
      <vt:lpstr>ФИЗИЧЕСКАЯ КУЛЬТУРА И СПОРТ</vt:lpstr>
      <vt:lpstr>СРЕДСТВА МАССОВОЙ ИНФОРМАЦИИ</vt:lpstr>
      <vt:lpstr>ОБСЛУЖИВАНИЕ ГОСУДАРСТВЕННОГО (МУНИЦИПАЛЬНОГО) ДОЛГА</vt:lpstr>
      <vt:lpstr>Презентация PowerPoint</vt:lpstr>
      <vt:lpstr>Презентация PowerPoint</vt:lpstr>
      <vt:lpstr>МУНИЦИПАЛЬНЫЕ ПРОГРАММЫ ГОРОДСКОГО ОКРУГА НА 2025 ГОД</vt:lpstr>
      <vt:lpstr>Презентация PowerPoint</vt:lpstr>
      <vt:lpstr>Презентация PowerPoint</vt:lpstr>
      <vt:lpstr>МУНИЦИПАЛЬНАЯ ПРОГРАММА «РАЗВИТИЕ ОБРАЗОВАНИЯ В ГОРОДСКОМ ОКРУГЕ     ГОРОД УФА РЕСПУБЛИКИ БАШКОРТОСТАН»</vt:lpstr>
      <vt:lpstr>МУНИЦИПАЛЬНАЯ ПРОГРАММА «РАЗВИТИЕ КУЛЬТУРЫ И ИСКУССТВА В ГОРОДСКОМ ОКРУГЕ ГОРОД УФА РЕСПУБЛИКИ БАШКОРТОСТАН»</vt:lpstr>
      <vt:lpstr>МУНИЦИПАЛЬНАЯ ПРОГРАММА «РАЗВИТИЕ ТРАНСПОРТНОГО ОБСЛУЖИВАНИЯ НАСЕЛЕНИЯ ГОРОДСКОГО ОКРУГА ГОРОД УФА        РЕСПУБЛИКИ БАШКОРТОСТАН»</vt:lpstr>
      <vt:lpstr>МУНИЦИПАЛЬНАЯ ПРОГРАММА «РАЗВИТИЕ ФИЗИЧЕСКОЙ КУЛЬТУРЫ И СПОРТА В ГОРОДСКОМ ОКРУГЕ ГОРОД УФА                  РЕСПУБЛИКИ БАШКОРТОСТАН»</vt:lpstr>
      <vt:lpstr>МУНИЦИПАЛЬНАЯ ПРОГРАММА «РАЗВИТИЕ ОПЕКИ И ПОПЕЧИТЕЛЬСТВА В ГОРОДСКОМ ОКРУГЕ ГОРОД УФА РЕСПУБЛИКИ БАШКОРТОСТАН»</vt:lpstr>
      <vt:lpstr>МУНИЦИПАЛЬНАЯ ПРОГРАММА «БЛАГОУСТРОЙСТВО ГОРОДСКОГО ОКРУГА ГОРОД УФА РЕСПУБЛИКИ БАШКОРТОСТАН»</vt:lpstr>
      <vt:lpstr>МУНИЦИПАЛЬНАЯ ПРОГРАММА «РАЗВИТИЕ ЖИЛИЩНО-КОММУНАЛЬНОГО ХОЗЯЙСТВА И УЛУЧШЕНИЕ ЭКОЛОГИЧЕСКОЙ ОБСТАНОВКИ В ГОРОДСКОМ ОКРУГЕ ГОРОД УФА          РЕСПУБЛИКИ БАШКОРТОСТАН»</vt:lpstr>
      <vt:lpstr>МУНИЦИПАЛЬНАЯ ПРОГРАММА «ЗАЩИТА НАСЕЛЕНИЯ И ТЕРРИТОРИЙ  ОТ ЧРЕЗВЫЧАЙНЫХ СИТУАЦИЙ, ОБЕСПЕЧЕНИЕ ПОЖАРНОЙ БЕЗОПАСНОСТИ В ГОРОДСКОМ ОКРУГЕ ГОРОД УФА РЕСПУБЛИКИ БАШКОРТОСТАН»</vt:lpstr>
      <vt:lpstr>МУНИЦИПАЛЬНАЯ ПРОГРАММА «ОБЕСПЕЧЕНИЕ ДЕЯТЕЛЬНОСТИ ГОРОДСКОГО ОКРУГА ГОРОД УФА РЕСПУБЛИКИ БАШКОРТОСТАН»</vt:lpstr>
      <vt:lpstr>МУНИЦИПАЛЬНАЯ ПРОГРАММА «РАЗВИТИЕ МОЛОДЕЖНОЙ ПОЛИТИКИ В ГОРОДСКОМ ОКРУГЕ ГОРОД УФА РЕСПУБЛИКИ БАШКОРТОСТАН»</vt:lpstr>
      <vt:lpstr>МУНИЦИПАЛЬНАЯ ПРОГРАММА «РАЗВИТИЕ ПРЕДПРИНИМАТЕЛЬСТВА И ТУРИЗМА В ГОРОДСКОМ ОКРУГЕ ГОРОД УФА            РЕСПУБЛИКИ БАШКОРТОСТАН»</vt:lpstr>
      <vt:lpstr>МУНИЦИПАЛЬНАЯ ПРОГРАММА «ВЗАИМОДЕЙСТВИЕ С ИНСТИТУТАМИ ГРАЖДАНСКОГО ОБЩЕСТВА В ГОРОДСКОМ ОКРУГЕ ГОРОД УФА РЕСПУБЛИКИ БАШКОРТОСТАН»</vt:lpstr>
      <vt:lpstr>МУНИЦИПАЛЬНАЯ ПРОГРАММА «РАЗВИТИЕ СТРОИТЕЛЬСТВА, РЕКОНСТРУКЦИИ, КАПИТАЛЬНОГО РЕМОНТА, РЕМОНТА ДОРОГ И ИСКУССТВЕННЫХ СООРУЖЕНИЙ  ГОРОДСКОГО ОКРУГА ГОРОД УФА                   РЕСПУБЛИКИ БАШКОРТОСТАН»</vt:lpstr>
      <vt:lpstr>МУНИЦИПАЛЬНАЯ ПРОГРАММА «РАЗВИТИЕ ГРАДОСТРОИТЕЛЬНОЙ ДЕЯТЕЛЬНОСТИ НА ТЕРРИТОРИИ ГОРОДСКОГО ОКРУГА ГОРОД УФА РЕСПУБЛИКИ БАШКОРТОСТАН»</vt:lpstr>
      <vt:lpstr>МУНИЦИПАЛЬНАЯ ПРОГРАММА «РАЗВИТИЕ ЗЕМЕЛЬНЫХ И ИМУЩЕСТВЕННЫХ ОТНОШЕНИЙ НА ТЕРРИТОРИИ ГОРОДСКОГО ОКРУГА            ГОРОД УФА РЕСПУБЛИКИ БАШКОРТОСТАН»</vt:lpstr>
      <vt:lpstr>МУНИЦИПАЛЬНАЯ ПРОГРАММА «УПРАВЛЕНИЕ МУНИЦИПАЛЬНЫМИ ФИНАНСАМИ ГОРОДСКОГО ОКРУГА ГОРОД УФА                                              РЕСПУБЛИКИ БАШКОРТОСТАН»</vt:lpstr>
      <vt:lpstr>Презентация PowerPoint</vt:lpstr>
      <vt:lpstr>МУНИЦИПАЛЬНАЯ ПРОГРАММА «ФОРМИРОВАНИЕ СОВРЕМЕННОЙ ГОРОДСКОЙ СРЕДЫ ГОРОДСКОГО ОКРУГА ГОРОД УФА РЕСПУБЛИКИ БАШКОРТОСТАН»</vt:lpstr>
      <vt:lpstr>МУНИЦИПАЛЬНАЯ ПРОГРАММА «РАЗВИТИЕ ОТДАЛЕННЫХ ТЕРРИТОРИЙ ГОРОДСКОГО ОКРУГА ГОРОД УФА РЕСПУБЛИКИ БАШКОРТОСТАН»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Салихов Рустам Юрьевич</dc:creator>
  <cp:lastModifiedBy>Мирхайдарова Яна Андреевна</cp:lastModifiedBy>
  <cp:revision>2277</cp:revision>
  <cp:lastPrinted>2024-11-15T04:09:57Z</cp:lastPrinted>
  <dcterms:created xsi:type="dcterms:W3CDTF">2018-12-12T07:54:53Z</dcterms:created>
  <dcterms:modified xsi:type="dcterms:W3CDTF">2024-11-15T04:13:52Z</dcterms:modified>
</cp:coreProperties>
</file>