
<file path=[Content_Types].xml><?xml version="1.0" encoding="utf-8"?>
<Types xmlns="http://schemas.openxmlformats.org/package/2006/content-types">
  <Default ContentType="image/png" Extension="png"/>
  <Default ContentType="application/vnd.ms-office.activeX" Extension="bin"/>
  <Default ContentType="image/x-wmf" Extension="wmf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ms-office.activeX+xml" PartName="/ppt/activeX/activeX1.xml"/>
  <Override ContentType="application/vnd.openxmlformats-officedocument.presentationml.notesSlide+xml" PartName="/ppt/notesSlides/notesSlide1.xml"/>
  <Override ContentType="application/vnd.ms-office.activeX+xml" PartName="/ppt/activeX/activeX2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ms-office.activeX+xml" PartName="/ppt/activeX/activeX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ms-office.activeX+xml" PartName="/ppt/activeX/activeX4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ms-office.activeX+xml" PartName="/ppt/activeX/activeX5.xml"/>
  <Override ContentType="application/vnd.openxmlformats-officedocument.presentationml.notesSlide+xml" PartName="/ppt/notesSlides/notesSlide7.xml"/>
  <Override ContentType="application/vnd.openxmlformats-officedocument.drawingml.chart+xml" PartName="/ppt/charts/chart1.xml"/>
  <Override ContentType="application/vnd.openxmlformats-officedocument.drawingml.chartshapes+xml" PartName="/ppt/drawings/drawing1.xml"/>
  <Override ContentType="application/vnd.ms-office.activeX+xml" PartName="/ppt/activeX/activeX6.xml"/>
  <Override ContentType="application/vnd.openxmlformats-officedocument.presentationml.notesSlide+xml" PartName="/ppt/notesSlides/notesSlide8.xml"/>
  <Override ContentType="application/vnd.openxmlformats-officedocument.drawingml.chart+xml" PartName="/ppt/charts/chart2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3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4.xml"/>
  <Override ContentType="application/vnd.openxmlformats-officedocument.themeOverride+xml" PartName="/ppt/theme/themeOverride1.xml"/>
  <Override ContentType="application/vnd.openxmlformats-officedocument.drawingml.chartshapes+xml" PartName="/ppt/drawings/drawing2.xml"/>
  <Override ContentType="application/vnd.ms-office.activeX+xml" PartName="/ppt/activeX/activeX7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drawingml.chart+xml" PartName="/ppt/charts/chart5.xml"/>
  <Override ContentType="application/vnd.openxmlformats-officedocument.drawingml.chartshapes+xml" PartName="/ppt/drawings/drawing3.xml"/>
  <Override ContentType="application/vnd.openxmlformats-officedocument.drawingml.chart+xml" PartName="/ppt/charts/chart6.xml"/>
  <Override ContentType="application/vnd.openxmlformats-officedocument.drawingml.chartshapes+xml" PartName="/ppt/drawings/drawing4.xml"/>
  <Override ContentType="application/vnd.openxmlformats-officedocument.drawingml.chart+xml" PartName="/ppt/charts/chart7.xml"/>
  <Override ContentType="application/vnd.openxmlformats-officedocument.drawingml.chartshapes+xml" PartName="/ppt/drawings/drawing5.xml"/>
  <Override ContentType="application/vnd.openxmlformats-officedocument.presentationml.notesSlide+xml" PartName="/ppt/notesSlides/notesSlide11.xml"/>
  <Override ContentType="application/vnd.openxmlformats-officedocument.drawingml.chart+xml" PartName="/ppt/charts/chart8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shapes+xml" PartName="/ppt/drawings/drawing6.xml"/>
  <Override ContentType="application/vnd.openxmlformats-officedocument.drawingml.chart+xml" PartName="/ppt/charts/chart9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shapes+xml" PartName="/ppt/drawings/drawing7.xml"/>
  <Override ContentType="application/vnd.openxmlformats-officedocument.drawingml.chart+xml" PartName="/ppt/charts/chart10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shapes+xml" PartName="/ppt/drawings/drawing8.xml"/>
  <Override ContentType="application/vnd.ms-office.activeX+xml" PartName="/ppt/activeX/activeX8.xml"/>
  <Override ContentType="application/vnd.openxmlformats-officedocument.presentationml.notesSlide+xml" PartName="/ppt/notesSlides/notesSlide12.xml"/>
  <Override ContentType="application/vnd.openxmlformats-officedocument.drawingml.chart+xml" PartName="/ppt/charts/chart11.xml"/>
  <Override ContentType="application/vnd.ms-office.chartstyle+xml" PartName="/ppt/charts/style6.xml"/>
  <Override ContentType="application/vnd.ms-office.chartcolorstyle+xml" PartName="/ppt/charts/colors6.xml"/>
  <Override ContentType="application/vnd.ms-office.activeX+xml" PartName="/ppt/activeX/activeX9.xml"/>
  <Override ContentType="application/vnd.openxmlformats-officedocument.presentationml.notesSlide+xml" PartName="/ppt/notesSlides/notesSlide1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14.xml"/>
  <Override ContentType="application/vnd.openxmlformats-officedocument.drawingml.chart+xml" PartName="/ppt/charts/chart12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+xml" PartName="/ppt/charts/chart13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drawingml.chart+xml" PartName="/ppt/charts/chart14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drawingml.chartshapes+xml" PartName="/ppt/drawings/drawing9.xml"/>
  <Override ContentType="application/vnd.openxmlformats-officedocument.presentationml.notesSlide+xml" PartName="/ppt/notesSlides/notesSlide19.xml"/>
  <Override ContentType="application/vnd.openxmlformats-officedocument.drawingml.chart+xml" PartName="/ppt/charts/chart15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drawingml.chartshapes+xml" PartName="/ppt/drawings/drawing10.xml"/>
  <Override ContentType="application/vnd.openxmlformats-officedocument.presentationml.notesSlide+xml" PartName="/ppt/notesSlides/notesSlide20.xml"/>
  <Override ContentType="application/vnd.openxmlformats-officedocument.drawingml.chart+xml" PartName="/ppt/charts/chart16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presentationml.notesSlide+xml" PartName="/ppt/notesSlides/notesSlide21.xml"/>
  <Override ContentType="application/vnd.openxmlformats-officedocument.drawingml.chart+xml" PartName="/ppt/charts/chart17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drawingml.chartshapes+xml" PartName="/ppt/drawings/drawing11.xml"/>
  <Override ContentType="application/vnd.ms-office.activeX+xml" PartName="/ppt/activeX/activeX10.xml"/>
  <Override ContentType="application/vnd.openxmlformats-officedocument.presentationml.notesSlide+xml" PartName="/ppt/notesSlides/notesSlide22.xml"/>
  <Override ContentType="application/vnd.openxmlformats-officedocument.drawingml.chart+xml" PartName="/ppt/charts/chart18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drawingml.chart+xml" PartName="/ppt/charts/chart19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drawingml.chartshapes+xml" PartName="/ppt/drawings/drawing12.xml"/>
  <Override ContentType="application/vnd.openxmlformats-officedocument.presentationml.notesSlide+xml" PartName="/ppt/notesSlides/notesSlide25.xml"/>
  <Override ContentType="application/vnd.openxmlformats-officedocument.drawingml.chart+xml" PartName="/ppt/charts/chart20.xml"/>
  <Override ContentType="application/vnd.ms-office.chartstyle+xml" PartName="/ppt/charts/style15.xml"/>
  <Override ContentType="application/vnd.ms-office.chartcolorstyle+xml" PartName="/ppt/charts/colors15.xml"/>
  <Override ContentType="application/vnd.openxmlformats-officedocument.drawingml.chartshapes+xml" PartName="/ppt/drawings/drawing13.xml"/>
  <Override ContentType="application/vnd.openxmlformats-officedocument.presentationml.notesSlide+xml" PartName="/ppt/notesSlides/notesSlide26.xml"/>
  <Override ContentType="application/vnd.openxmlformats-officedocument.drawingml.chart+xml" PartName="/ppt/charts/chart21.xml"/>
  <Override ContentType="application/vnd.ms-office.chartstyle+xml" PartName="/ppt/charts/style16.xml"/>
  <Override ContentType="application/vnd.ms-office.chartcolorstyle+xml" PartName="/ppt/charts/colors16.xml"/>
  <Override ContentType="application/vnd.openxmlformats-officedocument.drawingml.chartshapes+xml" PartName="/ppt/drawings/drawing14.xml"/>
  <Override ContentType="application/vnd.openxmlformats-officedocument.presentationml.notesSlide+xml" PartName="/ppt/notesSlides/notesSlide27.xml"/>
  <Override ContentType="application/vnd.openxmlformats-officedocument.drawingml.chart+xml" PartName="/ppt/charts/chart22.xml"/>
  <Override ContentType="application/vnd.ms-office.chartstyle+xml" PartName="/ppt/charts/style17.xml"/>
  <Override ContentType="application/vnd.ms-office.chartcolorstyle+xml" PartName="/ppt/charts/colors17.xml"/>
  <Override ContentType="application/vnd.openxmlformats-officedocument.drawingml.chartshapes+xml" PartName="/ppt/drawings/drawing15.xml"/>
  <Override ContentType="application/vnd.openxmlformats-officedocument.presentationml.notesSlide+xml" PartName="/ppt/notesSlides/notesSlide28.xml"/>
  <Override ContentType="application/vnd.openxmlformats-officedocument.drawingml.chart+xml" PartName="/ppt/charts/chart23.xml"/>
  <Override ContentType="application/vnd.ms-office.chartstyle+xml" PartName="/ppt/charts/style18.xml"/>
  <Override ContentType="application/vnd.ms-office.chartcolorstyle+xml" PartName="/ppt/charts/colors18.xml"/>
  <Override ContentType="application/vnd.openxmlformats-officedocument.drawingml.chartshapes+xml" PartName="/ppt/drawings/drawing16.xml"/>
  <Override ContentType="application/vnd.openxmlformats-officedocument.presentationml.notesSlide+xml" PartName="/ppt/notesSlides/notesSlide29.xml"/>
  <Override ContentType="application/vnd.openxmlformats-officedocument.drawingml.chart+xml" PartName="/ppt/charts/chart24.xml"/>
  <Override ContentType="application/vnd.ms-office.chartstyle+xml" PartName="/ppt/charts/style19.xml"/>
  <Override ContentType="application/vnd.ms-office.chartcolorstyle+xml" PartName="/ppt/charts/colors19.xml"/>
  <Override ContentType="application/vnd.openxmlformats-officedocument.drawingml.chartshapes+xml" PartName="/ppt/drawings/drawing17.xml"/>
  <Override ContentType="application/vnd.openxmlformats-officedocument.presentationml.notesSlide+xml" PartName="/ppt/notesSlides/notesSlide30.xml"/>
  <Override ContentType="application/vnd.openxmlformats-officedocument.drawingml.chart+xml" PartName="/ppt/charts/chart25.xml"/>
  <Override ContentType="application/vnd.ms-office.chartstyle+xml" PartName="/ppt/charts/style20.xml"/>
  <Override ContentType="application/vnd.ms-office.chartcolorstyle+xml" PartName="/ppt/charts/colors20.xml"/>
  <Override ContentType="application/vnd.openxmlformats-officedocument.drawingml.chartshapes+xml" PartName="/ppt/drawings/drawing18.xml"/>
  <Override ContentType="application/vnd.openxmlformats-officedocument.presentationml.notesSlide+xml" PartName="/ppt/notesSlides/notesSlide31.xml"/>
  <Override ContentType="application/vnd.openxmlformats-officedocument.drawingml.chart+xml" PartName="/ppt/charts/chart26.xml"/>
  <Override ContentType="application/vnd.ms-office.chartstyle+xml" PartName="/ppt/charts/style21.xml"/>
  <Override ContentType="application/vnd.ms-office.chartcolorstyle+xml" PartName="/ppt/charts/colors21.xml"/>
  <Override ContentType="application/vnd.openxmlformats-officedocument.presentationml.notesSlide+xml" PartName="/ppt/notesSlides/notesSlide32.xml"/>
  <Override ContentType="application/vnd.openxmlformats-officedocument.drawingml.chart+xml" PartName="/ppt/charts/chart27.xml"/>
  <Override ContentType="application/vnd.ms-office.chartstyle+xml" PartName="/ppt/charts/style22.xml"/>
  <Override ContentType="application/vnd.ms-office.chartcolorstyle+xml" PartName="/ppt/charts/colors22.xml"/>
  <Override ContentType="application/vnd.openxmlformats-officedocument.presentationml.notesSlide+xml" PartName="/ppt/notesSlides/notesSlide33.xml"/>
  <Override ContentType="application/vnd.openxmlformats-officedocument.drawingml.chart+xml" PartName="/ppt/charts/chart28.xml"/>
  <Override ContentType="application/vnd.ms-office.chartstyle+xml" PartName="/ppt/charts/style23.xml"/>
  <Override ContentType="application/vnd.ms-office.chartcolorstyle+xml" PartName="/ppt/charts/colors23.xml"/>
  <Override ContentType="application/vnd.openxmlformats-officedocument.drawingml.chartshapes+xml" PartName="/ppt/drawings/drawing19.xml"/>
  <Override ContentType="application/vnd.openxmlformats-officedocument.presentationml.notesSlide+xml" PartName="/ppt/notesSlides/notesSlide34.xml"/>
  <Override ContentType="application/vnd.openxmlformats-officedocument.drawingml.chart+xml" PartName="/ppt/charts/chart29.xml"/>
  <Override ContentType="application/vnd.ms-office.chartstyle+xml" PartName="/ppt/charts/style24.xml"/>
  <Override ContentType="application/vnd.ms-office.chartcolorstyle+xml" PartName="/ppt/charts/colors24.xml"/>
  <Override ContentType="application/vnd.openxmlformats-officedocument.drawingml.chartshapes+xml" PartName="/ppt/drawings/drawing20.xml"/>
  <Override ContentType="application/vnd.openxmlformats-officedocument.presentationml.notesSlide+xml" PartName="/ppt/notesSlides/notesSlide35.xml"/>
  <Override ContentType="application/vnd.openxmlformats-officedocument.drawingml.chart+xml" PartName="/ppt/charts/chart30.xml"/>
  <Override ContentType="application/vnd.ms-office.chartstyle+xml" PartName="/ppt/charts/style25.xml"/>
  <Override ContentType="application/vnd.ms-office.chartcolorstyle+xml" PartName="/ppt/charts/colors25.xml"/>
  <Override ContentType="application/vnd.openxmlformats-officedocument.drawingml.chartshapes+xml" PartName="/ppt/drawings/drawing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drawingml.chart+xml" PartName="/ppt/charts/chart31.xml"/>
  <Override ContentType="application/vnd.ms-office.chartstyle+xml" PartName="/ppt/charts/style26.xml"/>
  <Override ContentType="application/vnd.ms-office.chartcolorstyle+xml" PartName="/ppt/charts/colors26.xml"/>
  <Override ContentType="application/vnd.openxmlformats-officedocument.drawingml.chartshapes+xml" PartName="/ppt/drawings/drawing22.xml"/>
  <Override ContentType="application/vnd.ms-office.activeX+xml" PartName="/ppt/activeX/activeX11.xml"/>
  <Override ContentType="application/vnd.openxmlformats-officedocument.presentationml.notesSlide+xml" PartName="/ppt/notesSlides/notesSlide38.xml"/>
  <Override ContentType="application/vnd.openxmlformats-officedocument.drawingml.chart+xml" PartName="/ppt/charts/chart32.xml"/>
  <Override ContentType="application/vnd.ms-office.chartstyle+xml" PartName="/ppt/charts/style27.xml"/>
  <Override ContentType="application/vnd.ms-office.chartcolorstyle+xml" PartName="/ppt/charts/colors27.xml"/>
  <Override ContentType="application/vnd.openxmlformats-officedocument.presentationml.notesSlide+xml" PartName="/ppt/notesSlides/notesSlide39.xml"/>
  <Override ContentType="application/vnd.ms-office.activeX+xml" PartName="/ppt/activeX/activeX12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drawingml.chart+xml" PartName="/ppt/charts/chart33.xml"/>
  <Override ContentType="application/vnd.ms-office.chartstyle+xml" PartName="/ppt/charts/style28.xml"/>
  <Override ContentType="application/vnd.ms-office.chartcolorstyle+xml" PartName="/ppt/charts/colors28.xml"/>
  <Override ContentType="application/vnd.openxmlformats-officedocument.presentationml.notesSlide+xml" PartName="/ppt/notesSlides/notesSlide44.xml"/>
  <Override ContentType="application/vnd.openxmlformats-officedocument.drawingml.chart+xml" PartName="/ppt/charts/chart34.xml"/>
  <Override ContentType="application/vnd.ms-office.chartstyle+xml" PartName="/ppt/charts/style29.xml"/>
  <Override ContentType="application/vnd.ms-office.chartcolorstyle+xml" PartName="/ppt/charts/colors29.xml"/>
  <Override ContentType="application/vnd.openxmlformats-officedocument.drawingml.chartshapes+xml" PartName="/ppt/drawings/drawing23.xml"/>
  <Override ContentType="application/vnd.openxmlformats-officedocument.presentationml.notesSlide+xml" PartName="/ppt/notesSlides/notesSlide45.xml"/>
  <Override ContentType="application/vnd.openxmlformats-officedocument.drawingml.chart+xml" PartName="/ppt/charts/chart35.xml"/>
  <Override ContentType="application/vnd.ms-office.chartstyle+xml" PartName="/ppt/charts/style30.xml"/>
  <Override ContentType="application/vnd.ms-office.chartcolorstyle+xml" PartName="/ppt/charts/colors30.xml"/>
  <Override ContentType="application/vnd.openxmlformats-officedocument.presentationml.notesSlide+xml" PartName="/ppt/notesSlides/notesSlide46.xml"/>
  <Override ContentType="application/vnd.openxmlformats-officedocument.drawingml.chart+xml" PartName="/ppt/charts/chart36.xml"/>
  <Override ContentType="application/vnd.ms-office.chartstyle+xml" PartName="/ppt/charts/style31.xml"/>
  <Override ContentType="application/vnd.ms-office.chartcolorstyle+xml" PartName="/ppt/charts/colors31.xml"/>
  <Override ContentType="application/vnd.openxmlformats-officedocument.presentationml.notesSlide+xml" PartName="/ppt/notesSlides/notesSlide47.xml"/>
  <Override ContentType="application/vnd.openxmlformats-officedocument.drawingml.chart+xml" PartName="/ppt/charts/chart37.xml"/>
  <Override ContentType="application/vnd.ms-office.chartstyle+xml" PartName="/ppt/charts/style32.xml"/>
  <Override ContentType="application/vnd.ms-office.chartcolorstyle+xml" PartName="/ppt/charts/colors32.xml"/>
  <Override ContentType="application/vnd.openxmlformats-officedocument.presentationml.notesSlide+xml" PartName="/ppt/notesSlides/notesSlide48.xml"/>
  <Override ContentType="application/vnd.openxmlformats-officedocument.drawingml.chart+xml" PartName="/ppt/charts/chart38.xml"/>
  <Override ContentType="application/vnd.ms-office.chartstyle+xml" PartName="/ppt/charts/style33.xml"/>
  <Override ContentType="application/vnd.ms-office.chartcolorstyle+xml" PartName="/ppt/charts/colors33.xml"/>
  <Override ContentType="application/vnd.openxmlformats-officedocument.drawingml.chartshapes+xml" PartName="/ppt/drawings/drawing24.xml"/>
  <Override ContentType="application/vnd.openxmlformats-officedocument.presentationml.notesSlide+xml" PartName="/ppt/notesSlides/notesSlide49.xml"/>
  <Override ContentType="application/vnd.openxmlformats-officedocument.drawingml.chart+xml" PartName="/ppt/charts/chart39.xml"/>
  <Override ContentType="application/vnd.ms-office.chartstyle+xml" PartName="/ppt/charts/style34.xml"/>
  <Override ContentType="application/vnd.ms-office.chartcolorstyle+xml" PartName="/ppt/charts/colors34.xml"/>
  <Override ContentType="application/vnd.openxmlformats-officedocument.presentationml.notesSlide+xml" PartName="/ppt/notesSlides/notesSlide50.xml"/>
  <Override ContentType="application/vnd.openxmlformats-officedocument.drawingml.chart+xml" PartName="/ppt/charts/chart40.xml"/>
  <Override ContentType="application/vnd.ms-office.chartstyle+xml" PartName="/ppt/charts/style35.xml"/>
  <Override ContentType="application/vnd.ms-office.chartcolorstyle+xml" PartName="/ppt/charts/colors35.xml"/>
  <Override ContentType="application/vnd.openxmlformats-officedocument.drawingml.chartshapes+xml" PartName="/ppt/drawings/drawing25.xml"/>
  <Override ContentType="application/vnd.openxmlformats-officedocument.presentationml.notesSlide+xml" PartName="/ppt/notesSlides/notesSlide51.xml"/>
  <Override ContentType="application/vnd.openxmlformats-officedocument.drawingml.chart+xml" PartName="/ppt/charts/chart41.xml"/>
  <Override ContentType="application/vnd.ms-office.chartstyle+xml" PartName="/ppt/charts/style36.xml"/>
  <Override ContentType="application/vnd.ms-office.chartcolorstyle+xml" PartName="/ppt/charts/colors36.xml"/>
  <Override ContentType="application/vnd.openxmlformats-officedocument.presentationml.notesSlide+xml" PartName="/ppt/notesSlides/notesSlide52.xml"/>
  <Override ContentType="application/vnd.openxmlformats-officedocument.drawingml.chart+xml" PartName="/ppt/charts/chart42.xml"/>
  <Override ContentType="application/vnd.ms-office.chartstyle+xml" PartName="/ppt/charts/style37.xml"/>
  <Override ContentType="application/vnd.ms-office.chartcolorstyle+xml" PartName="/ppt/charts/colors37.xml"/>
  <Override ContentType="application/vnd.openxmlformats-officedocument.presentationml.notesSlide+xml" PartName="/ppt/notesSlides/notesSlide53.xml"/>
  <Override ContentType="application/vnd.openxmlformats-officedocument.drawingml.chart+xml" PartName="/ppt/charts/chart43.xml"/>
  <Override ContentType="application/vnd.ms-office.chartstyle+xml" PartName="/ppt/charts/style38.xml"/>
  <Override ContentType="application/vnd.ms-office.chartcolorstyle+xml" PartName="/ppt/charts/colors38.xml"/>
  <Override ContentType="application/vnd.openxmlformats-officedocument.presentationml.notesSlide+xml" PartName="/ppt/notesSlides/notesSlide54.xml"/>
  <Override ContentType="application/vnd.openxmlformats-officedocument.drawingml.chart+xml" PartName="/ppt/charts/chart44.xml"/>
  <Override ContentType="application/vnd.ms-office.chartstyle+xml" PartName="/ppt/charts/style39.xml"/>
  <Override ContentType="application/vnd.ms-office.chartcolorstyle+xml" PartName="/ppt/charts/colors39.xml"/>
  <Override ContentType="application/vnd.openxmlformats-officedocument.drawingml.chartshapes+xml" PartName="/ppt/drawings/drawing26.xml"/>
  <Override ContentType="application/vnd.openxmlformats-officedocument.presentationml.notesSlide+xml" PartName="/ppt/notesSlides/notesSlide55.xml"/>
  <Override ContentType="application/vnd.openxmlformats-officedocument.drawingml.chart+xml" PartName="/ppt/charts/chart45.xml"/>
  <Override ContentType="application/vnd.ms-office.chartstyle+xml" PartName="/ppt/charts/style40.xml"/>
  <Override ContentType="application/vnd.ms-office.chartcolorstyle+xml" PartName="/ppt/charts/colors40.xml"/>
  <Override ContentType="application/vnd.openxmlformats-officedocument.drawingml.chartshapes+xml" PartName="/ppt/drawings/drawing27.xml"/>
  <Override ContentType="application/vnd.openxmlformats-officedocument.presentationml.notesSlide+xml" PartName="/ppt/notesSlides/notesSlide56.xml"/>
  <Override ContentType="application/vnd.openxmlformats-officedocument.drawingml.chart+xml" PartName="/ppt/charts/chart46.xml"/>
  <Override ContentType="application/vnd.ms-office.chartstyle+xml" PartName="/ppt/charts/style41.xml"/>
  <Override ContentType="application/vnd.ms-office.chartcolorstyle+xml" PartName="/ppt/charts/colors41.xml"/>
  <Override ContentType="application/vnd.openxmlformats-officedocument.drawingml.chartshapes+xml" PartName="/ppt/drawings/drawing28.xml"/>
  <Override ContentType="application/vnd.openxmlformats-officedocument.presentationml.notesSlide+xml" PartName="/ppt/notesSlides/notesSlide57.xml"/>
  <Override ContentType="application/vnd.openxmlformats-officedocument.drawingml.chart+xml" PartName="/ppt/charts/chart47.xml"/>
  <Override ContentType="application/vnd.ms-office.chartstyle+xml" PartName="/ppt/charts/style42.xml"/>
  <Override ContentType="application/vnd.ms-office.chartcolorstyle+xml" PartName="/ppt/charts/colors42.xml"/>
  <Override ContentType="application/vnd.openxmlformats-officedocument.drawingml.chartshapes+xml" PartName="/ppt/drawings/drawing29.xml"/>
  <Override ContentType="application/vnd.openxmlformats-officedocument.presentationml.notesSlide+xml" PartName="/ppt/notesSlides/notesSlide58.xml"/>
  <Override ContentType="application/vnd.openxmlformats-officedocument.drawingml.chart+xml" PartName="/ppt/charts/chart48.xml"/>
  <Override ContentType="application/vnd.ms-office.chartstyle+xml" PartName="/ppt/charts/style43.xml"/>
  <Override ContentType="application/vnd.ms-office.chartcolorstyle+xml" PartName="/ppt/charts/colors43.xml"/>
  <Override ContentType="application/vnd.openxmlformats-officedocument.drawingml.chartshapes+xml" PartName="/ppt/drawings/drawing30.xml"/>
  <Override ContentType="application/vnd.openxmlformats-officedocument.presentationml.notesSlide+xml" PartName="/ppt/notesSlides/notesSlide59.xml"/>
  <Override ContentType="application/vnd.openxmlformats-officedocument.drawingml.chart+xml" PartName="/ppt/charts/chart49.xml"/>
  <Override ContentType="application/vnd.ms-office.chartstyle+xml" PartName="/ppt/charts/style44.xml"/>
  <Override ContentType="application/vnd.ms-office.chartcolorstyle+xml" PartName="/ppt/charts/colors44.xml"/>
  <Override ContentType="application/vnd.openxmlformats-officedocument.presentationml.notesSlide+xml" PartName="/ppt/notesSlides/notesSlide60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61.xml"/>
  <Override ContentType="application/vnd.openxmlformats-officedocument.drawingml.chart+xml" PartName="/ppt/charts/chart50.xml"/>
  <Override ContentType="application/vnd.ms-office.chartstyle+xml" PartName="/ppt/charts/style45.xml"/>
  <Override ContentType="application/vnd.ms-office.chartcolorstyle+xml" PartName="/ppt/charts/colors45.xml"/>
  <Override ContentType="application/vnd.openxmlformats-officedocument.presentationml.notesSlide+xml" PartName="/ppt/notesSlides/notesSlide62.xml"/>
  <Override ContentType="application/vnd.openxmlformats-officedocument.drawingml.chart+xml" PartName="/ppt/charts/chart51.xml"/>
  <Override ContentType="application/vnd.ms-office.chartstyle+xml" PartName="/ppt/charts/style46.xml"/>
  <Override ContentType="application/vnd.ms-office.chartcolorstyle+xml" PartName="/ppt/charts/colors46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347" r:id="rId2"/>
    <p:sldId id="452" r:id="rId3"/>
    <p:sldId id="453" r:id="rId4"/>
    <p:sldId id="617" r:id="rId5"/>
    <p:sldId id="621" r:id="rId6"/>
    <p:sldId id="618" r:id="rId7"/>
    <p:sldId id="622" r:id="rId8"/>
    <p:sldId id="623" r:id="rId9"/>
    <p:sldId id="624" r:id="rId10"/>
    <p:sldId id="625" r:id="rId11"/>
    <p:sldId id="626" r:id="rId12"/>
    <p:sldId id="629" r:id="rId13"/>
    <p:sldId id="576" r:id="rId14"/>
    <p:sldId id="577" r:id="rId15"/>
    <p:sldId id="578" r:id="rId16"/>
    <p:sldId id="579" r:id="rId17"/>
    <p:sldId id="636" r:id="rId18"/>
    <p:sldId id="630" r:id="rId19"/>
    <p:sldId id="637" r:id="rId20"/>
    <p:sldId id="580" r:id="rId21"/>
    <p:sldId id="581" r:id="rId22"/>
    <p:sldId id="633" r:id="rId23"/>
    <p:sldId id="582" r:id="rId24"/>
    <p:sldId id="583" r:id="rId25"/>
    <p:sldId id="631" r:id="rId26"/>
    <p:sldId id="585" r:id="rId27"/>
    <p:sldId id="632" r:id="rId28"/>
    <p:sldId id="587" r:id="rId29"/>
    <p:sldId id="588" r:id="rId30"/>
    <p:sldId id="589" r:id="rId31"/>
    <p:sldId id="590" r:id="rId32"/>
    <p:sldId id="591" r:id="rId33"/>
    <p:sldId id="542" r:id="rId34"/>
    <p:sldId id="592" r:id="rId35"/>
    <p:sldId id="593" r:id="rId36"/>
    <p:sldId id="619" r:id="rId37"/>
    <p:sldId id="634" r:id="rId38"/>
    <p:sldId id="497" r:id="rId39"/>
    <p:sldId id="524" r:id="rId40"/>
    <p:sldId id="615" r:id="rId41"/>
    <p:sldId id="594" r:id="rId42"/>
    <p:sldId id="595" r:id="rId43"/>
    <p:sldId id="596" r:id="rId44"/>
    <p:sldId id="597" r:id="rId45"/>
    <p:sldId id="598" r:id="rId46"/>
    <p:sldId id="599" r:id="rId47"/>
    <p:sldId id="600" r:id="rId48"/>
    <p:sldId id="601" r:id="rId49"/>
    <p:sldId id="602" r:id="rId50"/>
    <p:sldId id="603" r:id="rId51"/>
    <p:sldId id="604" r:id="rId52"/>
    <p:sldId id="605" r:id="rId53"/>
    <p:sldId id="606" r:id="rId54"/>
    <p:sldId id="607" r:id="rId55"/>
    <p:sldId id="608" r:id="rId56"/>
    <p:sldId id="609" r:id="rId57"/>
    <p:sldId id="610" r:id="rId58"/>
    <p:sldId id="611" r:id="rId59"/>
    <p:sldId id="612" r:id="rId60"/>
    <p:sldId id="613" r:id="rId61"/>
    <p:sldId id="614" r:id="rId62"/>
    <p:sldId id="635" r:id="rId63"/>
    <p:sldId id="616" r:id="rId64"/>
    <p:sldId id="382" r:id="rId65"/>
  </p:sldIdLst>
  <p:sldSz cx="6858000" cy="12192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A0"/>
    <a:srgbClr val="00AFEF"/>
    <a:srgbClr val="D6E1F1"/>
    <a:srgbClr val="FF9E40"/>
    <a:srgbClr val="2E75B6"/>
    <a:srgbClr val="5CD2C2"/>
    <a:srgbClr val="70309F"/>
    <a:srgbClr val="7737A6"/>
    <a:srgbClr val="FFFF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27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Relationship Id="rId4" Target="../drawings/drawing8.xml" Type="http://schemas.openxmlformats.org/officeDocument/2006/relationships/chartUserShapes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1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Relationship Id="rId4" Target="../drawings/drawing9.xml" Type="http://schemas.openxmlformats.org/officeDocument/2006/relationships/chartUserShapes"/></Relationships>
</file>

<file path=ppt/charts/_rels/chart1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Relationship Id="rId4" Target="../drawings/drawing10.xml" Type="http://schemas.openxmlformats.org/officeDocument/2006/relationships/chartUserShapes"/></Relationships>
</file>

<file path=ppt/charts/_rels/chart1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Relationship Id="rId4" Target="../drawings/drawing11.xml" Type="http://schemas.openxmlformats.org/officeDocument/2006/relationships/chartUserShapes"/></Relationships>
</file>

<file path=ppt/charts/_rels/chart1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1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4.xml" Type="http://schemas.microsoft.com/office/2011/relationships/chartColorStyle"/><Relationship Id="rId1" Target="style14.xml" Type="http://schemas.microsoft.com/office/2011/relationships/chartStyle"/><Relationship Id="rId4" Target="../drawings/drawing12.xml" Type="http://schemas.openxmlformats.org/officeDocument/2006/relationships/chartUserShapes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5.xml" Type="http://schemas.microsoft.com/office/2011/relationships/chartColorStyle"/><Relationship Id="rId1" Target="style15.xml" Type="http://schemas.microsoft.com/office/2011/relationships/chartStyle"/><Relationship Id="rId4" Target="../drawings/drawing13.xml" Type="http://schemas.openxmlformats.org/officeDocument/2006/relationships/chartUserShapes"/></Relationships>
</file>

<file path=ppt/charts/_rels/chart2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6.xml" Type="http://schemas.microsoft.com/office/2011/relationships/chartColorStyle"/><Relationship Id="rId1" Target="style16.xml" Type="http://schemas.microsoft.com/office/2011/relationships/chartStyle"/><Relationship Id="rId4" Target="../drawings/drawing14.xml" Type="http://schemas.openxmlformats.org/officeDocument/2006/relationships/chartUserShapes"/></Relationships>
</file>

<file path=ppt/charts/_rels/chart2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7.xml" Type="http://schemas.microsoft.com/office/2011/relationships/chartColorStyle"/><Relationship Id="rId1" Target="style17.xml" Type="http://schemas.microsoft.com/office/2011/relationships/chartStyle"/><Relationship Id="rId4" Target="../drawings/drawing15.xml" Type="http://schemas.openxmlformats.org/officeDocument/2006/relationships/chartUserShapes"/></Relationships>
</file>

<file path=ppt/charts/_rels/chart2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8.xml" Type="http://schemas.microsoft.com/office/2011/relationships/chartColorStyle"/><Relationship Id="rId1" Target="style18.xml" Type="http://schemas.microsoft.com/office/2011/relationships/chartStyle"/><Relationship Id="rId4" Target="../drawings/drawing16.xml" Type="http://schemas.openxmlformats.org/officeDocument/2006/relationships/chartUserShapes"/></Relationships>
</file>

<file path=ppt/charts/_rels/chart2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9.xml" Type="http://schemas.microsoft.com/office/2011/relationships/chartColorStyle"/><Relationship Id="rId1" Target="style19.xml" Type="http://schemas.microsoft.com/office/2011/relationships/chartStyle"/><Relationship Id="rId4" Target="../drawings/drawing17.xml" Type="http://schemas.openxmlformats.org/officeDocument/2006/relationships/chartUserShapes"/></Relationships>
</file>

<file path=ppt/charts/_rels/chart2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0.xml" Type="http://schemas.microsoft.com/office/2011/relationships/chartColorStyle"/><Relationship Id="rId1" Target="style20.xml" Type="http://schemas.microsoft.com/office/2011/relationships/chartStyle"/><Relationship Id="rId4" Target="../drawings/drawing18.xml" Type="http://schemas.openxmlformats.org/officeDocument/2006/relationships/chartUserShapes"/></Relationships>
</file>

<file path=ppt/charts/_rels/chart2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1.xml" Type="http://schemas.microsoft.com/office/2011/relationships/chartColorStyle"/><Relationship Id="rId1" Target="style21.xml" Type="http://schemas.microsoft.com/office/2011/relationships/chartStyle"/></Relationships>
</file>

<file path=ppt/charts/_rels/chart2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2.xml" Type="http://schemas.microsoft.com/office/2011/relationships/chartColorStyle"/><Relationship Id="rId1" Target="style22.xml" Type="http://schemas.microsoft.com/office/2011/relationships/chartStyle"/></Relationships>
</file>

<file path=ppt/charts/_rels/chart2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3.xml" Type="http://schemas.microsoft.com/office/2011/relationships/chartColorStyle"/><Relationship Id="rId1" Target="style23.xml" Type="http://schemas.microsoft.com/office/2011/relationships/chartStyle"/><Relationship Id="rId4" Target="../drawings/drawing19.xml" Type="http://schemas.openxmlformats.org/officeDocument/2006/relationships/chartUserShapes"/></Relationships>
</file>

<file path=ppt/charts/_rels/chart2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4.xml" Type="http://schemas.microsoft.com/office/2011/relationships/chartColorStyle"/><Relationship Id="rId1" Target="style24.xml" Type="http://schemas.microsoft.com/office/2011/relationships/chartStyle"/><Relationship Id="rId4" Target="../drawings/drawing20.xml" Type="http://schemas.openxmlformats.org/officeDocument/2006/relationships/chartUserShapes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5.xml" Type="http://schemas.microsoft.com/office/2011/relationships/chartColorStyle"/><Relationship Id="rId1" Target="style25.xml" Type="http://schemas.microsoft.com/office/2011/relationships/chartStyle"/><Relationship Id="rId4" Target="../drawings/drawing21.xml" Type="http://schemas.openxmlformats.org/officeDocument/2006/relationships/chartUserShapes"/></Relationships>
</file>

<file path=ppt/charts/_rels/chart3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6.xml" Type="http://schemas.microsoft.com/office/2011/relationships/chartColorStyle"/><Relationship Id="rId1" Target="style26.xml" Type="http://schemas.microsoft.com/office/2011/relationships/chartStyle"/><Relationship Id="rId4" Target="../drawings/drawing22.xml" Type="http://schemas.openxmlformats.org/officeDocument/2006/relationships/chartUserShapes"/></Relationships>
</file>

<file path=ppt/charts/_rels/chart3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7.xml" Type="http://schemas.microsoft.com/office/2011/relationships/chartColorStyle"/><Relationship Id="rId1" Target="style27.xml" Type="http://schemas.microsoft.com/office/2011/relationships/chartStyle"/></Relationships>
</file>

<file path=ppt/charts/_rels/chart3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8.xml" Type="http://schemas.microsoft.com/office/2011/relationships/chartColorStyle"/><Relationship Id="rId1" Target="style28.xml" Type="http://schemas.microsoft.com/office/2011/relationships/chartStyle"/></Relationships>
</file>

<file path=ppt/charts/_rels/chart3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9.xml" Type="http://schemas.microsoft.com/office/2011/relationships/chartColorStyle"/><Relationship Id="rId1" Target="style29.xml" Type="http://schemas.microsoft.com/office/2011/relationships/chartStyle"/><Relationship Id="rId4" Target="../drawings/drawing23.xml" Type="http://schemas.openxmlformats.org/officeDocument/2006/relationships/chartUserShapes"/></Relationships>
</file>

<file path=ppt/charts/_rels/chart3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0.xml" Type="http://schemas.microsoft.com/office/2011/relationships/chartColorStyle"/><Relationship Id="rId1" Target="style30.xml" Type="http://schemas.microsoft.com/office/2011/relationships/chartStyle"/></Relationships>
</file>

<file path=ppt/charts/_rels/chart3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1.xml" Type="http://schemas.microsoft.com/office/2011/relationships/chartColorStyle"/><Relationship Id="rId1" Target="style31.xml" Type="http://schemas.microsoft.com/office/2011/relationships/chartStyle"/></Relationships>
</file>

<file path=ppt/charts/_rels/chart3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2.xml" Type="http://schemas.microsoft.com/office/2011/relationships/chartColorStyle"/><Relationship Id="rId1" Target="style32.xml" Type="http://schemas.microsoft.com/office/2011/relationships/chartStyle"/></Relationships>
</file>

<file path=ppt/charts/_rels/chart3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3.xml" Type="http://schemas.microsoft.com/office/2011/relationships/chartColorStyle"/><Relationship Id="rId1" Target="style33.xml" Type="http://schemas.microsoft.com/office/2011/relationships/chartStyle"/><Relationship Id="rId4" Target="../drawings/drawing24.xml" Type="http://schemas.openxmlformats.org/officeDocument/2006/relationships/chartUserShapes"/></Relationships>
</file>

<file path=ppt/charts/_rels/chart3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4.xml" Type="http://schemas.microsoft.com/office/2011/relationships/chartColorStyle"/><Relationship Id="rId1" Target="style34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../drawings/drawing2.xml" Type="http://schemas.openxmlformats.org/officeDocument/2006/relationships/chartUserShapes"/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_rels/chart4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5.xml" Type="http://schemas.microsoft.com/office/2011/relationships/chartColorStyle"/><Relationship Id="rId1" Target="style35.xml" Type="http://schemas.microsoft.com/office/2011/relationships/chartStyle"/><Relationship Id="rId4" Target="../drawings/drawing25.xml" Type="http://schemas.openxmlformats.org/officeDocument/2006/relationships/chartUserShapes"/></Relationships>
</file>

<file path=ppt/charts/_rels/chart4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6.xml" Type="http://schemas.microsoft.com/office/2011/relationships/chartColorStyle"/><Relationship Id="rId1" Target="style36.xml" Type="http://schemas.microsoft.com/office/2011/relationships/chartStyle"/></Relationships>
</file>

<file path=ppt/charts/_rels/chart4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7.xml" Type="http://schemas.microsoft.com/office/2011/relationships/chartColorStyle"/><Relationship Id="rId1" Target="style37.xml" Type="http://schemas.microsoft.com/office/2011/relationships/chartStyle"/></Relationships>
</file>

<file path=ppt/charts/_rels/chart4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8.xml" Type="http://schemas.microsoft.com/office/2011/relationships/chartColorStyle"/><Relationship Id="rId1" Target="style38.xml" Type="http://schemas.microsoft.com/office/2011/relationships/chartStyle"/></Relationships>
</file>

<file path=ppt/charts/_rels/chart4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9.xml" Type="http://schemas.microsoft.com/office/2011/relationships/chartColorStyle"/><Relationship Id="rId1" Target="style39.xml" Type="http://schemas.microsoft.com/office/2011/relationships/chartStyle"/><Relationship Id="rId4" Target="../drawings/drawing26.xml" Type="http://schemas.openxmlformats.org/officeDocument/2006/relationships/chartUserShapes"/></Relationships>
</file>

<file path=ppt/charts/_rels/chart4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0.xml" Type="http://schemas.microsoft.com/office/2011/relationships/chartColorStyle"/><Relationship Id="rId1" Target="style40.xml" Type="http://schemas.microsoft.com/office/2011/relationships/chartStyle"/><Relationship Id="rId4" Target="../drawings/drawing27.xml" Type="http://schemas.openxmlformats.org/officeDocument/2006/relationships/chartUserShapes"/></Relationships>
</file>

<file path=ppt/charts/_rels/chart4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1.xml" Type="http://schemas.microsoft.com/office/2011/relationships/chartColorStyle"/><Relationship Id="rId1" Target="style41.xml" Type="http://schemas.microsoft.com/office/2011/relationships/chartStyle"/><Relationship Id="rId4" Target="../drawings/drawing28.xml" Type="http://schemas.openxmlformats.org/officeDocument/2006/relationships/chartUserShapes"/></Relationships>
</file>

<file path=ppt/charts/_rels/chart4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2.xml" Type="http://schemas.microsoft.com/office/2011/relationships/chartColorStyle"/><Relationship Id="rId1" Target="style42.xml" Type="http://schemas.microsoft.com/office/2011/relationships/chartStyle"/><Relationship Id="rId4" Target="../drawings/drawing29.xml" Type="http://schemas.openxmlformats.org/officeDocument/2006/relationships/chartUserShapes"/></Relationships>
</file>

<file path=ppt/charts/_rels/chart4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3.xml" Type="http://schemas.microsoft.com/office/2011/relationships/chartColorStyle"/><Relationship Id="rId1" Target="style43.xml" Type="http://schemas.microsoft.com/office/2011/relationships/chartStyle"/><Relationship Id="rId4" Target="../drawings/drawing30.xml" Type="http://schemas.openxmlformats.org/officeDocument/2006/relationships/chartUserShapes"/></Relationships>
</file>

<file path=ppt/charts/_rels/chart4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4.xml" Type="http://schemas.microsoft.com/office/2011/relationships/chartColorStyle"/><Relationship Id="rId1" Target="style4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2" Target="../drawings/drawing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5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5.xml" Type="http://schemas.microsoft.com/office/2011/relationships/chartColorStyle"/><Relationship Id="rId1" Target="style45.xml" Type="http://schemas.microsoft.com/office/2011/relationships/chartStyle"/></Relationships>
</file>

<file path=ppt/charts/_rels/chart5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6.xml" Type="http://schemas.microsoft.com/office/2011/relationships/chartColorStyle"/><Relationship Id="rId1" Target="style46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2" Target="../drawings/drawing4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2" Target="../drawings/drawing5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Relationship Id="rId4" Target="../drawings/drawing6.xml" Type="http://schemas.openxmlformats.org/officeDocument/2006/relationships/chartUserShapes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Relationship Id="rId4" Target="../drawings/drawing7.xml" Type="http://schemas.openxmlformats.org/officeDocument/2006/relationships/chartUserShapes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319588351749622E-2"/>
          <c:y val="6.1883919215947686E-2"/>
          <c:w val="0.96870867394662263"/>
          <c:h val="0.66408656613911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38100"/>
              <a:bevelB w="38100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851-457B-8617-E437D0C6745A}"/>
              </c:ext>
            </c:extLst>
          </c:dPt>
          <c:dLbls>
            <c:dLbl>
              <c:idx val="0"/>
              <c:layout>
                <c:manualLayout>
                  <c:x val="8.5339980145575749E-3"/>
                  <c:y val="-6.224798551794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51-457B-8617-E437D0C6745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868993050951434E-2"/>
                  <c:y val="-3.458221417663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51-457B-8617-E437D0C6745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721768071170111E-2"/>
                  <c:y val="-3.7378391463599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51-457B-8617-E437D0C674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#\ ##0.0</c:formatCode>
                <c:ptCount val="3"/>
                <c:pt idx="0">
                  <c:v>16855.3</c:v>
                </c:pt>
                <c:pt idx="1">
                  <c:v>18533.400000000001</c:v>
                </c:pt>
                <c:pt idx="2">
                  <c:v>23692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51-457B-8617-E437D0C674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1746118720"/>
        <c:axId val="-1746113824"/>
        <c:axId val="0"/>
      </c:bar3DChart>
      <c:catAx>
        <c:axId val="-17461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746113824"/>
        <c:crosses val="autoZero"/>
        <c:auto val="1"/>
        <c:lblAlgn val="ctr"/>
        <c:lblOffset val="100"/>
        <c:noMultiLvlLbl val="0"/>
      </c:catAx>
      <c:valAx>
        <c:axId val="-17461138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-174611872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Исполнение</a:t>
            </a:r>
            <a:r>
              <a:rPr lang="ru-RU" baseline="0" dirty="0"/>
              <a:t> з</a:t>
            </a:r>
            <a:r>
              <a:rPr lang="ru-RU" dirty="0"/>
              <a:t>а 202</a:t>
            </a:r>
            <a:r>
              <a:rPr lang="en-US" dirty="0"/>
              <a:t>3</a:t>
            </a:r>
            <a:r>
              <a:rPr lang="ru-RU" dirty="0"/>
              <a:t>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3B-4D9F-95BB-19825558EA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3B-4D9F-95BB-19825558EA27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3B-4D9F-95BB-19825558EA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3B-4D9F-95BB-19825558EA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3B-4D9F-95BB-19825558EA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B3B-4D9F-95BB-19825558EA27}"/>
              </c:ext>
            </c:extLst>
          </c:dPt>
          <c:dLbls>
            <c:dLbl>
              <c:idx val="0"/>
              <c:layout>
                <c:manualLayout>
                  <c:x val="-0.13557289781963214"/>
                  <c:y val="-8.37385444525339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155391679025557E-2"/>
                  <c:y val="-8.2286612428067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018100041579811"/>
                  <c:y val="-2.1051183089151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496552334646972E-2"/>
                  <c:y val="-5.73167825290981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708669749464389E-2"/>
                  <c:y val="-0.113489285657292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484227738936245"/>
                  <c:y val="-4.98057157985639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оказании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2123.8000000000002</c:v>
                </c:pt>
                <c:pt idx="1">
                  <c:v>1082.5</c:v>
                </c:pt>
                <c:pt idx="2">
                  <c:v>116.7</c:v>
                </c:pt>
                <c:pt idx="3">
                  <c:v>21.9</c:v>
                </c:pt>
                <c:pt idx="4">
                  <c:v>137</c:v>
                </c:pt>
                <c:pt idx="5">
                  <c:v>124.9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B3B-4D9F-95BB-19825558EA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3267110005781"/>
          <c:y val="6.7336406202271368E-2"/>
          <c:w val="0.67058938520183753"/>
          <c:h val="0.943914578948298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55-4EBE-A4C7-FD018660BB8E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55-4EBE-A4C7-FD018660BB8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15670.75</c:v>
                </c:pt>
                <c:pt idx="1">
                  <c:v>20235.25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55-4EBE-A4C7-FD018660B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89857828124839E-2"/>
          <c:y val="6.2405942011463746E-2"/>
          <c:w val="0.82380270449424609"/>
          <c:h val="0.8505907663699471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89857828124839E-2"/>
          <c:y val="6.2405942011463746E-2"/>
          <c:w val="0.82380270449424609"/>
          <c:h val="0.850590766369947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8A-45CC-A663-B601C0317C4E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8A-45CC-A663-B601C0317C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8A-45CC-A663-B601C0317C4E}"/>
              </c:ext>
            </c:extLst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8A-45CC-A663-B601C0317C4E}"/>
              </c:ext>
            </c:extLst>
          </c:dPt>
          <c:dLbls>
            <c:dLbl>
              <c:idx val="0"/>
              <c:layout>
                <c:manualLayout>
                  <c:x val="-0.29098833460965046"/>
                  <c:y val="2.473373790696414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20,0
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8A-45CC-A663-B601C0317C4E}"/>
                </c:ext>
                <c:ext xmlns:c15="http://schemas.microsoft.com/office/drawing/2012/chart" uri="{CE6537A1-D6FC-4f65-9D91-7224C49458BB}">
                  <c15:layout>
                    <c:manualLayout>
                      <c:w val="0.16370297734745159"/>
                      <c:h val="0.2516152013912222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2903148906363241"/>
                  <c:y val="-0.1827479226482388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11 977,2
45,2%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8A-45CC-A663-B601C0317C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153797522215077"/>
                  <c:y val="-3.7529244456763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13 044,5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49,2%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8A-45CC-A663-B601C0317C4E}"/>
                </c:ext>
                <c:ext xmlns:c15="http://schemas.microsoft.com/office/drawing/2012/chart" uri="{CE6537A1-D6FC-4f65-9D91-7224C49458BB}">
                  <c15:layout>
                    <c:manualLayout>
                      <c:w val="0.23442280310707692"/>
                      <c:h val="0.3050685725214204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0493524776860742"/>
                  <c:y val="4.76035225933926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1 463,6
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8A-45CC-A663-B601C0317C4E}"/>
                </c:ext>
                <c:ext xmlns:c15="http://schemas.microsoft.com/office/drawing/2012/chart" uri="{CE6537A1-D6FC-4f65-9D91-7224C49458BB}">
                  <c15:layout>
                    <c:manualLayout>
                      <c:w val="0.18472646853710115"/>
                      <c:h val="0.251615201391222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378</c:v>
                </c:pt>
                <c:pt idx="1">
                  <c:v>7054</c:v>
                </c:pt>
                <c:pt idx="2">
                  <c:v>9408</c:v>
                </c:pt>
                <c:pt idx="3">
                  <c:v>3442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8A-45CC-A663-B601C0317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26256021136981E-2"/>
          <c:y val="4.392678829373587E-2"/>
          <c:w val="0.9279777059338048"/>
          <c:h val="0.489782245404792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B3-4FD7-91AD-9D94295AC2D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B3-4FD7-91AD-9D94295AC2DB}"/>
              </c:ext>
            </c:extLst>
          </c:dPt>
          <c:cat>
            <c:strRef>
              <c:f>Лист1!$B$5:$B$6</c:f>
              <c:strCache>
                <c:ptCount val="2"/>
                <c:pt idx="0">
                  <c:v>84,0% Дотации (гранты) бюджетам за достижение показателей деятельности органов местного самоуправления</c:v>
                </c:pt>
                <c:pt idx="1">
                  <c:v>16,0% Прочие дотации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16.8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2DB3-4FD7-91AD-9D94295AC2D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2DB3-4FD7-91AD-9D94295AC2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2DB3-4FD7-91AD-9D94295AC2DB}"/>
              </c:ext>
            </c:extLst>
          </c:dPt>
          <c:cat>
            <c:strRef>
              <c:f>Лист1!$B$5:$B$6</c:f>
              <c:strCache>
                <c:ptCount val="2"/>
                <c:pt idx="0">
                  <c:v>84,0% Дотации (гранты) бюджетам за достижение показателей деятельности органов местного самоуправления</c:v>
                </c:pt>
                <c:pt idx="1">
                  <c:v>16,0% Прочие дотации</c:v>
                </c:pt>
              </c:strCache>
            </c:strRef>
          </c:cat>
          <c:val>
            <c:numRef>
              <c:f>Лист1!$D$5:$D$6</c:f>
              <c:numCache>
                <c:formatCode>0.00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9-2DB3-4FD7-91AD-9D94295AC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1"/>
          <a:lstStyle/>
          <a:p>
            <a:pPr algn="l"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t" anchorCtr="1"/>
          <a:lstStyle/>
          <a:p>
            <a:pPr algn="l"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0892654512195859E-2"/>
          <c:y val="0.63321241016261287"/>
          <c:w val="0.97800448076428004"/>
          <c:h val="0.3580975035951843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l">
            <a:defRPr sz="1100" b="0" i="0" u="none" strike="noStrike" kern="1200" baseline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3374143375019"/>
          <c:y val="4.392678829373587E-2"/>
          <c:w val="0.9367134052740792"/>
          <c:h val="0.30425128397395679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B3-4FD7-91AD-9D94295AC2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B3-4FD7-91AD-9D94295AC2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B3-4FD7-91AD-9D94295AC2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B3-4FD7-91AD-9D94295AC2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B3-4FD7-91AD-9D94295AC2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B3-4FD7-91AD-9D94295AC2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DB3-4FD7-91AD-9D94295AC2D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B3-4FD7-91AD-9D94295AC2D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DB3-4FD7-91AD-9D94295AC2D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DB3-4FD7-91AD-9D94295AC2D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DB3-4FD7-91AD-9D94295AC2D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DB3-4FD7-91AD-9D94295AC2D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DB3-4FD7-91AD-9D94295AC2D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DB3-4FD7-91AD-9D94295AC2D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Лист1!$B$6:$B$22</c:f>
              <c:strCache>
                <c:ptCount val="17"/>
                <c:pt idx="0">
                  <c:v>0,2% Субсидии бюджетам на реализацию мероприятий по обеспечению жильем молодых семей</c:v>
                </c:pt>
                <c:pt idx="1">
                  <c:v>0,1% Субсидии бюджетам на софинансирование расходных обязательств субъектов Российской Федерации, связанных с реализацией федеральной целевой программы «Увековечение памяти погибших при защите Отечества на 2019–2024 годы»</c:v>
                </c:pt>
                <c:pt idx="2">
                  <c:v>11,0% Субсидии бюджетам на приведение в нормативное состояние автомобильных дорог и искусственных дорожных сооружений</c:v>
                </c:pt>
                <c:pt idx="3">
                  <c:v>19,0% Прочие субсидии</c:v>
                </c:pt>
                <c:pt idx="4">
                  <c:v>28,1% Субсидии бюджетам на реализацию мероприятий по стимулированию программ развития жилищного строительства субьектов РФ
</c:v>
                </c:pt>
                <c:pt idx="5">
                  <c:v>10,2% Субсидии бюджетам на софинансирование капитальных вложений в объекты муниципальной собственности</c:v>
                </c:pt>
                <c:pt idx="6">
                  <c:v>19,1% 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МКД, подъездов к дворовым территориям МКД населенных пунктов</c:v>
                </c:pt>
                <c:pt idx="7">
                  <c:v>0,8% Субсидии на обеспечение мероприятий по переселению граждан из аварийного жилья с учетом развития малоэтажного строительства</c:v>
                </c:pt>
                <c:pt idx="8">
                  <c:v>0,2% Субсидия бюджетам городских округов на поддержку отрасли культуры</c:v>
                </c:pt>
                <c:pt idx="9">
                  <c:v>1,9% Субсидии бюджетам на реализацию мероприятий программы РФ и муниципальных программ формирования современной городской среды</c:v>
                </c:pt>
                <c:pt idx="10">
                  <c:v>0,2% Субсидии бюджетам городских округов на финансовое обеспечение отдельных полномочий</c:v>
                </c:pt>
                <c:pt idx="11">
                  <c:v>6,3% Субсидии бюджетам на организацию бесплатного горячего питания обучающихся, получающих начальное общее образование в муниципальных образовательных организациях</c:v>
                </c:pt>
                <c:pt idx="12">
                  <c:v>1,4% Субсидии бюджетам на софинансирование создания (реконструкции) объектов спортивной инфраструктуры массового спорта на основании соглашений о муниципально-частном партнерстве или концессионных соглашений
</c:v>
                </c:pt>
                <c:pt idx="13">
                  <c:v>0,2% Субсидии бюджетам в целях софинансирования расходных обязательств субъектов РФ, возникающих при реализации мероприятий, направленных на создание современной инфраструктуры для отдыха детей и их оздоровления путем возведения некапитальных строений</c:v>
                </c:pt>
                <c:pt idx="14">
                  <c:v>0,9% Субсидии бюджетам на реализацию мероприятий по модернизации школьных систем образования</c:v>
                </c:pt>
                <c:pt idx="15">
                  <c:v>0,4% Субсидии бюджетам на 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</c:v>
                </c:pt>
                <c:pt idx="16">
                  <c:v>0,01% Субсидии бюджетам на поддержку творческой деятельности и техническое оснащение детских и кукольных театров</c:v>
                </c:pt>
              </c:strCache>
            </c:strRef>
          </c:cat>
          <c:val>
            <c:numRef>
              <c:f>Лист1!$C$6:$C$22</c:f>
              <c:numCache>
                <c:formatCode>General</c:formatCode>
                <c:ptCount val="17"/>
                <c:pt idx="0">
                  <c:v>28</c:v>
                </c:pt>
                <c:pt idx="1">
                  <c:v>10.7</c:v>
                </c:pt>
                <c:pt idx="2" formatCode="#,##0.00">
                  <c:v>1316.4</c:v>
                </c:pt>
                <c:pt idx="3">
                  <c:v>2278.3000000000002</c:v>
                </c:pt>
                <c:pt idx="4" formatCode="#,##0.00">
                  <c:v>3370.4</c:v>
                </c:pt>
                <c:pt idx="5">
                  <c:v>1216.7</c:v>
                </c:pt>
                <c:pt idx="6">
                  <c:v>2283.8000000000002</c:v>
                </c:pt>
                <c:pt idx="7">
                  <c:v>95.7</c:v>
                </c:pt>
                <c:pt idx="8">
                  <c:v>18.899999999999999</c:v>
                </c:pt>
                <c:pt idx="9">
                  <c:v>224.5</c:v>
                </c:pt>
                <c:pt idx="10">
                  <c:v>28.3</c:v>
                </c:pt>
                <c:pt idx="11">
                  <c:v>756</c:v>
                </c:pt>
                <c:pt idx="12">
                  <c:v>166.4</c:v>
                </c:pt>
                <c:pt idx="13">
                  <c:v>29.4</c:v>
                </c:pt>
                <c:pt idx="14">
                  <c:v>108.6</c:v>
                </c:pt>
                <c:pt idx="15">
                  <c:v>42.3</c:v>
                </c:pt>
                <c:pt idx="16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2DB3-4FD7-91AD-9D94295AC2D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2DB3-4FD7-91AD-9D94295AC2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2DB3-4FD7-91AD-9D94295AC2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2DB3-4FD7-91AD-9D94295AC2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2DB3-4FD7-91AD-9D94295AC2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2DB3-4FD7-91AD-9D94295AC2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2DB3-4FD7-91AD-9D94295AC2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2DB3-4FD7-91AD-9D94295AC2D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2DB3-4FD7-91AD-9D94295AC2D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2DB3-4FD7-91AD-9D94295AC2D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2DB3-4FD7-91AD-9D94295AC2D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2DB3-4FD7-91AD-9D94295AC2D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2DB3-4FD7-91AD-9D94295AC2D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2DB3-4FD7-91AD-9D94295AC2D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2DB3-4FD7-91AD-9D94295AC2D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Лист1!$B$6:$B$22</c:f>
              <c:strCache>
                <c:ptCount val="17"/>
                <c:pt idx="0">
                  <c:v>0,2% Субсидии бюджетам на реализацию мероприятий по обеспечению жильем молодых семей</c:v>
                </c:pt>
                <c:pt idx="1">
                  <c:v>0,1% Субсидии бюджетам на софинансирование расходных обязательств субъектов Российской Федерации, связанных с реализацией федеральной целевой программы «Увековечение памяти погибших при защите Отечества на 2019–2024 годы»</c:v>
                </c:pt>
                <c:pt idx="2">
                  <c:v>11,0% Субсидии бюджетам на приведение в нормативное состояние автомобильных дорог и искусственных дорожных сооружений</c:v>
                </c:pt>
                <c:pt idx="3">
                  <c:v>19,0% Прочие субсидии</c:v>
                </c:pt>
                <c:pt idx="4">
                  <c:v>28,1% Субсидии бюджетам на реализацию мероприятий по стимулированию программ развития жилищного строительства субьектов РФ
</c:v>
                </c:pt>
                <c:pt idx="5">
                  <c:v>10,2% Субсидии бюджетам на софинансирование капитальных вложений в объекты муниципальной собственности</c:v>
                </c:pt>
                <c:pt idx="6">
                  <c:v>19,1% 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МКД, подъездов к дворовым территориям МКД населенных пунктов</c:v>
                </c:pt>
                <c:pt idx="7">
                  <c:v>0,8% Субсидии на обеспечение мероприятий по переселению граждан из аварийного жилья с учетом развития малоэтажного строительства</c:v>
                </c:pt>
                <c:pt idx="8">
                  <c:v>0,2% Субсидия бюджетам городских округов на поддержку отрасли культуры</c:v>
                </c:pt>
                <c:pt idx="9">
                  <c:v>1,9% Субсидии бюджетам на реализацию мероприятий программы РФ и муниципальных программ формирования современной городской среды</c:v>
                </c:pt>
                <c:pt idx="10">
                  <c:v>0,2% Субсидии бюджетам городских округов на финансовое обеспечение отдельных полномочий</c:v>
                </c:pt>
                <c:pt idx="11">
                  <c:v>6,3% Субсидии бюджетам на организацию бесплатного горячего питания обучающихся, получающих начальное общее образование в муниципальных образовательных организациях</c:v>
                </c:pt>
                <c:pt idx="12">
                  <c:v>1,4% Субсидии бюджетам на софинансирование создания (реконструкции) объектов спортивной инфраструктуры массового спорта на основании соглашений о муниципально-частном партнерстве или концессионных соглашений
</c:v>
                </c:pt>
                <c:pt idx="13">
                  <c:v>0,2% Субсидии бюджетам в целях софинансирования расходных обязательств субъектов РФ, возникающих при реализации мероприятий, направленных на создание современной инфраструктуры для отдыха детей и их оздоровления путем возведения некапитальных строений</c:v>
                </c:pt>
                <c:pt idx="14">
                  <c:v>0,9% Субсидии бюджетам на реализацию мероприятий по модернизации школьных систем образования</c:v>
                </c:pt>
                <c:pt idx="15">
                  <c:v>0,4% Субсидии бюджетам на 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</c:v>
                </c:pt>
                <c:pt idx="16">
                  <c:v>0,01% Субсидии бюджетам на поддержку творческой деятельности и техническое оснащение детских и кукольных театров</c:v>
                </c:pt>
              </c:strCache>
            </c:strRef>
          </c:cat>
          <c:val>
            <c:numRef>
              <c:f>Лист1!$D$6:$D$22</c:f>
              <c:numCache>
                <c:formatCode>0.0</c:formatCode>
                <c:ptCount val="17"/>
                <c:pt idx="0">
                  <c:v>0.23377751060347993</c:v>
                </c:pt>
                <c:pt idx="1">
                  <c:v>8.9336405837758398E-2</c:v>
                </c:pt>
                <c:pt idx="2">
                  <c:v>10.990882677086464</c:v>
                </c:pt>
                <c:pt idx="3">
                  <c:v>19.021975085996729</c:v>
                </c:pt>
                <c:pt idx="4">
                  <c:v>28.140132919213169</c:v>
                </c:pt>
                <c:pt idx="5">
                  <c:v>10.158467755401929</c:v>
                </c:pt>
                <c:pt idx="6">
                  <c:v>19.067895668436698</c:v>
                </c:pt>
                <c:pt idx="7">
                  <c:v>0.79901813445546532</c:v>
                </c:pt>
                <c:pt idx="8">
                  <c:v>0.15779981965734893</c:v>
                </c:pt>
                <c:pt idx="9">
                  <c:v>1.8743946832314731</c:v>
                </c:pt>
                <c:pt idx="10">
                  <c:v>0.23628226964566007</c:v>
                </c:pt>
                <c:pt idx="11">
                  <c:v>6.311992786293958</c:v>
                </c:pt>
                <c:pt idx="12">
                  <c:v>1.3893063487292521</c:v>
                </c:pt>
                <c:pt idx="13">
                  <c:v>0.24546638613365393</c:v>
                </c:pt>
                <c:pt idx="14">
                  <c:v>0.90672277326921147</c:v>
                </c:pt>
                <c:pt idx="15">
                  <c:v>0.35317102494740005</c:v>
                </c:pt>
                <c:pt idx="16">
                  <c:v>2.3377751060347993E-2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9-2DB3-4FD7-91AD-9D94295AC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92654512195859E-2"/>
          <c:y val="0.35223492534767525"/>
          <c:w val="0.97800448076428004"/>
          <c:h val="0.639074988410122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l">
            <a:defRPr sz="1100" b="0" i="0" u="none" strike="noStrike" kern="1200" baseline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1098495693E-2"/>
          <c:y val="0.10034610624816338"/>
          <c:w val="0.84598211578707028"/>
          <c:h val="0.4187183577586483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68-43C5-9CA0-0C3E5E61EA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68-43C5-9CA0-0C3E5E61EA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68-43C5-9CA0-0C3E5E61EA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68-43C5-9CA0-0C3E5E61EAF1}"/>
              </c:ext>
            </c:extLst>
          </c:dPt>
          <c:cat>
            <c:strRef>
              <c:f>Лист3!$A$8:$A$12</c:f>
              <c:strCache>
                <c:ptCount val="4"/>
                <c:pt idx="0">
                  <c:v>98,0% Субвенции местным бюджетам на выполнение передаваемых полномочий субъектов Российской Федерации</c:v>
                </c:pt>
                <c:pt idx="1">
                  <c:v>1,8% Субвенции бюджетам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общеобразовательные программы дошкольного образования
</c:v>
                </c:pt>
                <c:pt idx="2">
                  <c:v>0,2% Субвенции бюджетам муниципальных образований на обеспечение детей-сирот и детей, оставшихся без попечения родителей, лиц из числа детей-сирот и детей, оставшихся без попечения родителей жилыми помещениями
</c:v>
                </c:pt>
                <c:pt idx="3">
                  <c:v>0,01% 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c:v>
                </c:pt>
              </c:strCache>
            </c:strRef>
          </c:cat>
          <c:val>
            <c:numRef>
              <c:f>Лист3!$B$8:$B$12</c:f>
              <c:numCache>
                <c:formatCode>#\ ##0.0</c:formatCode>
                <c:ptCount val="4"/>
                <c:pt idx="0">
                  <c:v>12787.7</c:v>
                </c:pt>
                <c:pt idx="1">
                  <c:v>236</c:v>
                </c:pt>
                <c:pt idx="2">
                  <c:v>20.6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868-43C5-9CA0-0C3E5E61EAF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868-43C5-9CA0-0C3E5E61EA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868-43C5-9CA0-0C3E5E61EA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868-43C5-9CA0-0C3E5E61EA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868-43C5-9CA0-0C3E5E61EAF1}"/>
              </c:ext>
            </c:extLst>
          </c:dPt>
          <c:cat>
            <c:strRef>
              <c:f>Лист3!$A$8:$A$12</c:f>
              <c:strCache>
                <c:ptCount val="4"/>
                <c:pt idx="0">
                  <c:v>98,0% Субвенции местным бюджетам на выполнение передаваемых полномочий субъектов Российской Федерации</c:v>
                </c:pt>
                <c:pt idx="1">
                  <c:v>1,8% Субвенции бюджетам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общеобразовательные программы дошкольного образования
</c:v>
                </c:pt>
                <c:pt idx="2">
                  <c:v>0,2% Субвенции бюджетам муниципальных образований на обеспечение детей-сирот и детей, оставшихся без попечения родителей, лиц из числа детей-сирот и детей, оставшихся без попечения родителей жилыми помещениями
</c:v>
                </c:pt>
                <c:pt idx="3">
                  <c:v>0,01% 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c:v>
                </c:pt>
              </c:strCache>
            </c:strRef>
          </c:cat>
          <c:val>
            <c:numRef>
              <c:f>Лист3!$C$8:$C$12</c:f>
              <c:numCache>
                <c:formatCode>0.0</c:formatCode>
                <c:ptCount val="4"/>
                <c:pt idx="0">
                  <c:v>98.031354210586841</c:v>
                </c:pt>
                <c:pt idx="1">
                  <c:v>1.809191613323623</c:v>
                </c:pt>
                <c:pt idx="2">
                  <c:v>0.15792096285790946</c:v>
                </c:pt>
                <c:pt idx="3">
                  <c:v>8.4745762711864403E-2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868-43C5-9CA0-0C3E5E61E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5929249143920334E-2"/>
          <c:y val="0.57745121185902359"/>
          <c:w val="0.87828997224327254"/>
          <c:h val="0.40886792063596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7837228624551"/>
          <c:y val="8.4817427598720935E-2"/>
          <c:w val="0.95145778412316551"/>
          <c:h val="0.39340244272027342"/>
        </c:manualLayout>
      </c:layout>
      <c:pieChart>
        <c:varyColors val="1"/>
        <c:ser>
          <c:idx val="0"/>
          <c:order val="0"/>
          <c:cat>
            <c:strRef>
              <c:f>Лист2!$A$3:$A$6</c:f>
              <c:strCache>
                <c:ptCount val="4"/>
                <c:pt idx="0">
                  <c:v>30,5 %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0,3% Межбюджетные трансферты, передаваемые бюджетам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</c:v>
                </c:pt>
                <c:pt idx="2">
                  <c:v>4,4% Межбюджетные трансферты, передаваемые бюджетам 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c:v>
                </c:pt>
                <c:pt idx="3">
                  <c:v>64,8% Прочие межбюджетные трансферты, передаваемые бюджетам городских округов </c:v>
                </c:pt>
              </c:strCache>
            </c:strRef>
          </c:cat>
          <c:val>
            <c:numRef>
              <c:f>Лист2!$B$3:$B$6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53-4B4D-9F2D-F5B1932569B3}"/>
            </c:ext>
          </c:extLst>
        </c:ser>
        <c:ser>
          <c:idx val="1"/>
          <c:order val="1"/>
          <c:cat>
            <c:strRef>
              <c:f>Лист2!$A$3:$A$6</c:f>
              <c:strCache>
                <c:ptCount val="4"/>
                <c:pt idx="0">
                  <c:v>30,5 %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0,3% Межбюджетные трансферты, передаваемые бюджетам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</c:v>
                </c:pt>
                <c:pt idx="2">
                  <c:v>4,4% Межбюджетные трансферты, передаваемые бюджетам 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c:v>
                </c:pt>
                <c:pt idx="3">
                  <c:v>64,8% Прочие межбюджетные трансферты, передаваемые бюджетам городских округов </c:v>
                </c:pt>
              </c:strCache>
            </c:strRef>
          </c:cat>
          <c:val>
            <c:numRef>
              <c:f>Лист2!$C$3:$C$6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53-4B4D-9F2D-F5B1932569B3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53-4B4D-9F2D-F5B1932569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53-4B4D-9F2D-F5B1932569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53-4B4D-9F2D-F5B1932569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Лист2!$A$3:$A$6</c:f>
              <c:strCache>
                <c:ptCount val="4"/>
                <c:pt idx="0">
                  <c:v>30,5 %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0,3% Межбюджетные трансферты, передаваемые бюджетам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</c:v>
                </c:pt>
                <c:pt idx="2">
                  <c:v>4,4% Межбюджетные трансферты, передаваемые бюджетам 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c:v>
                </c:pt>
                <c:pt idx="3">
                  <c:v>64,8% Прочие межбюджетные трансферты, передаваемые бюджетам городских округов </c:v>
                </c:pt>
              </c:strCache>
            </c:strRef>
          </c:cat>
          <c:val>
            <c:numRef>
              <c:f>Лист2!$D$3:$D$6</c:f>
              <c:numCache>
                <c:formatCode>General</c:formatCode>
                <c:ptCount val="4"/>
                <c:pt idx="0">
                  <c:v>446.4</c:v>
                </c:pt>
                <c:pt idx="1">
                  <c:v>4.3</c:v>
                </c:pt>
                <c:pt idx="2">
                  <c:v>65</c:v>
                </c:pt>
                <c:pt idx="3">
                  <c:v>947.9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53-4B4D-9F2D-F5B1932569B3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753-4B4D-9F2D-F5B1932569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753-4B4D-9F2D-F5B1932569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753-4B4D-9F2D-F5B1932569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Лист2!$A$3:$A$6</c:f>
              <c:strCache>
                <c:ptCount val="4"/>
                <c:pt idx="0">
                  <c:v>30,5 %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0,3% Межбюджетные трансферты, передаваемые бюджетам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</c:v>
                </c:pt>
                <c:pt idx="2">
                  <c:v>4,4% Межбюджетные трансферты, передаваемые бюджетам 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c:v>
                </c:pt>
                <c:pt idx="3">
                  <c:v>64,8% Прочие межбюджетные трансферты, передаваемые бюджетам городских округов </c:v>
                </c:pt>
              </c:strCache>
            </c:strRef>
          </c:cat>
          <c:val>
            <c:numRef>
              <c:f>Лист2!$E$3:$E$6</c:f>
              <c:numCache>
                <c:formatCode>#\ ##0.0</c:formatCode>
                <c:ptCount val="4"/>
                <c:pt idx="0">
                  <c:v>30.500136649357749</c:v>
                </c:pt>
                <c:pt idx="1">
                  <c:v>0.29379611915824</c:v>
                </c:pt>
                <c:pt idx="2">
                  <c:v>4.441104126810604</c:v>
                </c:pt>
                <c:pt idx="3">
                  <c:v>64.764963104673413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753-4B4D-9F2D-F5B193256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8556211953436348E-2"/>
          <c:y val="0.6000498240796649"/>
          <c:w val="0.88288735125655537"/>
          <c:h val="0.39184549619923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параметров бюджета, млн рублей</a:t>
            </a:r>
          </a:p>
        </c:rich>
      </c:tx>
      <c:layout>
        <c:manualLayout>
          <c:xMode val="edge"/>
          <c:yMode val="edge"/>
          <c:x val="0.15085611596850665"/>
          <c:y val="6.24683661669361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5CD2C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241427059318225"/>
                  <c:y val="6.24683661669361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45 839,1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4A-48A9-BB42-A0EB9BE8C84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682841673070696"/>
                  <c:y val="1.2493673233387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46 833,2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4A-48A9-BB42-A0EB9BE8C84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81666292091386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44A-48A9-BB42-A0EB9BE8C8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45839.1</c:v>
                </c:pt>
                <c:pt idx="1">
                  <c:v>46833.2</c:v>
                </c:pt>
                <c:pt idx="2">
                  <c:v>50546.1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4A-48A9-BB42-A0EB9BE8C8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D6E1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559046355503361"/>
                  <c:y val="-1.87405098500808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45 614,9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4A-48A9-BB42-A0EB9BE8C84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46 241,4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44A-48A9-BB42-A0EB9BE8C84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669053073692255"/>
                  <c:y val="-6.24683661669361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4A-48A9-BB42-A0EB9BE8C8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45614.9</c:v>
                </c:pt>
                <c:pt idx="1">
                  <c:v>46241.4</c:v>
                </c:pt>
                <c:pt idx="2">
                  <c:v>49157.4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4A-48A9-BB42-A0EB9BE8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746117088"/>
        <c:axId val="-1746111104"/>
      </c:barChart>
      <c:catAx>
        <c:axId val="-174611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46111104"/>
        <c:crosses val="autoZero"/>
        <c:auto val="1"/>
        <c:lblAlgn val="ctr"/>
        <c:lblOffset val="100"/>
        <c:noMultiLvlLbl val="0"/>
      </c:catAx>
      <c:valAx>
        <c:axId val="-1746111104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-174611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34194088268398"/>
          <c:y val="3.989466673574233E-2"/>
          <c:w val="0.49551592485040657"/>
          <c:h val="0.835027465624991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explosion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12-4031-8CC7-8572F8C3AC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12-4031-8CC7-8572F8C3AC33}"/>
              </c:ext>
            </c:extLst>
          </c:dPt>
          <c:dLbls>
            <c:dLbl>
              <c:idx val="0"/>
              <c:layout>
                <c:manualLayout>
                  <c:x val="2.5539178642672812E-3"/>
                  <c:y val="-3.90727019568530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12-4031-8CC7-8572F8C3AC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950284489776819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12-4031-8CC7-8572F8C3AC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12-4031-8CC7-8572F8C3AC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ДОХОДЫ, МЛН РУБЛЕЙ</a:t>
            </a:r>
          </a:p>
        </c:rich>
      </c:tx>
      <c:layout>
        <c:manualLayout>
          <c:xMode val="edge"/>
          <c:yMode val="edge"/>
          <c:x val="0.252768445610965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63500"/>
            </a:sp3d>
          </c:spPr>
          <c:invertIfNegative val="0"/>
          <c:dLbls>
            <c:dLbl>
              <c:idx val="0"/>
              <c:layout>
                <c:manualLayout>
                  <c:x val="2.2222222222222223E-2"/>
                  <c:y val="-0.35303152549649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28-4CB1-A254-D1B150FCE20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29629629629631E-2"/>
                  <c:y val="-0.39580449602877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F28-4CB1-A254-D1B150FCE20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18518518518382E-2"/>
                  <c:y val="-0.41218247173967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F28-4CB1-A254-D1B150FCE2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13668</c:v>
                </c:pt>
                <c:pt idx="1">
                  <c:v>14926.6</c:v>
                </c:pt>
                <c:pt idx="2">
                  <c:v>19664.2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28-4CB1-A254-D1B150FCE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46119264"/>
        <c:axId val="-1746113280"/>
        <c:axId val="0"/>
      </c:bar3DChart>
      <c:catAx>
        <c:axId val="-174611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46113280"/>
        <c:crosses val="autoZero"/>
        <c:auto val="1"/>
        <c:lblAlgn val="ctr"/>
        <c:lblOffset val="100"/>
        <c:noMultiLvlLbl val="0"/>
      </c:catAx>
      <c:valAx>
        <c:axId val="-1746113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-174611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.17335008447996891"/>
          <c:w val="0.3306065908428113"/>
          <c:h val="0.413964628326478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CB-4795-8EDC-87A07EBA2BF5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CB-4795-8EDC-87A07EBA2B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CB-4795-8EDC-87A07EBA2B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CB-4795-8EDC-87A07EBA2BF5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1,2% 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63,2%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2">
                  <c:v>0,01% Судебная система</c:v>
                </c:pt>
                <c:pt idx="3">
                  <c:v>6,8% 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4">
                  <c:v>28,8% Другие общегосударственные вопросы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38.799999999999997</c:v>
                </c:pt>
                <c:pt idx="1">
                  <c:v>1978.3</c:v>
                </c:pt>
                <c:pt idx="2">
                  <c:v>0.2</c:v>
                </c:pt>
                <c:pt idx="3">
                  <c:v>211.8</c:v>
                </c:pt>
                <c:pt idx="4">
                  <c:v>900.8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CB-4795-8EDC-87A07EBA2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35464377369495481"/>
          <c:y val="9.4258064304100136E-2"/>
          <c:w val="0.64345013123359585"/>
          <c:h val="0.87327913372154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0.12930654923484047"/>
          <c:w val="0.34743716320977158"/>
          <c:h val="0.519912413603804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49-4AEC-94D9-E08A81F8854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49-4AEC-94D9-E08A81F8854F}"/>
              </c:ext>
            </c:extLst>
          </c:dPt>
          <c:cat>
            <c:strRef>
              <c:f>Лист1!$A$2:$A$3</c:f>
              <c:strCache>
                <c:ptCount val="2"/>
                <c:pt idx="0">
                  <c:v>67,9% Защита населения и территории от чрезвычайных ситуаций природного и техногенного характера, пожарная безопасность</c:v>
                </c:pt>
                <c:pt idx="1">
                  <c:v>32,1% 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781.6</c:v>
                </c:pt>
                <c:pt idx="1">
                  <c:v>370.1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49-4AEC-94D9-E08A81F88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0656523598688393"/>
          <c:y val="0.10056189095872059"/>
          <c:w val="0.55016528342009441"/>
          <c:h val="0.79607521513067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1726168250101E-2"/>
          <c:y val="0.15804844877496366"/>
          <c:w val="0.33164603771682011"/>
          <c:h val="0.427629204570589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08-4E6F-9117-27B80339B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08-4E6F-9117-27B80339B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08-4E6F-9117-27B80339B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08-4E6F-9117-27B80339B7E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08-4E6F-9117-27B80339B7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E08-4E6F-9117-27B80339B7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E08-4E6F-9117-27B80339B7EA}"/>
              </c:ext>
            </c:extLst>
          </c:dPt>
          <c:cat>
            <c:strRef>
              <c:f>Лист1!$A$2:$A$8</c:f>
              <c:strCache>
                <c:ptCount val="7"/>
                <c:pt idx="0">
                  <c:v>0,02% Топливно-энергетический комплекс</c:v>
                </c:pt>
                <c:pt idx="1">
                  <c:v>0,2% Сельское хозяйство и рыболовство</c:v>
                </c:pt>
                <c:pt idx="2">
                  <c:v>0,01% Водное хозяйство</c:v>
                </c:pt>
                <c:pt idx="3">
                  <c:v>10,9% Транспорт</c:v>
                </c:pt>
                <c:pt idx="4">
                  <c:v>83,5% Дорожное хозяйство (дорожные фонды)</c:v>
                </c:pt>
                <c:pt idx="5">
                  <c:v>2,1% Связь и информатика</c:v>
                </c:pt>
                <c:pt idx="6">
                  <c:v>3,3% Другие вопросы в области национальной экономики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1.9</c:v>
                </c:pt>
                <c:pt idx="1">
                  <c:v>23.9</c:v>
                </c:pt>
                <c:pt idx="2">
                  <c:v>1.1000000000000001</c:v>
                </c:pt>
                <c:pt idx="3" formatCode="#,##0.00">
                  <c:v>1260</c:v>
                </c:pt>
                <c:pt idx="4" formatCode="#,##0.00">
                  <c:v>9694.1</c:v>
                </c:pt>
                <c:pt idx="5">
                  <c:v>243.5</c:v>
                </c:pt>
                <c:pt idx="6">
                  <c:v>382.1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E08-4E6F-9117-27B80339B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0.11632180055542644"/>
          <c:w val="0.59150041842209833"/>
          <c:h val="0.82223722177638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85714457233898E-2"/>
          <c:y val="0.17624598336544828"/>
          <c:w val="0.34498811969393356"/>
          <c:h val="0.4164888793465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B8-431B-8514-6B6CEF230E1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B8-431B-8514-6B6CEF230E1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B8-431B-8514-6B6CEF230E1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B8-431B-8514-6B6CEF230E17}"/>
              </c:ext>
            </c:extLst>
          </c:dPt>
          <c:cat>
            <c:strRef>
              <c:f>Лист1!$A$2:$A$5</c:f>
              <c:strCache>
                <c:ptCount val="4"/>
                <c:pt idx="0">
                  <c:v>4,2% Жилищное хозяйство</c:v>
                </c:pt>
                <c:pt idx="1">
                  <c:v>36,0% Коммунальное хозяйство</c:v>
                </c:pt>
                <c:pt idx="2">
                  <c:v>39,3% Благоустройство</c:v>
                </c:pt>
                <c:pt idx="3">
                  <c:v>20,5%Другие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358.1</c:v>
                </c:pt>
                <c:pt idx="1">
                  <c:v>3088.8</c:v>
                </c:pt>
                <c:pt idx="2">
                  <c:v>3363.4</c:v>
                </c:pt>
                <c:pt idx="3">
                  <c:v>1759.3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B8-431B-8514-6B6CEF230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0.11434700642389752"/>
          <c:w val="0.59150041842209833"/>
          <c:h val="0.64864550974908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1446485855934"/>
          <c:y val="0.17624598336544828"/>
          <c:w val="0.3351851851851852"/>
          <c:h val="0.4164888793465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F9-4B74-B5D4-ABDC1DB629BF}"/>
              </c:ext>
            </c:extLst>
          </c:dPt>
          <c:cat>
            <c:strRef>
              <c:f>Лист1!$A$2</c:f>
              <c:strCache>
                <c:ptCount val="1"/>
                <c:pt idx="0">
                  <c:v>100% Охрана объектов растительного и животного мира и среды их обитания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F9-4B74-B5D4-ABDC1DB62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61329833771"/>
          <c:y val="7.2928222842477269E-2"/>
          <c:w val="0.59150041842209833"/>
          <c:h val="0.52208811547252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08311461067367E-2"/>
          <c:y val="0.16856977557417907"/>
          <c:w val="0.33752653834937302"/>
          <c:h val="0.426361169689482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EE-48ED-8A7F-1D067E48E3C5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EE-48ED-8A7F-1D067E48E3C5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EE-48ED-8A7F-1D067E48E3C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EE-48ED-8A7F-1D067E48E3C5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EE-48ED-8A7F-1D067E48E3C5}"/>
              </c:ext>
            </c:extLst>
          </c:dPt>
          <c:cat>
            <c:strRef>
              <c:f>Лист1!$A$2:$A$6</c:f>
              <c:strCache>
                <c:ptCount val="5"/>
                <c:pt idx="0">
                  <c:v>35,0% Дошкольное образование</c:v>
                </c:pt>
                <c:pt idx="1">
                  <c:v>47,5% Общее образование</c:v>
                </c:pt>
                <c:pt idx="2">
                  <c:v>9,7% Дополнительное образование детей</c:v>
                </c:pt>
                <c:pt idx="3">
                  <c:v>1,7% Молодежная политика</c:v>
                </c:pt>
                <c:pt idx="4">
                  <c:v>6,1% 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7212.5</c:v>
                </c:pt>
                <c:pt idx="1">
                  <c:v>9776.5</c:v>
                </c:pt>
                <c:pt idx="2">
                  <c:v>1999.9</c:v>
                </c:pt>
                <c:pt idx="3" formatCode="General">
                  <c:v>342.6</c:v>
                </c:pt>
                <c:pt idx="4" formatCode="General">
                  <c:v>1247.9000000000001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BEE-48ED-8A7F-1D067E48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43102945465148"/>
          <c:y val="0.14643811063309031"/>
          <c:w val="0.59150041842209833"/>
          <c:h val="0.54010287894915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19194948678752E-2"/>
          <c:y val="5.2675136708271557E-2"/>
          <c:w val="0.33959275583479709"/>
          <c:h val="0.795516629646270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FF-4AC3-9442-AA46302AE005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FF-4AC3-9442-AA46302AE005}"/>
              </c:ext>
            </c:extLst>
          </c:dPt>
          <c:cat>
            <c:strRef>
              <c:f>Лист1!$A$2:$A$3</c:f>
              <c:strCache>
                <c:ptCount val="2"/>
                <c:pt idx="0">
                  <c:v>92,3% Культура</c:v>
                </c:pt>
                <c:pt idx="1">
                  <c:v>7,7% 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987.2</c:v>
                </c:pt>
                <c:pt idx="1">
                  <c:v>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FF-4AC3-9442-AA46302AE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333022568379294"/>
          <c:y val="0.1961638010137893"/>
          <c:w val="0.48476376260519083"/>
          <c:h val="0.54933416022764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7.8593609487012467E-2"/>
          <c:w val="0.34689413140494973"/>
          <c:h val="0.654060101994212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4F-447A-BE45-100140050E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4F-447A-BE45-100140050E0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4F-447A-BE45-100140050E00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4F-447A-BE45-100140050E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14F-447A-BE45-100140050E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4,2% Пенсионное обеспечение</c:v>
                </c:pt>
                <c:pt idx="1">
                  <c:v>1,3% Социальное обслуживание населения</c:v>
                </c:pt>
                <c:pt idx="2">
                  <c:v>31,2%Социальное обеспечение населения</c:v>
                </c:pt>
                <c:pt idx="3">
                  <c:v>62,1% Охрана семьи и детства</c:v>
                </c:pt>
                <c:pt idx="4">
                  <c:v>0,2% Прикладные научные исследования в области социальной политики</c:v>
                </c:pt>
                <c:pt idx="5">
                  <c:v>1,0% Другие вопросы в области социальной политики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64.7</c:v>
                </c:pt>
                <c:pt idx="1">
                  <c:v>19.3</c:v>
                </c:pt>
                <c:pt idx="2">
                  <c:v>482</c:v>
                </c:pt>
                <c:pt idx="3">
                  <c:v>960.7</c:v>
                </c:pt>
                <c:pt idx="4">
                  <c:v>3.5</c:v>
                </c:pt>
                <c:pt idx="5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14F-447A-BE45-100140050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1.3101010038127567E-2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422478357761E-2"/>
          <c:y val="0.2053420206348619"/>
          <c:w val="0.34814809738289626"/>
          <c:h val="0.64484956256048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E9-4A7E-93C4-5577E9B59985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E9-4A7E-93C4-5577E9B59985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E9-4A7E-93C4-5577E9B5998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E9-4A7E-93C4-5577E9B59985}"/>
              </c:ext>
            </c:extLst>
          </c:dPt>
          <c:cat>
            <c:strRef>
              <c:f>Лист1!$A$2:$A$5</c:f>
              <c:strCache>
                <c:ptCount val="4"/>
                <c:pt idx="0">
                  <c:v>0,1% Физическая культура</c:v>
                </c:pt>
                <c:pt idx="1">
                  <c:v>23,8% Массовый спорт</c:v>
                </c:pt>
                <c:pt idx="2">
                  <c:v>72,8% Спорт высших достижений</c:v>
                </c:pt>
                <c:pt idx="3">
                  <c:v>3,3% 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0.5</c:v>
                </c:pt>
                <c:pt idx="1">
                  <c:v>276.8</c:v>
                </c:pt>
                <c:pt idx="2">
                  <c:v>847.2</c:v>
                </c:pt>
                <c:pt idx="3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2E9-4A7E-93C4-5577E9B59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855213056982638"/>
          <c:y val="0.22576405733424548"/>
          <c:w val="0.5095419148484015"/>
          <c:h val="0.606163180213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4158646835812E-2"/>
          <c:y val="3.560708175917548E-3"/>
          <c:w val="0.32068387284922717"/>
          <c:h val="0.773191889404291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6E-4E77-B683-63058847497B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6E-4E77-B683-63058847497B}"/>
              </c:ext>
            </c:extLst>
          </c:dPt>
          <c:cat>
            <c:strRef>
              <c:f>Лист1!$A$2:$A$3</c:f>
              <c:strCache>
                <c:ptCount val="2"/>
                <c:pt idx="0">
                  <c:v>35,0% Телевидение и радиовещание</c:v>
                </c:pt>
                <c:pt idx="1">
                  <c:v>65,0% Периодическая печать и издательства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30.4</c:v>
                </c:pt>
                <c:pt idx="1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6E-4E77-B683-630588474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45808515159844"/>
          <c:y val="0.24527822954614334"/>
          <c:w val="0.50763590313738527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ДОХОДЫ, МЛН РУБЛЕЙ</a:t>
            </a:r>
          </a:p>
        </c:rich>
      </c:tx>
      <c:layout>
        <c:manualLayout>
          <c:xMode val="edge"/>
          <c:yMode val="edge"/>
          <c:x val="0.21018051910177896"/>
          <c:y val="1.4371807718792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63500"/>
            </a:sp3d>
          </c:spPr>
          <c:invertIfNegative val="0"/>
          <c:dLbls>
            <c:dLbl>
              <c:idx val="0"/>
              <c:layout>
                <c:manualLayout>
                  <c:x val="2.5925925925925859E-2"/>
                  <c:y val="-0.39668339416832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EA-4503-83FD-40E914A392E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29629629629631E-2"/>
                  <c:y val="-0.37063732177402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EA-4503-83FD-40E914A392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76E-2"/>
                  <c:y val="-0.4024106161261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EA-4503-83FD-40E914A392E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3187.3</c:v>
                </c:pt>
                <c:pt idx="1">
                  <c:v>3606.8</c:v>
                </c:pt>
                <c:pt idx="2">
                  <c:v>4027.8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EA-4503-83FD-40E914A39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46109472"/>
        <c:axId val="-1746112192"/>
        <c:axId val="0"/>
      </c:bar3DChart>
      <c:catAx>
        <c:axId val="-17461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746112192"/>
        <c:crosses val="autoZero"/>
        <c:auto val="1"/>
        <c:lblAlgn val="ctr"/>
        <c:lblOffset val="100"/>
        <c:noMultiLvlLbl val="0"/>
      </c:catAx>
      <c:valAx>
        <c:axId val="-1746112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-17461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93438320209974E-2"/>
          <c:y val="8.8394721095438084E-2"/>
          <c:w val="0.29846165062700497"/>
          <c:h val="0.71961251282354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10-403E-BB0B-5EA031B72A27}"/>
              </c:ext>
            </c:extLst>
          </c:dPt>
          <c:cat>
            <c:strRef>
              <c:f>Лист1!$A$2:$A$2</c:f>
              <c:strCache>
                <c:ptCount val="1"/>
                <c:pt idx="0">
                  <c:v>100% 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201.3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10-403E-BB0B-5EA031B72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045815106445019"/>
          <c:y val="0.1202596841910604"/>
          <c:w val="0.52615441819772524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33571075703578E-2"/>
          <c:y val="1.9725089407626989E-2"/>
          <c:w val="0.82576055726009379"/>
          <c:h val="0.74267331418443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(без доп.норматива по НДФЛ)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1966337710058867E-3"/>
                  <c:y val="-7.4420114419816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4E-4D27-B073-91D770FE3EE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932675420117734E-3"/>
                  <c:y val="3.64959862800653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4E-4D27-B073-91D770FE3E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932675420117734E-3"/>
                  <c:y val="1.608365088826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4E-4D27-B073-91D770FE3EEB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15435.4</c:v>
                </c:pt>
                <c:pt idx="1">
                  <c:v>16908.5</c:v>
                </c:pt>
                <c:pt idx="2">
                  <c:v>21700.2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4E-4D27-B073-91D770FE3E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0983168855029433E-2"/>
                  <c:y val="3.8337634701117386E-3"/>
                </c:manualLayout>
              </c:layout>
              <c:tx>
                <c:rich>
                  <a:bodyPr/>
                  <a:lstStyle/>
                  <a:p>
                    <a:fld id="{70780B70-9174-48BC-B421-2A2EDF97EB2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14E-4D27-B073-91D770FE3EE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7769703939052983E-2"/>
                  <c:y val="-1.19016815195668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14E-4D27-B073-91D770FE3E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4207476389237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14E-4D27-B073-91D770FE3EEB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9696.7999999999993</c:v>
                </c:pt>
                <c:pt idx="1">
                  <c:v>9536.7999999999993</c:v>
                </c:pt>
                <c:pt idx="2">
                  <c:v>8936.7999999999993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14E-4D27-B073-91D770FE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46110560"/>
        <c:axId val="-174611600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14E-4D27-B073-91D770FE3EEB}"/>
              </c:ext>
            </c:extLst>
          </c:dPt>
          <c:dLbls>
            <c:dLbl>
              <c:idx val="0"/>
              <c:layout>
                <c:manualLayout>
                  <c:x val="-3.9703129466151836E-2"/>
                  <c:y val="-7.3941565072460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14E-4D27-B073-91D770FE3EE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311804932531679E-2"/>
                  <c:y val="-0.11520286335106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14E-4D27-B073-91D770FE3E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376436397041208E-2"/>
                  <c:y val="-9.090801314104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14E-4D27-B073-91D770FE3E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3333333333333E-2"/>
                  <c:y val="6.249999999999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14E-4D27-B073-91D770FE3EE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tx2">
                  <a:alpha val="28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0.628</c:v>
                </c:pt>
                <c:pt idx="1">
                  <c:v>0.56399999999999995</c:v>
                </c:pt>
                <c:pt idx="2">
                  <c:v>0.41199999999999998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14E-4D27-B073-91D770FE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46110016"/>
        <c:axId val="-1746106208"/>
      </c:lineChart>
      <c:catAx>
        <c:axId val="-17461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746116000"/>
        <c:crosses val="autoZero"/>
        <c:auto val="1"/>
        <c:lblAlgn val="ctr"/>
        <c:lblOffset val="100"/>
        <c:noMultiLvlLbl val="0"/>
      </c:catAx>
      <c:valAx>
        <c:axId val="-17461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alpha val="3000"/>
                  </a:schemeClr>
                </a:solidFill>
                <a:latin typeface="Raleway"/>
                <a:ea typeface="+mn-ea"/>
                <a:cs typeface="+mn-cs"/>
              </a:defRPr>
            </a:pPr>
            <a:endParaRPr lang="ru-RU"/>
          </a:p>
        </c:txPr>
        <c:crossAx val="-1746110560"/>
        <c:crosses val="autoZero"/>
        <c:crossBetween val="between"/>
      </c:valAx>
      <c:valAx>
        <c:axId val="-174610620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Raleway"/>
                <a:ea typeface="+mn-ea"/>
                <a:cs typeface="+mn-cs"/>
              </a:defRPr>
            </a:pPr>
            <a:endParaRPr lang="ru-RU"/>
          </a:p>
        </c:txPr>
        <c:crossAx val="-1746110016"/>
        <c:crosses val="max"/>
        <c:crossBetween val="between"/>
      </c:valAx>
      <c:catAx>
        <c:axId val="-174611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46106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2.2358719625654205E-2"/>
          <c:y val="0.87287041210208471"/>
          <c:w val="0.9625014599708438"/>
          <c:h val="0.12581683880000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aleway"/>
        </a:defRPr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10571899912209E-2"/>
          <c:y val="6.2244558379759441E-3"/>
          <c:w val="0.80091020636345822"/>
          <c:h val="0.973186808662678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4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09-4A98-BBE9-4250FC37F44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B0F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09-4A98-BBE9-4250FC37F440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09-4A98-BBE9-4250FC37F44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09-4A98-BBE9-4250FC37F440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09-4A98-BBE9-4250FC37F440}"/>
              </c:ext>
            </c:extLst>
          </c:dPt>
          <c:cat>
            <c:strRef>
              <c:f>Лист1!$A$2:$A$6</c:f>
              <c:strCache>
                <c:ptCount val="5"/>
                <c:pt idx="0">
                  <c:v>Демография</c:v>
                </c:pt>
                <c:pt idx="1">
                  <c:v>Образование</c:v>
                </c:pt>
                <c:pt idx="2">
                  <c:v>Жилье и городская среда</c:v>
                </c:pt>
                <c:pt idx="3">
                  <c:v>Культура</c:v>
                </c:pt>
                <c:pt idx="4">
                  <c:v>Безопасные и качественные автомобильные дороги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43.6</c:v>
                </c:pt>
                <c:pt idx="1">
                  <c:v>33.5</c:v>
                </c:pt>
                <c:pt idx="2">
                  <c:v>5918.6</c:v>
                </c:pt>
                <c:pt idx="3">
                  <c:v>26.2</c:v>
                </c:pt>
                <c:pt idx="4">
                  <c:v>1415.1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C09-4A98-BBE9-4250FC37F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12714599449718E-2"/>
          <c:y val="0.15787210347280037"/>
          <c:w val="0.35282887416591419"/>
          <c:h val="0.63269057949840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F0-402C-8746-5FF53F870A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F0-402C-8746-5FF53F870A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F0-402C-8746-5FF53F870A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F0-402C-8746-5FF53F870A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85,8% Муниципальная подпрограмма «Развитие систем дошкольного и общего образования в городском округе город Уфа Республики Башкортостан»</c:v>
                </c:pt>
                <c:pt idx="1">
                  <c:v>0,5% Муниципальная подпрограмма «Обеспечение пожарной и антитеррористической безопасности муниципальных образовательных организаций и детских оздоровительных лагерей в городском округе город Уфа Республики Башкортостан»</c:v>
                </c:pt>
                <c:pt idx="2">
                  <c:v>2,1% Муниципальная 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c:v>
                </c:pt>
                <c:pt idx="3">
                  <c:v>5,6% Муниципальная подпрограмма «Социальная поддержка детей из социально-незащищенных и многодетных малоимущих семей»</c:v>
                </c:pt>
                <c:pt idx="4">
                  <c:v>1,7% Муниципальная подпрограмма «Капитальный ремонт зданий и благоустройство территорий муниципальных образовательных организаций и детских оздоровительных лагерей городского округа город Уфа Республики Башкортостан»</c:v>
                </c:pt>
                <c:pt idx="5">
                  <c:v>4,3% Муниципальная подпрограмма «Обеспечение реализации муниципальной программы «Развитие образования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16684.400000000001</c:v>
                </c:pt>
                <c:pt idx="1">
                  <c:v>96.2</c:v>
                </c:pt>
                <c:pt idx="2" formatCode="General">
                  <c:v>405.6</c:v>
                </c:pt>
                <c:pt idx="3" formatCode="General">
                  <c:v>1089.8</c:v>
                </c:pt>
                <c:pt idx="4" formatCode="General">
                  <c:v>336</c:v>
                </c:pt>
                <c:pt idx="5" formatCode="General">
                  <c:v>835.9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F0-402C-8746-5FF53F870A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5F0-402C-8746-5FF53F870A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5F0-402C-8746-5FF53F870A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5F0-402C-8746-5FF53F870A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5F0-402C-8746-5FF53F870A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85,8% Муниципальная подпрограмма «Развитие систем дошкольного и общего образования в городском округе город Уфа Республики Башкортостан»</c:v>
                </c:pt>
                <c:pt idx="1">
                  <c:v>0,5% Муниципальная подпрограмма «Обеспечение пожарной и антитеррористической безопасности муниципальных образовательных организаций и детских оздоровительных лагерей в городском округе город Уфа Республики Башкортостан»</c:v>
                </c:pt>
                <c:pt idx="2">
                  <c:v>2,1% Муниципальная 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c:v>
                </c:pt>
                <c:pt idx="3">
                  <c:v>5,6% Муниципальная подпрограмма «Социальная поддержка детей из социально-незащищенных и многодетных малоимущих семей»</c:v>
                </c:pt>
                <c:pt idx="4">
                  <c:v>1,7% Муниципальная подпрограмма «Капитальный ремонт зданий и благоустройство территорий муниципальных образовательных организаций и детских оздоровительных лагерей городского округа город Уфа Республики Башкортостан»</c:v>
                </c:pt>
                <c:pt idx="5">
                  <c:v>4,3% Муниципальная подпрограмма «Обеспечение реализации муниципальной программы «Развитие образования в городском округе город Уфа Республики Башкортостан»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5F0-402C-8746-5FF53F870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435896182428788"/>
          <c:y val="0"/>
          <c:w val="0.64765951742544903"/>
          <c:h val="0.9715019765025001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32449741490551E-2"/>
          <c:y val="0.12882783244183418"/>
          <c:w val="0.37584082470703195"/>
          <c:h val="0.66905508982284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6B-4B5D-917A-700B68D6C9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6B-4B5D-917A-700B68D6C9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6B-4B5D-917A-700B68D6C9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6B-4B5D-917A-700B68D6C9DF}"/>
              </c:ext>
            </c:extLst>
          </c:dPt>
          <c:cat>
            <c:strRef>
              <c:f>Лист1!$A$2:$A$5</c:f>
              <c:strCache>
                <c:ptCount val="4"/>
                <c:pt idx="0">
                  <c:v>50,6% 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c:v>
                </c:pt>
                <c:pt idx="1">
                  <c:v>42,9% Муниципальная подпрограмма  «Организация предоставления дополнительного образования в городском округе город Уфа Республики Башкортостан»</c:v>
                </c:pt>
                <c:pt idx="2">
                  <c:v>1,2% Муниципальная подпрограмма «Сохранение и развитие муниципальных парков культуры и отдыха в городском округе город Уфа Республики Башкортостан»</c:v>
                </c:pt>
                <c:pt idx="3">
                  <c:v>5,3% 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957.3</c:v>
                </c:pt>
                <c:pt idx="1">
                  <c:v>812.9</c:v>
                </c:pt>
                <c:pt idx="2">
                  <c:v>23.5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66B-4B5D-917A-700B68D6C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838997060221211"/>
          <c:y val="9.3745522355516142E-2"/>
          <c:w val="0.55463802196529921"/>
          <c:h val="0.90625440413288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62357956016034E-2"/>
          <c:y val="0.15619755496247878"/>
          <c:w val="0.32247336285700828"/>
          <c:h val="0.70306257560271557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44-435E-868E-F9B05BE717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44-435E-868E-F9B05BE717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44-435E-868E-F9B05BE71743}"/>
              </c:ext>
            </c:extLst>
          </c:dPt>
          <c:cat>
            <c:strRef>
              <c:f>Лист1!$A$2:$B$4</c:f>
              <c:strCache>
                <c:ptCount val="3"/>
                <c:pt idx="0">
                  <c:v>66,6%  Муниципальная подпрограмма «Организация транспортного обслуживания населения городского округа город Уфа Республики Башкортостан»</c:v>
                </c:pt>
                <c:pt idx="1">
                  <c:v>6,2%  Муниципальная подпрограмма «Организация перемещения и хранения транспортных средств»</c:v>
                </c:pt>
                <c:pt idx="2">
                  <c:v>27,2%  Муниципальная подпрограмма «Развитие городского наземного электротранспорта в городском округе город Уфа Республики Башкортостан»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66.599999999999994</c:v>
                </c:pt>
                <c:pt idx="1">
                  <c:v>6.2</c:v>
                </c:pt>
                <c:pt idx="2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44-435E-868E-F9B05BE71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287442266702357"/>
          <c:y val="9.4178487920371617E-2"/>
          <c:w val="0.50598499354591775"/>
          <c:h val="0.81164302415925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35208416797588E-2"/>
          <c:y val="0.1749199584815482"/>
          <c:w val="0.37428750131554545"/>
          <c:h val="0.56112341206185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BF-4129-8AEF-792FAE1DEF6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BF-4129-8AEF-792FAE1DEF6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BF-4129-8AEF-792FAE1DEF67}"/>
              </c:ext>
            </c:extLst>
          </c:dPt>
          <c:cat>
            <c:strRef>
              <c:f>Лист1!$A$2:$A$4</c:f>
              <c:strCache>
                <c:ptCount val="3"/>
                <c:pt idx="0">
                  <c:v>18,1 % Муниципальная подпрограмма «Развитие физической культуры и массового спорта в городском округе город Уфа Республики Башкортостан»</c:v>
                </c:pt>
                <c:pt idx="1">
                  <c:v>76,9 % Муниципальная подпрограмма «Развитие детско-юношеского спорта и организация спортивной подготовки в городском округе город Уфа Республики Башкортостан»</c:v>
                </c:pt>
                <c:pt idx="2">
                  <c:v>5,0% Муниципальная 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906.7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BF-4129-8AEF-792FAE1DE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896671973736818"/>
          <c:y val="0.13677477117671455"/>
          <c:w val="0.60778573367731359"/>
          <c:h val="0.71551872828894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91980169145522E-2"/>
          <c:y val="0.18054902091795497"/>
          <c:w val="0.33880373286672499"/>
          <c:h val="0.584670588768161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84-481E-B514-CA1F4A54A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84-481E-B514-CA1F4A54A3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84-481E-B514-CA1F4A54A3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84-481E-B514-CA1F4A54A34D}"/>
              </c:ext>
            </c:extLst>
          </c:dPt>
          <c:cat>
            <c:strRef>
              <c:f>Лист1!$A$2:$A$5</c:f>
              <c:strCache>
                <c:ptCount val="4"/>
                <c:pt idx="0">
                  <c:v>62,7% Муниципальная подпрограмма «Мероприятия по жизнеустройству детей-сирот, обеспечение  деятельности подведомственных учреждений»</c:v>
                </c:pt>
                <c:pt idx="1">
                  <c:v>23,2% Муниципальная подпрограмма «Благополучное детство и укрепление семейных ценностей»</c:v>
                </c:pt>
                <c:pt idx="2">
                  <c:v>1,1% Муниципальная подпрограмма «Организация и обеспечение отдыха и оздоровления детей»</c:v>
                </c:pt>
                <c:pt idx="3">
                  <c:v>13,0% 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535.6</c:v>
                </c:pt>
                <c:pt idx="1">
                  <c:v>198.4</c:v>
                </c:pt>
                <c:pt idx="2">
                  <c:v>9.1999999999999993</c:v>
                </c:pt>
                <c:pt idx="3">
                  <c:v>111.5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84-481E-B514-CA1F4A54A3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684-481E-B514-CA1F4A54A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684-481E-B514-CA1F4A54A3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684-481E-B514-CA1F4A54A3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684-481E-B514-CA1F4A54A34D}"/>
              </c:ext>
            </c:extLst>
          </c:dPt>
          <c:cat>
            <c:strRef>
              <c:f>Лист1!$A$2:$A$5</c:f>
              <c:strCache>
                <c:ptCount val="4"/>
                <c:pt idx="0">
                  <c:v>62,7% Муниципальная подпрограмма «Мероприятия по жизнеустройству детей-сирот, обеспечение  деятельности подведомственных учреждений»</c:v>
                </c:pt>
                <c:pt idx="1">
                  <c:v>23,2% Муниципальная подпрограмма «Благополучное детство и укрепление семейных ценностей»</c:v>
                </c:pt>
                <c:pt idx="2">
                  <c:v>1,1% Муниципальная подпрограмма «Организация и обеспечение отдыха и оздоровления детей»</c:v>
                </c:pt>
                <c:pt idx="3">
                  <c:v>13,0% 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684-481E-B514-CA1F4A54A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135287255759703"/>
          <c:y val="4.759339315460763E-2"/>
          <c:w val="0.58439720034995624"/>
          <c:h val="0.92229612162685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0582246182305E-4"/>
          <c:y val="0.17522899454441881"/>
          <c:w val="0.33510007802567482"/>
          <c:h val="0.605961591146340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D8-42C3-B8E6-53865C8522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D8-42C3-B8E6-53865C8522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D8-42C3-B8E6-53865C8522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D8-42C3-B8E6-53865C8522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D8-42C3-B8E6-53865C852216}"/>
              </c:ext>
            </c:extLst>
          </c:dPt>
          <c:cat>
            <c:strRef>
              <c:f>Лист1!$A$2:$A$6</c:f>
              <c:strCache>
                <c:ptCount val="5"/>
                <c:pt idx="0">
                  <c:v>94,9% Муниципальная подпрограмма «Благоустройство территорий городского округа город Уфа Республики Башкортостан»</c:v>
                </c:pt>
                <c:pt idx="1">
                  <c:v>1,6% Муниципальная подпрограмма «Модернизация системы наружнего освещения городского округа город Уфа Республики Башкортостан»</c:v>
                </c:pt>
                <c:pt idx="2">
                  <c:v>0,5% Муниципальная подпрограмма «Благоустройство муниципальных кладбищ в городском округе город Уфа Республики Башкортостан»</c:v>
                </c:pt>
                <c:pt idx="3">
                  <c:v>0,1% Муниципальная подпрограмма «Развитие велоинфраструктуры в городском округе город Уфа Республики Башкортостан»</c:v>
                </c:pt>
                <c:pt idx="4">
                  <c:v>2,9% Муниципальная подпрограмма «Обеспечение реализации муниципальной программы «Благоустройство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2776.4</c:v>
                </c:pt>
                <c:pt idx="1">
                  <c:v>46.9</c:v>
                </c:pt>
                <c:pt idx="2" formatCode="General">
                  <c:v>14.7</c:v>
                </c:pt>
                <c:pt idx="3" formatCode="General">
                  <c:v>1.8</c:v>
                </c:pt>
                <c:pt idx="4" formatCode="General">
                  <c:v>86.2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D8-42C3-B8E6-53865C8522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FD8-42C3-B8E6-53865C8522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FD8-42C3-B8E6-53865C8522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FD8-42C3-B8E6-53865C8522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FD8-42C3-B8E6-53865C8522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7FD8-42C3-B8E6-53865C852216}"/>
              </c:ext>
            </c:extLst>
          </c:dPt>
          <c:cat>
            <c:strRef>
              <c:f>Лист1!$A$2:$A$6</c:f>
              <c:strCache>
                <c:ptCount val="5"/>
                <c:pt idx="0">
                  <c:v>94,9% Муниципальная подпрограмма «Благоустройство территорий городского округа город Уфа Республики Башкортостан»</c:v>
                </c:pt>
                <c:pt idx="1">
                  <c:v>1,6% Муниципальная подпрограмма «Модернизация системы наружнего освещения городского округа город Уфа Республики Башкортостан»</c:v>
                </c:pt>
                <c:pt idx="2">
                  <c:v>0,5% Муниципальная подпрограмма «Благоустройство муниципальных кладбищ в городском округе город Уфа Республики Башкортостан»</c:v>
                </c:pt>
                <c:pt idx="3">
                  <c:v>0,1% Муниципальная подпрограмма «Развитие велоинфраструктуры в городском округе город Уфа Республики Башкортостан»</c:v>
                </c:pt>
                <c:pt idx="4">
                  <c:v>2,9% Муниципальная подпрограмма «Обеспечение реализации муниципальной программы «Благоустройство городского округа город Уфа Республики Башкортостан»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FD8-42C3-B8E6-53865C852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6203725537906906"/>
          <c:y val="7.588840259815989E-2"/>
          <c:w val="0.6356256323872459"/>
          <c:h val="0.87427656155256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946829948583215E-2"/>
          <c:y val="9.1165101851392663E-2"/>
          <c:w val="0.39909212272379779"/>
          <c:h val="0.458553559676036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AB-4936-8571-DC9D1E435F2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AB-4936-8571-DC9D1E435F2B}"/>
              </c:ext>
            </c:extLst>
          </c:dPt>
          <c:cat>
            <c:strRef>
              <c:f>Лист1!$A$2:$A$4</c:f>
              <c:strCache>
                <c:ptCount val="2"/>
                <c:pt idx="0">
                  <c:v>88,5% Муниципальная подпрограмма «Поддержка жилищно-коммунального хозяйства»</c:v>
                </c:pt>
                <c:pt idx="1">
                  <c:v>11,5% Муниципальная подпрограмма «Улучшение экологической обстановки в городе Уфа»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402.9</c:v>
                </c:pt>
                <c:pt idx="1">
                  <c:v>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4AB-4936-8571-DC9D1E435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414989792942547"/>
          <c:y val="8.3792205774829334E-2"/>
          <c:w val="0.53585010207057449"/>
          <c:h val="0.51353718339810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НАЛОГОВЫХ И НЕНАЛОГОВЫХ ДОХОДОВ, МЛН</a:t>
            </a:r>
            <a:r>
              <a:rPr lang="ru-RU" sz="16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view3D>
      <c:rotX val="15"/>
      <c:hPercent val="51"/>
      <c:rotY val="50"/>
      <c:depthPercent val="40"/>
      <c:rAngAx val="1"/>
    </c:view3D>
    <c:floor>
      <c:thickness val="0"/>
      <c:spPr>
        <a:noFill/>
        <a:ln w="12700">
          <a:solidFill>
            <a:schemeClr val="bg1"/>
          </a:solidFill>
          <a:prstDash val="solid"/>
        </a:ln>
      </c:spPr>
    </c:floor>
    <c:sideWall>
      <c:thickness val="0"/>
      <c:spPr>
        <a:noFill/>
        <a:ln w="12700">
          <a:solidFill>
            <a:schemeClr val="bg1"/>
          </a:solidFill>
          <a:prstDash val="solid"/>
        </a:ln>
      </c:spPr>
    </c:sideWall>
    <c:backWall>
      <c:thickness val="0"/>
      <c:spPr>
        <a:noFill/>
        <a:ln w="12700">
          <a:solidFill>
            <a:schemeClr val="bg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7165354330708656E-4"/>
          <c:y val="0.23323804225232189"/>
          <c:w val="0.99972834645669295"/>
          <c:h val="0.615407296474229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 w="13544">
              <a:noFill/>
              <a:prstDash val="solid"/>
            </a:ln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0%</c:formatCode>
                <c:ptCount val="3"/>
                <c:pt idx="0">
                  <c:v>0.81090814165277392</c:v>
                </c:pt>
                <c:pt idx="1">
                  <c:v>0.80538918924752068</c:v>
                </c:pt>
                <c:pt idx="2">
                  <c:v>0.8299932466655412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A2-411E-9845-B9C9A932389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 w="13544">
              <a:noFill/>
              <a:prstDash val="solid"/>
            </a:ln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Sheet1!$B$3:$D$3</c:f>
              <c:numCache>
                <c:formatCode>0%</c:formatCode>
                <c:ptCount val="3"/>
                <c:pt idx="0">
                  <c:v>0.18855790166891126</c:v>
                </c:pt>
                <c:pt idx="1">
                  <c:v>0.1946108107524793</c:v>
                </c:pt>
                <c:pt idx="2">
                  <c:v>0.17000675333445889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A2-411E-9845-B9C9A93238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gapDepth val="0"/>
        <c:shape val="box"/>
        <c:axId val="-1746118176"/>
        <c:axId val="-1746111648"/>
        <c:axId val="0"/>
      </c:bar3DChart>
      <c:catAx>
        <c:axId val="-174611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54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ru-RU"/>
          </a:p>
        </c:txPr>
        <c:crossAx val="-1746111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4611164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1746118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845917177019539E-2"/>
          <c:y val="0.92331645619817748"/>
          <c:w val="0.98079727215674295"/>
          <c:h val="7.6243361990638844E-2"/>
        </c:manualLayout>
      </c:layout>
      <c:overlay val="0"/>
      <c:spPr>
        <a:noFill/>
        <a:ln w="13544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36424613589973E-2"/>
          <c:y val="1.1588995573841531E-3"/>
          <c:w val="0.35472440944881889"/>
          <c:h val="0.94352575409919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29-4D65-B536-2745D50EC1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29-4D65-B536-2745D50EC174}"/>
              </c:ext>
            </c:extLst>
          </c:dPt>
          <c:cat>
            <c:strRef>
              <c:f>Лист1!$A$2:$A$3</c:f>
              <c:strCache>
                <c:ptCount val="2"/>
                <c:pt idx="0">
                  <c:v>91,7% Муниципальная подпрограмма «Обеспечение пожарной безопасности городского округа город Уфа Республики Башкортостан»</c:v>
                </c:pt>
                <c:pt idx="1">
                  <c:v>8,3% Муниципальная подпрограмма «Обеспечение реализации муниципальной программы «Пожарная безопасность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455.3</c:v>
                </c:pt>
                <c:pt idx="1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29-4D65-B536-2745D50EC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987723976238176"/>
          <c:y val="9.6849949656906784E-2"/>
          <c:w val="0.60778573367731359"/>
          <c:h val="0.80463544308903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15099496323129E-2"/>
          <c:y val="0.16468386204402052"/>
          <c:w val="0.3056725527791388"/>
          <c:h val="0.439186688681393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0F-41E4-828C-4A31EB489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0F-41E4-828C-4A31EB489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0F-41E4-828C-4A31EB489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0F-41E4-828C-4A31EB4898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10F-41E4-828C-4A31EB4898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10F-41E4-828C-4A31EB489801}"/>
              </c:ext>
            </c:extLst>
          </c:dPt>
          <c:cat>
            <c:strRef>
              <c:f>Лист1!$A$2:$A$7</c:f>
              <c:strCache>
                <c:ptCount val="6"/>
                <c:pt idx="0">
                  <c:v>2,4% Муниципальная подпрограмма  «Улучшение жилищных условий отдельных категорий граждан, проживающих на территории городского округа город Уфа Республики Башкортостан»</c:v>
                </c:pt>
                <c:pt idx="1">
                  <c:v>8,5% Муниципальная подпрограмма «Формирование положительного имиджа города Уфы Республики Башкортостан»</c:v>
                </c:pt>
                <c:pt idx="2">
                  <c:v>77,4% Муниципальная подпрограмма «Обеспечение реализации муниципальной программы «Развитие городского округа город Уфа Республики Башкортостан»</c:v>
                </c:pt>
                <c:pt idx="3">
                  <c:v>3,3% 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c:v>
                </c:pt>
                <c:pt idx="4">
                  <c:v>4,5% Муниципальная подпрограмма «Обеспечение качественного выполнения работ по благоустройству в городском округе город Уфа Республики Башкортостан»</c:v>
                </c:pt>
                <c:pt idx="5">
                  <c:v>3,9% Муниципальная подпрограмма «Формирование облика современного города»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35.799999999999997</c:v>
                </c:pt>
                <c:pt idx="1">
                  <c:v>124.4</c:v>
                </c:pt>
                <c:pt idx="2">
                  <c:v>1136.9000000000001</c:v>
                </c:pt>
                <c:pt idx="3">
                  <c:v>48.2</c:v>
                </c:pt>
                <c:pt idx="4">
                  <c:v>66</c:v>
                </c:pt>
                <c:pt idx="5">
                  <c:v>56.5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10F-41E4-828C-4A31EB4898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10F-41E4-828C-4A31EB489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10F-41E4-828C-4A31EB489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10F-41E4-828C-4A31EB489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10F-41E4-828C-4A31EB4898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210F-41E4-828C-4A31EB4898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210F-41E4-828C-4A31EB489801}"/>
              </c:ext>
            </c:extLst>
          </c:dPt>
          <c:cat>
            <c:strRef>
              <c:f>Лист1!$A$2:$A$7</c:f>
              <c:strCache>
                <c:ptCount val="6"/>
                <c:pt idx="0">
                  <c:v>2,4% Муниципальная подпрограмма  «Улучшение жилищных условий отдельных категорий граждан, проживающих на территории городского округа город Уфа Республики Башкортостан»</c:v>
                </c:pt>
                <c:pt idx="1">
                  <c:v>8,5% Муниципальная подпрограмма «Формирование положительного имиджа города Уфы Республики Башкортостан»</c:v>
                </c:pt>
                <c:pt idx="2">
                  <c:v>77,4% Муниципальная подпрограмма «Обеспечение реализации муниципальной программы «Развитие городского округа город Уфа Республики Башкортостан»</c:v>
                </c:pt>
                <c:pt idx="3">
                  <c:v>3,3% 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c:v>
                </c:pt>
                <c:pt idx="4">
                  <c:v>4,5% Муниципальная подпрограмма «Обеспечение качественного выполнения работ по благоустройству в городском округе город Уфа Республики Башкортостан»</c:v>
                </c:pt>
                <c:pt idx="5">
                  <c:v>3,9% Муниципальная подпрограмма «Формирование облика современного города»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10F-41E4-828C-4A31EB489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664956178669875"/>
          <c:y val="2.43833359831922E-2"/>
          <c:w val="0.6522492385407429"/>
          <c:h val="0.9756166640168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736949547984E-2"/>
          <c:y val="0.10121678575160474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68-41A7-BF9E-EB07E58068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68-41A7-BF9E-EB07E5806857}"/>
              </c:ext>
            </c:extLst>
          </c:dPt>
          <c:cat>
            <c:strRef>
              <c:f>Лист1!$A$2:$A$3</c:f>
              <c:strCache>
                <c:ptCount val="2"/>
                <c:pt idx="0">
                  <c:v>93,1% Муниципальная подпрограмма «Создание социально-экономических, организационных условий и гарантий для социального становления и развития молодых граждан»</c:v>
                </c:pt>
                <c:pt idx="1">
                  <c:v>6,9% Муниципальная подпрограмма «Обеспечение реализации муниципальной программы «Развитие молодежной политики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341.8</c:v>
                </c:pt>
                <c:pt idx="1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68-41A7-BF9E-EB07E5806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30358705161857"/>
          <c:y val="6.4769297161738446E-2"/>
          <c:w val="0.51158530183727036"/>
          <c:h val="0.80298354850878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736949547984E-2"/>
          <c:y val="0.10121678575160474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70-4E25-8512-788AEE80A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70-4E25-8512-788AEE80A166}"/>
              </c:ext>
            </c:extLst>
          </c:dPt>
          <c:cat>
            <c:strRef>
              <c:f>Лист1!$A$2:$A$3</c:f>
              <c:strCache>
                <c:ptCount val="2"/>
                <c:pt idx="0">
                  <c:v>77,4% Муниципальная подпрограмма «Развитие малого и среднего предпринимательства в городском округе город Уфа Республики Башкортостан»</c:v>
                </c:pt>
                <c:pt idx="1">
                  <c:v>22,6% Муниципальная подпрограмма «Развитие сферы внутреннего и въездного туризма в городе Уфа»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14.4</c:v>
                </c:pt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70-4E25-8512-788AEE80A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359988334791486"/>
          <c:y val="6.4769297161738459E-2"/>
          <c:w val="0.51158530183727036"/>
          <c:h val="0.80298354850878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48974097112611E-2"/>
          <c:y val="0.22101928265971349"/>
          <c:w val="0.37361418005137254"/>
          <c:h val="0.577324672933620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99-4883-84FE-596F674D747D}"/>
              </c:ext>
            </c:extLst>
          </c:dPt>
          <c:cat>
            <c:strRef>
              <c:f>Лист1!$A$2</c:f>
              <c:strCache>
                <c:ptCount val="1"/>
                <c:pt idx="0">
                  <c:v>100% Муниципальная подпрограмма «Совершенствование системы защиты населения городского округа город Уфа Республики Башкортостан от чрезвычайных ситуаций мирного и военного времени»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99-4883-84FE-596F674D7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592702627425495"/>
          <c:y val="0.17902160437371706"/>
          <c:w val="0.54576548138520109"/>
          <c:h val="0.68390521381407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08528905878653E-2"/>
          <c:y val="7.4203816823860555E-2"/>
          <c:w val="0.40702179038714487"/>
          <c:h val="0.737586111014358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09-4251-AAF1-20721B5574F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09-4251-AAF1-20721B5574F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09-4251-AAF1-20721B5574F0}"/>
              </c:ext>
            </c:extLst>
          </c:dPt>
          <c:cat>
            <c:strRef>
              <c:f>Лист1!$A$2:$A$4</c:f>
              <c:strCache>
                <c:ptCount val="3"/>
                <c:pt idx="0">
                  <c:v>91,8% Муниципальная подпрограмма «Профилактика терроризма, экстремизма и развитие системы общественной безопасности на территории городского округа город Уфа Республики Башкортостан»</c:v>
                </c:pt>
                <c:pt idx="1">
                  <c:v>4,8% Муниципальная подпрограмма «Профилактика пьянства и алкоголизма в городском округе город Уфа Республики Башкортостан»</c:v>
                </c:pt>
                <c:pt idx="2">
                  <c:v>3,4% Муниципальная подпрограмма «Содействие развитию и поддержка социально ориентированных некоммерческих организаций»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369.9</c:v>
                </c:pt>
                <c:pt idx="1">
                  <c:v>19.3</c:v>
                </c:pt>
                <c:pt idx="2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09-4251-AAF1-20721B557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968309968124287"/>
          <c:y val="4.4687845232679164E-2"/>
          <c:w val="0.54576548138520109"/>
          <c:h val="0.8035820987545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94429862933718E-4"/>
          <c:y val="0.11832091596018088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7D-40B5-AA35-070FC0E5EF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7D-40B5-AA35-070FC0E5EF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7D-40B5-AA35-070FC0E5EF04}"/>
              </c:ext>
            </c:extLst>
          </c:dPt>
          <c:cat>
            <c:strRef>
              <c:f>Лист1!$A$2:$A$4</c:f>
              <c:strCache>
                <c:ptCount val="3"/>
                <c:pt idx="0">
                  <c:v>98,8% Муниципальная подпрограмма «Развитие дорожной инфраструктуры городского округа город Уфа Республики Башкортостан»</c:v>
                </c:pt>
                <c:pt idx="1">
                  <c:v>0,02% Муниципальная подпрограмма «Развитие водохозяйственного комплекса городского округа город Уфа Республики Башкортостан»</c:v>
                </c:pt>
                <c:pt idx="2">
                  <c:v>1,2% 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6677.3</c:v>
                </c:pt>
                <c:pt idx="1">
                  <c:v>1.1000000000000001</c:v>
                </c:pt>
                <c:pt idx="2">
                  <c:v>82.2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C7D-40B5-AA35-070FC0E5EF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C7D-40B5-AA35-070FC0E5EF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C7D-40B5-AA35-070FC0E5EF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C7D-40B5-AA35-070FC0E5EF04}"/>
              </c:ext>
            </c:extLst>
          </c:dPt>
          <c:cat>
            <c:strRef>
              <c:f>Лист1!$A$2:$A$4</c:f>
              <c:strCache>
                <c:ptCount val="3"/>
                <c:pt idx="0">
                  <c:v>98,8% Муниципальная подпрограмма «Развитие дорожной инфраструктуры городского округа город Уфа Республики Башкортостан»</c:v>
                </c:pt>
                <c:pt idx="1">
                  <c:v>0,02% Муниципальная подпрограмма «Развитие водохозяйственного комплекса городского округа город Уфа Республики Башкортостан»</c:v>
                </c:pt>
                <c:pt idx="2">
                  <c:v>1,2% 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C7D-40B5-AA35-070FC0E5E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265587634878972"/>
          <c:y val="6.4819533189424308E-2"/>
          <c:w val="0.64629629629629626"/>
          <c:h val="0.82312954217813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72-4D22-BA8B-39EF9EB411B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72-4D22-BA8B-39EF9EB411B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8,3% Муниципальная подпрограмма «Подготовка территорий и земельных участков для освоения территории городского округа город Уфа Республики Башкортостан»</c:v>
                </c:pt>
                <c:pt idx="1">
                  <c:v>2,3% Муниципальная подпрограмма «Переселение граждан из аварийного жилищного фонда»</c:v>
                </c:pt>
                <c:pt idx="2">
                  <c:v>89,4% Муниципальная подпрограмма «Строительство инженерной инфраструктуры к районам массовой и индивидуальной застройки в городском округе город 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272.89999999999998</c:v>
                </c:pt>
                <c:pt idx="1">
                  <c:v>74.2</c:v>
                </c:pt>
                <c:pt idx="2">
                  <c:v>2925.2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72-4D22-BA8B-39EF9EB41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154476523767862"/>
          <c:y val="5.4336134770274408E-2"/>
          <c:w val="0.59688072324292796"/>
          <c:h val="0.92965806739621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BD-4C4A-81FC-B627EA57DE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BD-4C4A-81FC-B627EA57DE1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BD-4C4A-81FC-B627EA57DE1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BD-4C4A-81FC-B627EA57DE1F}"/>
              </c:ext>
            </c:extLst>
          </c:dPt>
          <c:cat>
            <c:strRef>
              <c:f>Лист1!$A$2:$A$5</c:f>
              <c:strCache>
                <c:ptCount val="4"/>
                <c:pt idx="0">
                  <c:v>26,1% Муниципальная подпрограмма «Обеспечение функционирования объектов муниципальной собственности»</c:v>
                </c:pt>
                <c:pt idx="1">
                  <c:v>2,0% Муниципальная подпрограмма «Создание целостной системы учета земельных участков, вовлечение земельных участков в хозяйственный оборот и увеличение доходов от использования земельных ресурсов»</c:v>
                </c:pt>
                <c:pt idx="2">
                  <c:v>1,4% Муниципальная подпрограмма «Повышение эффективности управления муниципальной собственностью городского округа город Уфа Республики Башкортостан»</c:v>
                </c:pt>
                <c:pt idx="3">
                  <c:v>70,5% 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111.6</c:v>
                </c:pt>
                <c:pt idx="1">
                  <c:v>8.5</c:v>
                </c:pt>
                <c:pt idx="2">
                  <c:v>5.9</c:v>
                </c:pt>
                <c:pt idx="3">
                  <c:v>301.10000000000002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EBD-4C4A-81FC-B627EA57DE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EBD-4C4A-81FC-B627EA57DE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EBD-4C4A-81FC-B627EA57DE1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EBD-4C4A-81FC-B627EA57DE1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EBD-4C4A-81FC-B627EA57DE1F}"/>
              </c:ext>
            </c:extLst>
          </c:dPt>
          <c:cat>
            <c:strRef>
              <c:f>Лист1!$A$2:$A$5</c:f>
              <c:strCache>
                <c:ptCount val="4"/>
                <c:pt idx="0">
                  <c:v>26,1% Муниципальная подпрограмма «Обеспечение функционирования объектов муниципальной собственности»</c:v>
                </c:pt>
                <c:pt idx="1">
                  <c:v>2,0% Муниципальная подпрограмма «Создание целостной системы учета земельных участков, вовлечение земельных участков в хозяйственный оборот и увеличение доходов от использования земельных ресурсов»</c:v>
                </c:pt>
                <c:pt idx="2">
                  <c:v>1,4% Муниципальная подпрограмма «Повышение эффективности управления муниципальной собственностью городского округа город Уфа Республики Башкортостан»</c:v>
                </c:pt>
                <c:pt idx="3">
                  <c:v>70,5% 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EBD-4C4A-81FC-B627EA57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5367006041821741"/>
          <c:y val="2.9063864123823988E-2"/>
          <c:w val="0.64370169396885579"/>
          <c:h val="0.970936135876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56561936605796E-2"/>
          <c:y val="0.17016147113309396"/>
          <c:w val="0.3254891744989109"/>
          <c:h val="0.641813166143473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97-44D6-B2D8-4E275AE6F7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97-44D6-B2D8-4E275AE6F728}"/>
              </c:ext>
            </c:extLst>
          </c:dPt>
          <c:cat>
            <c:strRef>
              <c:f>Лист1!$A$2:$A$3</c:f>
              <c:strCache>
                <c:ptCount val="2"/>
                <c:pt idx="0">
                  <c:v>58,1% Муниципальная подпрограмма «Управление муниципальным долгом городского округа город Уфа Республики Башкортостан»</c:v>
                </c:pt>
                <c:pt idx="1">
                  <c:v>41,9% Муниципальная подпрограмма «Обеспечение реализации муниципальной программы»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201.8</c:v>
                </c:pt>
                <c:pt idx="1">
                  <c:v>145.80000000000001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97-44D6-B2D8-4E275AE6F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15552854263185"/>
          <c:y val="0.21704555770930326"/>
          <c:w val="0.54443237735014749"/>
          <c:h val="0.55825632871648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Исполнение</a:t>
            </a:r>
            <a:r>
              <a:rPr lang="ru-RU" baseline="0" dirty="0"/>
              <a:t> з</a:t>
            </a:r>
            <a:r>
              <a:rPr lang="ru-RU" dirty="0"/>
              <a:t>а 202</a:t>
            </a:r>
            <a:r>
              <a:rPr lang="en-US" dirty="0"/>
              <a:t>4</a:t>
            </a:r>
            <a:r>
              <a:rPr lang="ru-RU" dirty="0"/>
              <a:t>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53-47E0-A51F-5C8EEFF6B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53-47E0-A51F-5C8EEFF6BAE8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53-47E0-A51F-5C8EEFF6BA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53-47E0-A51F-5C8EEFF6BA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53-47E0-A51F-5C8EEFF6BA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C53-47E0-A51F-5C8EEFF6BAE8}"/>
              </c:ext>
            </c:extLst>
          </c:dPt>
          <c:dLbls>
            <c:dLbl>
              <c:idx val="1"/>
              <c:layout>
                <c:manualLayout>
                  <c:x val="-7.5611475648877227E-2"/>
                  <c:y val="6.92634361920348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121172353455819E-2"/>
                  <c:y val="-0.145341534961607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28565179352583E-2"/>
                  <c:y val="-2.15675999929888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2421259842519693E-3"/>
                  <c:y val="-5.39535324198108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8388305628463115E-2"/>
                  <c:y val="-5.7796312511232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10048.200000000001</c:v>
                </c:pt>
                <c:pt idx="1">
                  <c:v>99.9</c:v>
                </c:pt>
                <c:pt idx="2">
                  <c:v>7046.7</c:v>
                </c:pt>
                <c:pt idx="3">
                  <c:v>2016.3</c:v>
                </c:pt>
                <c:pt idx="4">
                  <c:v>9.4</c:v>
                </c:pt>
                <c:pt idx="5">
                  <c:v>443.7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C53-47E0-A51F-5C8EEFF6BAE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86313351745528E-2"/>
          <c:y val="0.1928777097573561"/>
          <c:w val="0.37966374989850543"/>
          <c:h val="0.587226635409831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D4-4F7E-BB26-D5DFF2E23D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D4-4F7E-BB26-D5DFF2E23DBD}"/>
              </c:ext>
            </c:extLst>
          </c:dPt>
          <c:cat>
            <c:strRef>
              <c:f>Лист1!$A$2:$A$3</c:f>
              <c:strCache>
                <c:ptCount val="2"/>
                <c:pt idx="0">
                  <c:v>79,6% Муниципальная подпрограмма «Благоустройство городских общественных территорий»</c:v>
                </c:pt>
                <c:pt idx="1">
                  <c:v>20,4% Муниципальная подпрограмма «Благоустройство муниципальных общественных территорий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1362.5</c:v>
                </c:pt>
                <c:pt idx="1">
                  <c:v>348.7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D4-4F7E-BB26-D5DFF2E2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941935092886669"/>
          <c:y val="0.17140509240089438"/>
          <c:w val="0.54816859633866366"/>
          <c:h val="0.6256348665381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86313351745528E-2"/>
          <c:y val="0.1928777097573561"/>
          <c:w val="0.37966374989850543"/>
          <c:h val="0.587226635409831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D4-4F7E-BB26-D5DFF2E23D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D4-4F7E-BB26-D5DFF2E23DBD}"/>
              </c:ext>
            </c:extLst>
          </c:dPt>
          <c:cat>
            <c:strRef>
              <c:f>Лист1!$A$2:$A$3</c:f>
              <c:strCache>
                <c:ptCount val="2"/>
                <c:pt idx="0">
                  <c:v>60,7% Муниципальная подпрограмма «Благоустройство отдаленных территорий городского округа город Уфа Республики Башкортостан»</c:v>
                </c:pt>
                <c:pt idx="1">
                  <c:v>39,3% Муниципальная подпрограмма «Улучшение качества жизни населения отдаленных территорий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49.4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D4-4F7E-BB26-D5DFF2E2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941935092886669"/>
          <c:y val="0.17140509240089438"/>
          <c:w val="0.54816859633866366"/>
          <c:h val="0.6256348665381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Исполнение</a:t>
            </a:r>
            <a:r>
              <a:rPr lang="ru-RU" baseline="0" dirty="0"/>
              <a:t> з</a:t>
            </a:r>
            <a:r>
              <a:rPr lang="ru-RU" dirty="0"/>
              <a:t>а 202</a:t>
            </a:r>
            <a:r>
              <a:rPr lang="en-US" dirty="0"/>
              <a:t>2</a:t>
            </a:r>
            <a:r>
              <a:rPr lang="ru-RU" dirty="0"/>
              <a:t>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349504062710877E-2"/>
          <c:y val="0.26221918522806975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03-40C7-A5B8-2E166DE920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03-40C7-A5B8-2E166DE920A5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03-40C7-A5B8-2E166DE92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03-40C7-A5B8-2E166DE920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03-40C7-A5B8-2E166DE920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E03-40C7-A5B8-2E166DE920A5}"/>
              </c:ext>
            </c:extLst>
          </c:dPt>
          <c:dLbls>
            <c:dLbl>
              <c:idx val="0"/>
              <c:layout>
                <c:manualLayout>
                  <c:x val="-0.13293008165645961"/>
                  <c:y val="-7.35444407290861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242271799358414E-2"/>
                  <c:y val="6.66461460785377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99372995042286E-2"/>
                  <c:y val="-9.29757030331348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434025955088946"/>
                  <c:y val="-3.36458294119079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181044036162147"/>
                  <c:y val="-2.82129483434792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473972003499562E-2"/>
                  <c:y val="-7.56714218331676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7302.6</c:v>
                </c:pt>
                <c:pt idx="1">
                  <c:v>77.5</c:v>
                </c:pt>
                <c:pt idx="2">
                  <c:v>4063</c:v>
                </c:pt>
                <c:pt idx="3">
                  <c:v>1910.4</c:v>
                </c:pt>
                <c:pt idx="4">
                  <c:v>35</c:v>
                </c:pt>
                <c:pt idx="5">
                  <c:v>279.5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E03-40C7-A5B8-2E166DE920A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Исполнение</a:t>
            </a:r>
            <a:r>
              <a:rPr lang="ru-RU" baseline="0" dirty="0"/>
              <a:t> з</a:t>
            </a:r>
            <a:r>
              <a:rPr lang="ru-RU" dirty="0"/>
              <a:t>а 202</a:t>
            </a:r>
            <a:r>
              <a:rPr lang="en-US" dirty="0"/>
              <a:t>3</a:t>
            </a:r>
            <a:r>
              <a:rPr lang="ru-RU" dirty="0"/>
              <a:t> 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6D-4C42-AEEE-C25CC6FB5A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6D-4C42-AEEE-C25CC6FB5AB9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6D-4C42-AEEE-C25CC6FB5A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6D-4C42-AEEE-C25CC6FB5A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56D-4C42-AEEE-C25CC6FB5A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56D-4C42-AEEE-C25CC6FB5AB9}"/>
              </c:ext>
            </c:extLst>
          </c:dPt>
          <c:dLbls>
            <c:dLbl>
              <c:idx val="0"/>
              <c:layout>
                <c:manualLayout>
                  <c:x val="-0.11915959463400408"/>
                  <c:y val="-6.58945138103216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365339749198017E-2"/>
                  <c:y val="9.490294680073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169218431029453E-2"/>
                  <c:y val="-0.107895129787244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4275517643627881E-2"/>
                  <c:y val="-5.20605334745490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058982210557013E-2"/>
                  <c:y val="-7.09407644970621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653484981044036E-2"/>
                  <c:y val="-6.46435763155456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8190.9</c:v>
                </c:pt>
                <c:pt idx="1">
                  <c:v>82.8</c:v>
                </c:pt>
                <c:pt idx="2">
                  <c:v>4733.8</c:v>
                </c:pt>
                <c:pt idx="3">
                  <c:v>1637.4</c:v>
                </c:pt>
                <c:pt idx="4">
                  <c:v>21.4</c:v>
                </c:pt>
                <c:pt idx="5">
                  <c:v>260.3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56D-4C42-AEEE-C25CC6FB5AB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baseline="0" dirty="0">
                <a:effectLst/>
              </a:rPr>
              <a:t>Исполнение</a:t>
            </a:r>
            <a:r>
              <a:rPr lang="ru-RU" baseline="0" dirty="0"/>
              <a:t> з</a:t>
            </a:r>
            <a:r>
              <a:rPr lang="ru-RU" dirty="0"/>
              <a:t>а 202</a:t>
            </a:r>
            <a:r>
              <a:rPr lang="en-US" dirty="0"/>
              <a:t>4</a:t>
            </a:r>
            <a:r>
              <a:rPr lang="ru-RU" dirty="0"/>
              <a:t>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B2-4164-B854-CD038CD524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B2-4164-B854-CD038CD524A1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B2-4164-B854-CD038CD524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B2-4164-B854-CD038CD524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B2-4164-B854-CD038CD524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B2-4164-B854-CD038CD524A1}"/>
              </c:ext>
            </c:extLst>
          </c:dPt>
          <c:dLbls>
            <c:dLbl>
              <c:idx val="0"/>
              <c:layout>
                <c:manualLayout>
                  <c:x val="-0.12231634587343249"/>
                  <c:y val="-6.3221540744564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605059784193646E-2"/>
                  <c:y val="-7.86166691124426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61159230096238"/>
                  <c:y val="9.20819918399480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121194225721784"/>
                  <c:y val="-8.77756581052721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744896471274424E-2"/>
                  <c:y val="-7.39903217992896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074876057159518E-2"/>
                  <c:y val="-6.90357100971650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оказании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2202</c:v>
                </c:pt>
                <c:pt idx="1">
                  <c:v>1289.5999999999999</c:v>
                </c:pt>
                <c:pt idx="2">
                  <c:v>179</c:v>
                </c:pt>
                <c:pt idx="3">
                  <c:v>17.100000000000001</c:v>
                </c:pt>
                <c:pt idx="4">
                  <c:v>196.3</c:v>
                </c:pt>
                <c:pt idx="5">
                  <c:v>143.80000000000001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FB2-4164-B854-CD038CD524A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baseline="0" dirty="0">
                <a:effectLst/>
              </a:rPr>
              <a:t>Исполнение</a:t>
            </a:r>
            <a:r>
              <a:rPr lang="ru-RU" baseline="0" dirty="0"/>
              <a:t> з</a:t>
            </a:r>
            <a:r>
              <a:rPr lang="ru-RU" dirty="0"/>
              <a:t>а 202</a:t>
            </a:r>
            <a:r>
              <a:rPr lang="en-US" dirty="0"/>
              <a:t>2</a:t>
            </a:r>
            <a:r>
              <a:rPr lang="ru-RU" dirty="0"/>
              <a:t>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E8-420D-A6F6-03D2B9CBDA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E8-420D-A6F6-03D2B9CBDA29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E8-420D-A6F6-03D2B9CBDA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E8-420D-A6F6-03D2B9CBDA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E8-420D-A6F6-03D2B9CBDA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E8-420D-A6F6-03D2B9CBDA29}"/>
              </c:ext>
            </c:extLst>
          </c:dPt>
          <c:dLbls>
            <c:dLbl>
              <c:idx val="0"/>
              <c:layout>
                <c:manualLayout>
                  <c:x val="-0.12478878681831437"/>
                  <c:y val="-7.53942518665174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678550597841942E-2"/>
                  <c:y val="-7.44961468863383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394940215806359"/>
                  <c:y val="-1.43872075109097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419364246135905E-2"/>
                  <c:y val="-7.2412428224198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1864975211431912E-3"/>
                  <c:y val="-0.10906494792796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051020705745115"/>
                  <c:y val="-6.39260817482203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оказании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1809.3</c:v>
                </c:pt>
                <c:pt idx="1">
                  <c:v>987.7</c:v>
                </c:pt>
                <c:pt idx="2">
                  <c:v>88.7</c:v>
                </c:pt>
                <c:pt idx="3">
                  <c:v>26.8</c:v>
                </c:pt>
                <c:pt idx="4">
                  <c:v>147.30000000000001</c:v>
                </c:pt>
                <c:pt idx="5">
                  <c:v>127.5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E8-420D-A6F6-03D2B9CBDA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приоритеты бюджетной политики городского округа в части расходов бюджета: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 sz="1200"/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 sz="1200"/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 по обеспечению сбалансированности бюджета городского округа и сохранение режима первоочередных расходов при исполнении бюджета городского округа;</a:t>
          </a:r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 sz="1200"/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 sz="1200"/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достижения целевых показателей реализуемых мероприятий в рамках национальных проектов, муниципальных программ и непрограммных направлений, их эффективности в увязке с объемами финансового обеспечения;</a:t>
          </a:r>
          <a:endParaRPr lang="ru-RU" sz="15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 sz="1200"/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 sz="1200"/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расходных обязательств, гарантированное исполнение социальных обязательств бюджета городского округа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 sz="1200"/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 sz="1200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89680" custScaleY="136688" custLinFactY="-6288" custLinFactNeighborX="4775" custLinFactNeighborY="-100000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3" custScaleX="445147" custScaleY="154534" custLinFactNeighborX="-17957" custLinFactNeighborY="-71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3" custScaleX="443622" custScaleY="140821" custLinFactNeighborX="-16432" custLinFactNeighborY="-40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3" custScaleX="446139" custScaleY="122895" custLinFactNeighborX="-18949" custLinFactNeighborY="-22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A74F8-1FF1-404C-B7BF-C5F51B9C185F}" type="presOf" srcId="{F01EC405-3CDC-42EF-9C8C-C144A22F264F}" destId="{5511AFA7-8CDF-4600-B3BD-F6EA34628DCA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9245F3E4-01F2-4C36-9661-9228FAC73CD0}" type="presOf" srcId="{8B782781-BC36-4808-82C8-04DAD70D90B5}" destId="{41094DCC-44D2-4224-89F3-1049E4049A8A}" srcOrd="0" destOrd="0" presId="urn:microsoft.com/office/officeart/2005/8/layout/hierarchy3"/>
    <dgm:cxn modelId="{C5D66F0C-197B-4A60-AF36-4FB30079057D}" type="presOf" srcId="{A318AC30-6658-40CE-8C5A-6D25DFC212F1}" destId="{598FAF22-BABC-4E49-8231-0757905D5315}" srcOrd="1" destOrd="0" presId="urn:microsoft.com/office/officeart/2005/8/layout/hierarchy3"/>
    <dgm:cxn modelId="{9DB60A34-6B3C-4AAA-A7B4-E8046455A713}" type="presOf" srcId="{A318AC30-6658-40CE-8C5A-6D25DFC212F1}" destId="{3B5DA02B-6249-4004-A095-BFE4FA16694D}" srcOrd="0" destOrd="0" presId="urn:microsoft.com/office/officeart/2005/8/layout/hierarchy3"/>
    <dgm:cxn modelId="{FF3322FF-73CC-4B86-9FD1-1DDF5DFEEB65}" type="presOf" srcId="{37BB6C46-4BF1-4755-A4DD-42F16512357E}" destId="{AA2218CD-D1E9-4DBB-9496-200F8535CE87}" srcOrd="0" destOrd="0" presId="urn:microsoft.com/office/officeart/2005/8/layout/hierarchy3"/>
    <dgm:cxn modelId="{2DF42788-F2B6-4674-96EA-B188701BA7A6}" type="presOf" srcId="{BB9C8FB5-4277-422C-9BB2-C8C42C0C524C}" destId="{72FDB523-9F70-45BF-944D-FDD604D27205}" srcOrd="0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052AD39E-F4D8-4452-88EB-91D526A1BA3D}" type="presOf" srcId="{26DCE8EB-07CD-45FD-AD65-9734ADC67BBB}" destId="{AF4AA921-7EC3-449E-95C6-8D71E1076A0D}" srcOrd="0" destOrd="0" presId="urn:microsoft.com/office/officeart/2005/8/layout/hierarchy3"/>
    <dgm:cxn modelId="{848FDCEA-D964-4D9F-ABC3-C608D4D83084}" type="presOf" srcId="{4C98603E-1DFF-4FAF-AAE7-8320300A4E03}" destId="{C8E317D4-A752-43A4-A4E7-F57C2CFF929B}" srcOrd="0" destOrd="0" presId="urn:microsoft.com/office/officeart/2005/8/layout/hierarchy3"/>
    <dgm:cxn modelId="{F622A2DC-8071-46E4-888C-AC09A430C27E}" type="presOf" srcId="{D9F37D09-990D-4F45-8156-64511CB0C26F}" destId="{F7DCA9FE-2AA4-46B5-93CC-E34597468A61}" srcOrd="0" destOrd="0" presId="urn:microsoft.com/office/officeart/2005/8/layout/hierarchy3"/>
    <dgm:cxn modelId="{16CBEB00-59D5-4FEB-900C-0EF3BD7D9C19}" type="presParOf" srcId="{C8E317D4-A752-43A4-A4E7-F57C2CFF929B}" destId="{D051735C-CC94-440D-B073-EF560D441BE5}" srcOrd="0" destOrd="0" presId="urn:microsoft.com/office/officeart/2005/8/layout/hierarchy3"/>
    <dgm:cxn modelId="{63D906A7-EC36-4774-AF0E-47A7FEA73FE0}" type="presParOf" srcId="{D051735C-CC94-440D-B073-EF560D441BE5}" destId="{BAEC9342-6B10-436B-98A8-9EA8559ED91D}" srcOrd="0" destOrd="0" presId="urn:microsoft.com/office/officeart/2005/8/layout/hierarchy3"/>
    <dgm:cxn modelId="{3527BE06-3041-45AC-8CF6-621D48A0B6F6}" type="presParOf" srcId="{BAEC9342-6B10-436B-98A8-9EA8559ED91D}" destId="{3B5DA02B-6249-4004-A095-BFE4FA16694D}" srcOrd="0" destOrd="0" presId="urn:microsoft.com/office/officeart/2005/8/layout/hierarchy3"/>
    <dgm:cxn modelId="{AFB15408-B088-42B8-A5E3-C615B40EFE41}" type="presParOf" srcId="{BAEC9342-6B10-436B-98A8-9EA8559ED91D}" destId="{598FAF22-BABC-4E49-8231-0757905D5315}" srcOrd="1" destOrd="0" presId="urn:microsoft.com/office/officeart/2005/8/layout/hierarchy3"/>
    <dgm:cxn modelId="{377A86CF-DC93-4EFA-A37B-0D33DD2668EC}" type="presParOf" srcId="{D051735C-CC94-440D-B073-EF560D441BE5}" destId="{01CD51FA-3142-47AB-9295-A19444D7463E}" srcOrd="1" destOrd="0" presId="urn:microsoft.com/office/officeart/2005/8/layout/hierarchy3"/>
    <dgm:cxn modelId="{CAA06B07-F4A6-4784-9D66-BDE2020020BD}" type="presParOf" srcId="{01CD51FA-3142-47AB-9295-A19444D7463E}" destId="{AA2218CD-D1E9-4DBB-9496-200F8535CE87}" srcOrd="0" destOrd="0" presId="urn:microsoft.com/office/officeart/2005/8/layout/hierarchy3"/>
    <dgm:cxn modelId="{A4B27E05-A8FD-4E3F-A7B4-020A5D29E84E}" type="presParOf" srcId="{01CD51FA-3142-47AB-9295-A19444D7463E}" destId="{72FDB523-9F70-45BF-944D-FDD604D27205}" srcOrd="1" destOrd="0" presId="urn:microsoft.com/office/officeart/2005/8/layout/hierarchy3"/>
    <dgm:cxn modelId="{C1D3EF55-EBFF-4E2B-A37B-DED53EC1D6AD}" type="presParOf" srcId="{01CD51FA-3142-47AB-9295-A19444D7463E}" destId="{5511AFA7-8CDF-4600-B3BD-F6EA34628DCA}" srcOrd="2" destOrd="0" presId="urn:microsoft.com/office/officeart/2005/8/layout/hierarchy3"/>
    <dgm:cxn modelId="{BBA4795A-B53C-4FC9-91EA-6174222A1A3F}" type="presParOf" srcId="{01CD51FA-3142-47AB-9295-A19444D7463E}" destId="{41094DCC-44D2-4224-89F3-1049E4049A8A}" srcOrd="3" destOrd="0" presId="urn:microsoft.com/office/officeart/2005/8/layout/hierarchy3"/>
    <dgm:cxn modelId="{5CF2D2B8-E2FA-4E8F-856A-072F1AD92424}" type="presParOf" srcId="{01CD51FA-3142-47AB-9295-A19444D7463E}" destId="{AF4AA921-7EC3-449E-95C6-8D71E1076A0D}" srcOrd="4" destOrd="0" presId="urn:microsoft.com/office/officeart/2005/8/layout/hierarchy3"/>
    <dgm:cxn modelId="{B69DC142-5EB7-46D2-9ECE-C56C6633F23E}" type="presParOf" srcId="{01CD51FA-3142-47AB-9295-A19444D7463E}" destId="{F7DCA9FE-2AA4-46B5-93CC-E34597468A6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инструменты реализации налоговой политики: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качественного администрирования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доходов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участниками бюджетного процесса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работы Межведомственных комиссий по вопросам легализации объектов налогообложения и погашения налоговой задолженности при администрациях районов городского округа город Уфа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нормативно-правовых актов о налогах, принятых органами местного самоуправления, с учетом изменений федерального законодательства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4DC12-25E8-47CB-99FE-301D7680152F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налоговых расходов бюджета.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08406-FC9E-4B7E-AFB6-D888C8D6B927}" type="parTrans" cxnId="{07BD7F16-3880-4991-A9C0-9679C792CE5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495FD-4D0D-4558-9886-F59766DD82AB}" type="sibTrans" cxnId="{07BD7F16-3880-4991-A9C0-9679C792CE5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25EAF-9CA9-4A10-AF81-B3DA7C722FF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для роста количества субъектов МСП с целью увеличения доходной базы бюджета городского округа город Уфа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45267-F798-43C5-BD66-6B2B86849871}" type="parTrans" cxnId="{8BF247A9-CC6F-4B4D-8CB6-73E14AE48780}">
      <dgm:prSet/>
      <dgm:spPr/>
      <dgm:t>
        <a:bodyPr/>
        <a:lstStyle/>
        <a:p>
          <a:endParaRPr lang="ru-RU"/>
        </a:p>
      </dgm:t>
    </dgm:pt>
    <dgm:pt modelId="{E1D378D5-ACEC-4F51-BE6E-108F97930AE3}" type="sibTrans" cxnId="{8BF247A9-CC6F-4B4D-8CB6-73E14AE48780}">
      <dgm:prSet/>
      <dgm:spPr/>
      <dgm:t>
        <a:bodyPr/>
        <a:lstStyle/>
        <a:p>
          <a:endParaRPr lang="ru-RU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80274" custScaleY="114704" custLinFactNeighborX="9991" custLinFactNeighborY="6748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5" custScaleX="443127" custScaleY="76152" custLinFactNeighborX="-11461" custLinFactNeighborY="5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A111D-A681-4673-A286-46F7DEF4B189}" type="pres">
      <dgm:prSet presAssocID="{67F45267-F798-43C5-BD66-6B2B8684987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548CC9F5-C540-4B22-B58E-F67EFFDB91D0}" type="pres">
      <dgm:prSet presAssocID="{9B325EAF-9CA9-4A10-AF81-B3DA7C722FF5}" presName="childText" presStyleLbl="bgAcc1" presStyleIdx="1" presStyleCnt="5" custScaleX="446170" custLinFactNeighborX="-12931" custLinFactNeighborY="-3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2" presStyleCnt="5" custScaleX="443622" custScaleY="127030" custLinFactNeighborX="-11289" custLinFactNeighborY="-1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3" presStyleCnt="5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3" presStyleCnt="5" custScaleX="442771" custScaleY="113219" custLinFactNeighborX="-11148" custLinFactNeighborY="-26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5096B-542B-4157-8298-EEFCCF9314D0}" type="pres">
      <dgm:prSet presAssocID="{63B08406-FC9E-4B7E-AFB6-D888C8D6B92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FC11E18F-D288-4F2B-9619-7138A3ECA1D9}" type="pres">
      <dgm:prSet presAssocID="{0C04DC12-25E8-47CB-99FE-301D7680152F}" presName="childText" presStyleLbl="bgAcc1" presStyleIdx="4" presStyleCnt="5" custScaleX="443417" custScaleY="94275" custLinFactNeighborX="-11881" custLinFactNeighborY="-4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B64E7-9204-40D1-B054-00A8200049D6}" type="presOf" srcId="{0C04DC12-25E8-47CB-99FE-301D7680152F}" destId="{FC11E18F-D288-4F2B-9619-7138A3ECA1D9}" srcOrd="0" destOrd="0" presId="urn:microsoft.com/office/officeart/2005/8/layout/hierarchy3"/>
    <dgm:cxn modelId="{2824EA02-8F48-4806-B8CE-75F494EEC359}" type="presOf" srcId="{BB9C8FB5-4277-422C-9BB2-C8C42C0C524C}" destId="{72FDB523-9F70-45BF-944D-FDD604D27205}" srcOrd="0" destOrd="0" presId="urn:microsoft.com/office/officeart/2005/8/layout/hierarchy3"/>
    <dgm:cxn modelId="{2D39B71D-B387-4A27-AB92-78FC09116C24}" type="presOf" srcId="{4C98603E-1DFF-4FAF-AAE7-8320300A4E03}" destId="{C8E317D4-A752-43A4-A4E7-F57C2CFF929B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E56AFA1A-7A11-467B-995F-BBDF39051B49}" srcId="{A318AC30-6658-40CE-8C5A-6D25DFC212F1}" destId="{D9F37D09-990D-4F45-8156-64511CB0C26F}" srcOrd="3" destOrd="0" parTransId="{26DCE8EB-07CD-45FD-AD65-9734ADC67BBB}" sibTransId="{029439C3-ED79-4ADC-8020-2C10D69DCB44}"/>
    <dgm:cxn modelId="{8BF247A9-CC6F-4B4D-8CB6-73E14AE48780}" srcId="{A318AC30-6658-40CE-8C5A-6D25DFC212F1}" destId="{9B325EAF-9CA9-4A10-AF81-B3DA7C722FF5}" srcOrd="1" destOrd="0" parTransId="{67F45267-F798-43C5-BD66-6B2B86849871}" sibTransId="{E1D378D5-ACEC-4F51-BE6E-108F97930AE3}"/>
    <dgm:cxn modelId="{87B5D3E7-96D8-4C3F-AE22-BAE3943EEBF0}" type="presOf" srcId="{A318AC30-6658-40CE-8C5A-6D25DFC212F1}" destId="{3B5DA02B-6249-4004-A095-BFE4FA16694D}" srcOrd="0" destOrd="0" presId="urn:microsoft.com/office/officeart/2005/8/layout/hierarchy3"/>
    <dgm:cxn modelId="{1ACBCBA2-95AF-405A-9990-F895E74300D8}" type="presOf" srcId="{9B325EAF-9CA9-4A10-AF81-B3DA7C722FF5}" destId="{548CC9F5-C540-4B22-B58E-F67EFFDB91D0}" srcOrd="0" destOrd="0" presId="urn:microsoft.com/office/officeart/2005/8/layout/hierarchy3"/>
    <dgm:cxn modelId="{DFB560EE-8432-4FE2-A661-6F4D47E7F36B}" type="presOf" srcId="{37BB6C46-4BF1-4755-A4DD-42F16512357E}" destId="{AA2218CD-D1E9-4DBB-9496-200F8535CE87}" srcOrd="0" destOrd="0" presId="urn:microsoft.com/office/officeart/2005/8/layout/hierarchy3"/>
    <dgm:cxn modelId="{DDAFC716-CCDB-464A-913D-729E1D432BEB}" type="presOf" srcId="{A318AC30-6658-40CE-8C5A-6D25DFC212F1}" destId="{598FAF22-BABC-4E49-8231-0757905D5315}" srcOrd="1" destOrd="0" presId="urn:microsoft.com/office/officeart/2005/8/layout/hierarchy3"/>
    <dgm:cxn modelId="{1931B733-2259-443C-A150-C52A8B7DA024}" type="presOf" srcId="{63B08406-FC9E-4B7E-AFB6-D888C8D6B927}" destId="{1915096B-542B-4157-8298-EEFCCF9314D0}" srcOrd="0" destOrd="0" presId="urn:microsoft.com/office/officeart/2005/8/layout/hierarchy3"/>
    <dgm:cxn modelId="{1486F96B-D089-472E-A9AB-E0896E90CA79}" type="presOf" srcId="{F01EC405-3CDC-42EF-9C8C-C144A22F264F}" destId="{5511AFA7-8CDF-4600-B3BD-F6EA34628DCA}" srcOrd="0" destOrd="0" presId="urn:microsoft.com/office/officeart/2005/8/layout/hierarchy3"/>
    <dgm:cxn modelId="{443CB052-20F8-41BE-AC87-E6947A703856}" type="presOf" srcId="{8B782781-BC36-4808-82C8-04DAD70D90B5}" destId="{41094DCC-44D2-4224-89F3-1049E4049A8A}" srcOrd="0" destOrd="0" presId="urn:microsoft.com/office/officeart/2005/8/layout/hierarchy3"/>
    <dgm:cxn modelId="{CF5E3C34-B570-4FF6-99A9-95A26CBD0DD8}" type="presOf" srcId="{67F45267-F798-43C5-BD66-6B2B86849871}" destId="{9CFA111D-A681-4673-A286-46F7DEF4B189}" srcOrd="0" destOrd="0" presId="urn:microsoft.com/office/officeart/2005/8/layout/hierarchy3"/>
    <dgm:cxn modelId="{6D76FCF6-8AF2-4467-ACA3-E3D9B5C586B5}" type="presOf" srcId="{26DCE8EB-07CD-45FD-AD65-9734ADC67BBB}" destId="{AF4AA921-7EC3-449E-95C6-8D71E1076A0D}" srcOrd="0" destOrd="0" presId="urn:microsoft.com/office/officeart/2005/8/layout/hierarchy3"/>
    <dgm:cxn modelId="{A376FB4C-6A7A-4CFB-B4A3-08D5D8712E04}" srcId="{A318AC30-6658-40CE-8C5A-6D25DFC212F1}" destId="{8B782781-BC36-4808-82C8-04DAD70D90B5}" srcOrd="2" destOrd="0" parTransId="{F01EC405-3CDC-42EF-9C8C-C144A22F264F}" sibTransId="{F43CD41F-60A2-4FEE-8EFC-15B4CF0DA027}"/>
    <dgm:cxn modelId="{07BD7F16-3880-4991-A9C0-9679C792CE5A}" srcId="{A318AC30-6658-40CE-8C5A-6D25DFC212F1}" destId="{0C04DC12-25E8-47CB-99FE-301D7680152F}" srcOrd="4" destOrd="0" parTransId="{63B08406-FC9E-4B7E-AFB6-D888C8D6B927}" sibTransId="{B9B495FD-4D0D-4558-9886-F59766DD82AB}"/>
    <dgm:cxn modelId="{17569586-F5F1-4EB5-A225-CCB39ACBD532}" type="presOf" srcId="{D9F37D09-990D-4F45-8156-64511CB0C26F}" destId="{F7DCA9FE-2AA4-46B5-93CC-E34597468A61}" srcOrd="0" destOrd="0" presId="urn:microsoft.com/office/officeart/2005/8/layout/hierarchy3"/>
    <dgm:cxn modelId="{5AB90F3B-5B65-4258-B38B-DC480480F596}" type="presParOf" srcId="{C8E317D4-A752-43A4-A4E7-F57C2CFF929B}" destId="{D051735C-CC94-440D-B073-EF560D441BE5}" srcOrd="0" destOrd="0" presId="urn:microsoft.com/office/officeart/2005/8/layout/hierarchy3"/>
    <dgm:cxn modelId="{D5C3749A-BCC5-4D9F-BB65-1E8C57C43C4C}" type="presParOf" srcId="{D051735C-CC94-440D-B073-EF560D441BE5}" destId="{BAEC9342-6B10-436B-98A8-9EA8559ED91D}" srcOrd="0" destOrd="0" presId="urn:microsoft.com/office/officeart/2005/8/layout/hierarchy3"/>
    <dgm:cxn modelId="{52437349-37C9-424C-BDF6-CDB93E5DF752}" type="presParOf" srcId="{BAEC9342-6B10-436B-98A8-9EA8559ED91D}" destId="{3B5DA02B-6249-4004-A095-BFE4FA16694D}" srcOrd="0" destOrd="0" presId="urn:microsoft.com/office/officeart/2005/8/layout/hierarchy3"/>
    <dgm:cxn modelId="{BADBC1EF-86CD-4F0D-8732-47172DB412DF}" type="presParOf" srcId="{BAEC9342-6B10-436B-98A8-9EA8559ED91D}" destId="{598FAF22-BABC-4E49-8231-0757905D5315}" srcOrd="1" destOrd="0" presId="urn:microsoft.com/office/officeart/2005/8/layout/hierarchy3"/>
    <dgm:cxn modelId="{965265A5-82A1-4201-ABD4-D3DE40631E61}" type="presParOf" srcId="{D051735C-CC94-440D-B073-EF560D441BE5}" destId="{01CD51FA-3142-47AB-9295-A19444D7463E}" srcOrd="1" destOrd="0" presId="urn:microsoft.com/office/officeart/2005/8/layout/hierarchy3"/>
    <dgm:cxn modelId="{D5A52541-D2B1-4D17-ACDB-7EC90D0920F0}" type="presParOf" srcId="{01CD51FA-3142-47AB-9295-A19444D7463E}" destId="{AA2218CD-D1E9-4DBB-9496-200F8535CE87}" srcOrd="0" destOrd="0" presId="urn:microsoft.com/office/officeart/2005/8/layout/hierarchy3"/>
    <dgm:cxn modelId="{6584BAF3-A5BF-41AE-A54D-558F050F9DBE}" type="presParOf" srcId="{01CD51FA-3142-47AB-9295-A19444D7463E}" destId="{72FDB523-9F70-45BF-944D-FDD604D27205}" srcOrd="1" destOrd="0" presId="urn:microsoft.com/office/officeart/2005/8/layout/hierarchy3"/>
    <dgm:cxn modelId="{F62F87D4-3EE5-41E1-B167-A804CA2C1D1F}" type="presParOf" srcId="{01CD51FA-3142-47AB-9295-A19444D7463E}" destId="{9CFA111D-A681-4673-A286-46F7DEF4B189}" srcOrd="2" destOrd="0" presId="urn:microsoft.com/office/officeart/2005/8/layout/hierarchy3"/>
    <dgm:cxn modelId="{887E5382-493A-49D9-8C89-436F925FBE26}" type="presParOf" srcId="{01CD51FA-3142-47AB-9295-A19444D7463E}" destId="{548CC9F5-C540-4B22-B58E-F67EFFDB91D0}" srcOrd="3" destOrd="0" presId="urn:microsoft.com/office/officeart/2005/8/layout/hierarchy3"/>
    <dgm:cxn modelId="{EA68A197-F365-447A-B2B0-7523314FBA55}" type="presParOf" srcId="{01CD51FA-3142-47AB-9295-A19444D7463E}" destId="{5511AFA7-8CDF-4600-B3BD-F6EA34628DCA}" srcOrd="4" destOrd="0" presId="urn:microsoft.com/office/officeart/2005/8/layout/hierarchy3"/>
    <dgm:cxn modelId="{1BD60325-5EA6-416B-AE49-68D6F6B1252C}" type="presParOf" srcId="{01CD51FA-3142-47AB-9295-A19444D7463E}" destId="{41094DCC-44D2-4224-89F3-1049E4049A8A}" srcOrd="5" destOrd="0" presId="urn:microsoft.com/office/officeart/2005/8/layout/hierarchy3"/>
    <dgm:cxn modelId="{3824A693-74D6-46C0-B30D-34D293B98347}" type="presParOf" srcId="{01CD51FA-3142-47AB-9295-A19444D7463E}" destId="{AF4AA921-7EC3-449E-95C6-8D71E1076A0D}" srcOrd="6" destOrd="0" presId="urn:microsoft.com/office/officeart/2005/8/layout/hierarchy3"/>
    <dgm:cxn modelId="{477EF1A0-4A64-4EE5-8463-9599CE0DD1BB}" type="presParOf" srcId="{01CD51FA-3142-47AB-9295-A19444D7463E}" destId="{F7DCA9FE-2AA4-46B5-93CC-E34597468A61}" srcOrd="7" destOrd="0" presId="urn:microsoft.com/office/officeart/2005/8/layout/hierarchy3"/>
    <dgm:cxn modelId="{9EC98B87-1AE8-4C14-A684-112FB7480156}" type="presParOf" srcId="{01CD51FA-3142-47AB-9295-A19444D7463E}" destId="{1915096B-542B-4157-8298-EEFCCF9314D0}" srcOrd="8" destOrd="0" presId="urn:microsoft.com/office/officeart/2005/8/layout/hierarchy3"/>
    <dgm:cxn modelId="{9847C760-0C6C-4F31-84F0-C42AE714E4DD}" type="presParOf" srcId="{01CD51FA-3142-47AB-9295-A19444D7463E}" destId="{FC11E18F-D288-4F2B-9619-7138A3ECA1D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Достижению поставленных целей послужило решение</a:t>
          </a:r>
        </a:p>
        <a:p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следующих задач: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/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/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 городского округа при сохранении городом статуса заемщика со средним уровнем долговой устойчивости</a:t>
          </a:r>
          <a:r>
            <a: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/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/>
        </a:p>
      </dgm:t>
    </dgm:pt>
    <dgm:pt modelId="{0C04DC12-25E8-47CB-99FE-301D7680152F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рисков, связанных с осуществлением заимствований, рисков неисполнения долговых обязательств;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08406-FC9E-4B7E-AFB6-D888C8D6B927}" type="parTrans" cxnId="{07BD7F16-3880-4991-A9C0-9679C792CE5A}">
      <dgm:prSet/>
      <dgm:spPr/>
      <dgm:t>
        <a:bodyPr/>
        <a:lstStyle/>
        <a:p>
          <a:endParaRPr lang="ru-RU"/>
        </a:p>
      </dgm:t>
    </dgm:pt>
    <dgm:pt modelId="{B9B495FD-4D0D-4558-9886-F59766DD82AB}" type="sibTrans" cxnId="{07BD7F16-3880-4991-A9C0-9679C792CE5A}">
      <dgm:prSet/>
      <dgm:spPr/>
      <dgm:t>
        <a:bodyPr/>
        <a:lstStyle/>
        <a:p>
          <a:endParaRPr lang="ru-RU"/>
        </a:p>
      </dgm:t>
    </dgm:pt>
    <dgm:pt modelId="{996CE5DC-2F20-4DD3-9276-163A2AF09564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моратория на предоставление муниципальных гарантий.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4BE08-E92F-4BA3-AA97-3BFD0D3CCAE5}" type="parTrans" cxnId="{56D7F8A0-8EB4-46F5-877A-204BD390353B}">
      <dgm:prSet/>
      <dgm:spPr/>
      <dgm:t>
        <a:bodyPr/>
        <a:lstStyle/>
        <a:p>
          <a:endParaRPr lang="ru-RU"/>
        </a:p>
      </dgm:t>
    </dgm:pt>
    <dgm:pt modelId="{BE9265EB-96A5-4C4E-BA61-C3E4B76EE7DB}" type="sibTrans" cxnId="{56D7F8A0-8EB4-46F5-877A-204BD390353B}">
      <dgm:prSet/>
      <dgm:spPr/>
      <dgm:t>
        <a:bodyPr/>
        <a:lstStyle/>
        <a:p>
          <a:endParaRPr lang="ru-RU"/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условий и соблюдение предельных ограничений, установленных соглашениями, заключенными с Министерством финансов Республики Башкортостан при реструктуризации бюджетных кредитов</a:t>
          </a:r>
          <a:r>
            <a: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/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/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своевременного и полного исполнения долговых обязательств городского округа</a:t>
          </a:r>
          <a:r>
            <a: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/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68355" custScaleY="111559" custLinFactNeighborX="8680" custLinFactNeighborY="-29950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5" custScaleX="301635" custScaleY="70140" custLinFactNeighborX="-4283" custLinFactNeighborY="-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5" custScaleX="305512" custScaleY="70674" custLinFactNeighborX="-4165" custLinFactNeighborY="-11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5" custScaleX="308836" custScaleY="69395" custLinFactNeighborX="-6041" custLinFactNeighborY="-1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5096B-542B-4157-8298-EEFCCF9314D0}" type="pres">
      <dgm:prSet presAssocID="{63B08406-FC9E-4B7E-AFB6-D888C8D6B92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FC11E18F-D288-4F2B-9619-7138A3ECA1D9}" type="pres">
      <dgm:prSet presAssocID="{0C04DC12-25E8-47CB-99FE-301D7680152F}" presName="childText" presStyleLbl="bgAcc1" presStyleIdx="3" presStyleCnt="5" custScaleX="309537" custScaleY="79706" custLinFactNeighborX="-6766" custLinFactNeighborY="-19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56EE1-1CE4-443F-8661-073D1003566C}" type="pres">
      <dgm:prSet presAssocID="{8C74BE08-E92F-4BA3-AA97-3BFD0D3CCAE5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B90EC02-8F56-4B3C-877E-63EB5AA5531E}" type="pres">
      <dgm:prSet presAssocID="{996CE5DC-2F20-4DD3-9276-163A2AF09564}" presName="childText" presStyleLbl="bgAcc1" presStyleIdx="4" presStyleCnt="5" custScaleX="307936" custScaleY="52007" custLinFactNeighborX="-4772" custLinFactNeighborY="-24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7832B-B70A-4969-92E3-13FE60489DDD}" type="presOf" srcId="{4C98603E-1DFF-4FAF-AAE7-8320300A4E03}" destId="{C8E317D4-A752-43A4-A4E7-F57C2CFF929B}" srcOrd="0" destOrd="0" presId="urn:microsoft.com/office/officeart/2005/8/layout/hierarchy3"/>
    <dgm:cxn modelId="{52E228E9-08DE-453E-AA8E-048E7700A5E1}" type="presOf" srcId="{A318AC30-6658-40CE-8C5A-6D25DFC212F1}" destId="{598FAF22-BABC-4E49-8231-0757905D5315}" srcOrd="1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0E95CEA0-428A-4398-A64E-8886B8E7F6A2}" type="presOf" srcId="{8C74BE08-E92F-4BA3-AA97-3BFD0D3CCAE5}" destId="{6CA56EE1-1CE4-443F-8661-073D1003566C}" srcOrd="0" destOrd="0" presId="urn:microsoft.com/office/officeart/2005/8/layout/hierarchy3"/>
    <dgm:cxn modelId="{9340CB5F-5CE5-4CEC-9B74-FFD088C2B090}" type="presOf" srcId="{BB9C8FB5-4277-422C-9BB2-C8C42C0C524C}" destId="{72FDB523-9F70-45BF-944D-FDD604D27205}" srcOrd="0" destOrd="0" presId="urn:microsoft.com/office/officeart/2005/8/layout/hierarchy3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07BD7F16-3880-4991-A9C0-9679C792CE5A}" srcId="{A318AC30-6658-40CE-8C5A-6D25DFC212F1}" destId="{0C04DC12-25E8-47CB-99FE-301D7680152F}" srcOrd="3" destOrd="0" parTransId="{63B08406-FC9E-4B7E-AFB6-D888C8D6B927}" sibTransId="{B9B495FD-4D0D-4558-9886-F59766DD82AB}"/>
    <dgm:cxn modelId="{AB5413ED-22FF-4C6E-AB40-E99A3DA8D025}" type="presOf" srcId="{8B782781-BC36-4808-82C8-04DAD70D90B5}" destId="{41094DCC-44D2-4224-89F3-1049E4049A8A}" srcOrd="0" destOrd="0" presId="urn:microsoft.com/office/officeart/2005/8/layout/hierarchy3"/>
    <dgm:cxn modelId="{56D7F8A0-8EB4-46F5-877A-204BD390353B}" srcId="{A318AC30-6658-40CE-8C5A-6D25DFC212F1}" destId="{996CE5DC-2F20-4DD3-9276-163A2AF09564}" srcOrd="4" destOrd="0" parTransId="{8C74BE08-E92F-4BA3-AA97-3BFD0D3CCAE5}" sibTransId="{BE9265EB-96A5-4C4E-BA61-C3E4B76EE7DB}"/>
    <dgm:cxn modelId="{C799B772-9A86-4D57-A7BF-1E2D390D7969}" type="presOf" srcId="{0C04DC12-25E8-47CB-99FE-301D7680152F}" destId="{FC11E18F-D288-4F2B-9619-7138A3ECA1D9}" srcOrd="0" destOrd="0" presId="urn:microsoft.com/office/officeart/2005/8/layout/hierarchy3"/>
    <dgm:cxn modelId="{05B16EF8-D4C4-40B2-8AB7-ECC8EE205F61}" type="presOf" srcId="{D9F37D09-990D-4F45-8156-64511CB0C26F}" destId="{F7DCA9FE-2AA4-46B5-93CC-E34597468A61}" srcOrd="0" destOrd="0" presId="urn:microsoft.com/office/officeart/2005/8/layout/hierarchy3"/>
    <dgm:cxn modelId="{E927A4CC-74EE-4D8F-849F-152F91C47DBE}" type="presOf" srcId="{26DCE8EB-07CD-45FD-AD65-9734ADC67BBB}" destId="{AF4AA921-7EC3-449E-95C6-8D71E1076A0D}" srcOrd="0" destOrd="0" presId="urn:microsoft.com/office/officeart/2005/8/layout/hierarchy3"/>
    <dgm:cxn modelId="{436F3A56-39FE-45AD-B9A6-CA0954E85A3B}" type="presOf" srcId="{996CE5DC-2F20-4DD3-9276-163A2AF09564}" destId="{8B90EC02-8F56-4B3C-877E-63EB5AA5531E}" srcOrd="0" destOrd="0" presId="urn:microsoft.com/office/officeart/2005/8/layout/hierarchy3"/>
    <dgm:cxn modelId="{94337BEF-8AC9-47F7-9DA9-D7EDF24896A9}" type="presOf" srcId="{A318AC30-6658-40CE-8C5A-6D25DFC212F1}" destId="{3B5DA02B-6249-4004-A095-BFE4FA16694D}" srcOrd="0" destOrd="0" presId="urn:microsoft.com/office/officeart/2005/8/layout/hierarchy3"/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DA41C1CE-0B9B-4167-B847-29CE07A3DC7E}" type="presOf" srcId="{63B08406-FC9E-4B7E-AFB6-D888C8D6B927}" destId="{1915096B-542B-4157-8298-EEFCCF9314D0}" srcOrd="0" destOrd="0" presId="urn:microsoft.com/office/officeart/2005/8/layout/hierarchy3"/>
    <dgm:cxn modelId="{EED0DEE8-AD6F-46BC-813D-1CDCED169F7E}" type="presOf" srcId="{37BB6C46-4BF1-4755-A4DD-42F16512357E}" destId="{AA2218CD-D1E9-4DBB-9496-200F8535CE87}" srcOrd="0" destOrd="0" presId="urn:microsoft.com/office/officeart/2005/8/layout/hierarchy3"/>
    <dgm:cxn modelId="{C0F9CF18-3DA4-4F3C-B2ED-F4CA3B87D92B}" type="presOf" srcId="{F01EC405-3CDC-42EF-9C8C-C144A22F264F}" destId="{5511AFA7-8CDF-4600-B3BD-F6EA34628DCA}" srcOrd="0" destOrd="0" presId="urn:microsoft.com/office/officeart/2005/8/layout/hierarchy3"/>
    <dgm:cxn modelId="{8793EBC6-E607-457D-83BC-26E32DAD498E}" type="presParOf" srcId="{C8E317D4-A752-43A4-A4E7-F57C2CFF929B}" destId="{D051735C-CC94-440D-B073-EF560D441BE5}" srcOrd="0" destOrd="0" presId="urn:microsoft.com/office/officeart/2005/8/layout/hierarchy3"/>
    <dgm:cxn modelId="{F51DF2E0-12AE-477B-A95D-37C22ECD4897}" type="presParOf" srcId="{D051735C-CC94-440D-B073-EF560D441BE5}" destId="{BAEC9342-6B10-436B-98A8-9EA8559ED91D}" srcOrd="0" destOrd="0" presId="urn:microsoft.com/office/officeart/2005/8/layout/hierarchy3"/>
    <dgm:cxn modelId="{1507EFF5-7D7F-4AA1-9DB4-1F0FD31B5298}" type="presParOf" srcId="{BAEC9342-6B10-436B-98A8-9EA8559ED91D}" destId="{3B5DA02B-6249-4004-A095-BFE4FA16694D}" srcOrd="0" destOrd="0" presId="urn:microsoft.com/office/officeart/2005/8/layout/hierarchy3"/>
    <dgm:cxn modelId="{BA4A8147-629F-45DF-A816-A820CF84FABB}" type="presParOf" srcId="{BAEC9342-6B10-436B-98A8-9EA8559ED91D}" destId="{598FAF22-BABC-4E49-8231-0757905D5315}" srcOrd="1" destOrd="0" presId="urn:microsoft.com/office/officeart/2005/8/layout/hierarchy3"/>
    <dgm:cxn modelId="{6A3D9228-7E49-412C-BBAB-4BDFDF890280}" type="presParOf" srcId="{D051735C-CC94-440D-B073-EF560D441BE5}" destId="{01CD51FA-3142-47AB-9295-A19444D7463E}" srcOrd="1" destOrd="0" presId="urn:microsoft.com/office/officeart/2005/8/layout/hierarchy3"/>
    <dgm:cxn modelId="{6C73B25C-0BF0-40EF-B810-861339FE882E}" type="presParOf" srcId="{01CD51FA-3142-47AB-9295-A19444D7463E}" destId="{AA2218CD-D1E9-4DBB-9496-200F8535CE87}" srcOrd="0" destOrd="0" presId="urn:microsoft.com/office/officeart/2005/8/layout/hierarchy3"/>
    <dgm:cxn modelId="{67889D47-DE7E-4CD9-9F48-B022118A7588}" type="presParOf" srcId="{01CD51FA-3142-47AB-9295-A19444D7463E}" destId="{72FDB523-9F70-45BF-944D-FDD604D27205}" srcOrd="1" destOrd="0" presId="urn:microsoft.com/office/officeart/2005/8/layout/hierarchy3"/>
    <dgm:cxn modelId="{029FF2DE-7FE3-4826-BEA2-683792D85914}" type="presParOf" srcId="{01CD51FA-3142-47AB-9295-A19444D7463E}" destId="{5511AFA7-8CDF-4600-B3BD-F6EA34628DCA}" srcOrd="2" destOrd="0" presId="urn:microsoft.com/office/officeart/2005/8/layout/hierarchy3"/>
    <dgm:cxn modelId="{D66804DA-B298-46C0-8DAB-6DF6A5A6EA40}" type="presParOf" srcId="{01CD51FA-3142-47AB-9295-A19444D7463E}" destId="{41094DCC-44D2-4224-89F3-1049E4049A8A}" srcOrd="3" destOrd="0" presId="urn:microsoft.com/office/officeart/2005/8/layout/hierarchy3"/>
    <dgm:cxn modelId="{63B72E89-E76C-488A-A7D9-6398E676E83A}" type="presParOf" srcId="{01CD51FA-3142-47AB-9295-A19444D7463E}" destId="{AF4AA921-7EC3-449E-95C6-8D71E1076A0D}" srcOrd="4" destOrd="0" presId="urn:microsoft.com/office/officeart/2005/8/layout/hierarchy3"/>
    <dgm:cxn modelId="{13E56261-83C7-404A-9DE7-4076E4178409}" type="presParOf" srcId="{01CD51FA-3142-47AB-9295-A19444D7463E}" destId="{F7DCA9FE-2AA4-46B5-93CC-E34597468A61}" srcOrd="5" destOrd="0" presId="urn:microsoft.com/office/officeart/2005/8/layout/hierarchy3"/>
    <dgm:cxn modelId="{471CA7CB-4C06-4D0E-9856-2DE98EDB3614}" type="presParOf" srcId="{01CD51FA-3142-47AB-9295-A19444D7463E}" destId="{1915096B-542B-4157-8298-EEFCCF9314D0}" srcOrd="6" destOrd="0" presId="urn:microsoft.com/office/officeart/2005/8/layout/hierarchy3"/>
    <dgm:cxn modelId="{6FE08A77-4BBE-455D-9263-21BC56FE67B6}" type="presParOf" srcId="{01CD51FA-3142-47AB-9295-A19444D7463E}" destId="{FC11E18F-D288-4F2B-9619-7138A3ECA1D9}" srcOrd="7" destOrd="0" presId="urn:microsoft.com/office/officeart/2005/8/layout/hierarchy3"/>
    <dgm:cxn modelId="{420750A9-A2C4-4055-B93E-35E4144DCBF4}" type="presParOf" srcId="{01CD51FA-3142-47AB-9295-A19444D7463E}" destId="{6CA56EE1-1CE4-443F-8661-073D1003566C}" srcOrd="8" destOrd="0" presId="urn:microsoft.com/office/officeart/2005/8/layout/hierarchy3"/>
    <dgm:cxn modelId="{C8B4B7F6-A87E-4BF1-92BB-19A792F967B6}" type="presParOf" srcId="{01CD51FA-3142-47AB-9295-A19444D7463E}" destId="{8B90EC02-8F56-4B3C-877E-63EB5AA5531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D6E1D-B81E-4D8B-927C-A222B196918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6DB5D93-ACD1-4948-9737-44BA2BCB4520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2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9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073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,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5</a:t>
          </a:r>
        </a:p>
        <a:p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 рублей</a:t>
          </a:r>
        </a:p>
      </dgm:t>
    </dgm:pt>
    <dgm:pt modelId="{09FDD91B-A15D-486E-85F8-70324C7818F6}" type="parTrans" cxnId="{E5456A88-46A0-478C-9FCF-0AB2DFCF0309}">
      <dgm:prSet/>
      <dgm:spPr/>
      <dgm:t>
        <a:bodyPr/>
        <a:lstStyle/>
        <a:p>
          <a:endParaRPr lang="ru-RU"/>
        </a:p>
      </dgm:t>
    </dgm:pt>
    <dgm:pt modelId="{8E61A1CF-54F1-4A0B-A457-FC49A114D56F}" type="sibTrans" cxnId="{E5456A88-46A0-478C-9FCF-0AB2DFCF0309}">
      <dgm:prSet/>
      <dgm:spPr/>
      <dgm:t>
        <a:bodyPr/>
        <a:lstStyle/>
        <a:p>
          <a:endParaRPr lang="ru-RU"/>
        </a:p>
      </dgm:t>
    </dgm:pt>
    <dgm:pt modelId="{5B8A1F79-1F0F-48B3-8E27-0070360ABF81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2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6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505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,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3</a:t>
          </a:r>
        </a:p>
        <a:p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 рублей</a:t>
          </a:r>
        </a:p>
      </dgm:t>
    </dgm:pt>
    <dgm:pt modelId="{17442A47-4479-4268-8538-422B474A1093}" type="parTrans" cxnId="{95098718-5976-4656-AE18-6040882CB3AC}">
      <dgm:prSet/>
      <dgm:spPr/>
      <dgm:t>
        <a:bodyPr/>
        <a:lstStyle/>
        <a:p>
          <a:endParaRPr lang="ru-RU"/>
        </a:p>
      </dgm:t>
    </dgm:pt>
    <dgm:pt modelId="{9A561530-E272-496E-A0DD-460762D5D504}" type="sibTrans" cxnId="{95098718-5976-4656-AE18-6040882CB3AC}">
      <dgm:prSet/>
      <dgm:spPr/>
      <dgm:t>
        <a:bodyPr/>
        <a:lstStyle/>
        <a:p>
          <a:endParaRPr lang="ru-RU"/>
        </a:p>
      </dgm:t>
    </dgm:pt>
    <dgm:pt modelId="{EBCF4C51-7DEF-4792-9D8D-204CFCAF6DAB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2</a:t>
          </a:r>
          <a:r>
            <a:rPr lang="ru-RU" sz="1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8</a:t>
          </a:r>
          <a:r>
            <a:rPr lang="en-US" sz="1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351</a:t>
          </a:r>
          <a:r>
            <a:rPr lang="en-US" sz="1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,</a:t>
          </a:r>
          <a:r>
            <a:rPr lang="ru-RU" sz="1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6</a:t>
          </a:r>
        </a:p>
        <a:p>
          <a:r>
            <a:rPr lang="ru-RU" sz="1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 рублей</a:t>
          </a:r>
        </a:p>
      </dgm:t>
    </dgm:pt>
    <dgm:pt modelId="{E41F071D-F562-423A-8EA1-680F7031CA73}" type="parTrans" cxnId="{10BF256C-67EA-4290-B413-1F15A0B81E46}">
      <dgm:prSet/>
      <dgm:spPr/>
      <dgm:t>
        <a:bodyPr/>
        <a:lstStyle/>
        <a:p>
          <a:endParaRPr lang="ru-RU"/>
        </a:p>
      </dgm:t>
    </dgm:pt>
    <dgm:pt modelId="{1B534532-41B9-4DE1-8CB8-4DB000521027}" type="sibTrans" cxnId="{10BF256C-67EA-4290-B413-1F15A0B81E46}">
      <dgm:prSet/>
      <dgm:spPr/>
      <dgm:t>
        <a:bodyPr/>
        <a:lstStyle/>
        <a:p>
          <a:endParaRPr lang="ru-RU"/>
        </a:p>
      </dgm:t>
    </dgm:pt>
    <dgm:pt modelId="{7B451800-90C5-499F-8E98-686359A1E820}" type="pres">
      <dgm:prSet presAssocID="{13AD6E1D-B81E-4D8B-927C-A222B1969187}" presName="Name0" presStyleCnt="0">
        <dgm:presLayoutVars>
          <dgm:dir/>
          <dgm:resizeHandles val="exact"/>
        </dgm:presLayoutVars>
      </dgm:prSet>
      <dgm:spPr/>
    </dgm:pt>
    <dgm:pt modelId="{545D9772-08F5-4C70-BA47-2974E17BBA8B}" type="pres">
      <dgm:prSet presAssocID="{13AD6E1D-B81E-4D8B-927C-A222B1969187}" presName="bkgdShp" presStyleLbl="alignAccFollowNode1" presStyleIdx="0" presStyleCnt="1" custFlipHor="1" custScaleX="25312" custScaleY="72333" custLinFactNeighborX="0" custLinFactNeighborY="71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FC61DE-FD75-4194-9B48-BAB025F7917B}" type="pres">
      <dgm:prSet presAssocID="{13AD6E1D-B81E-4D8B-927C-A222B1969187}" presName="linComp" presStyleCnt="0"/>
      <dgm:spPr/>
    </dgm:pt>
    <dgm:pt modelId="{53C9B159-6368-420C-9165-2080AC0248AE}" type="pres">
      <dgm:prSet presAssocID="{B6DB5D93-ACD1-4948-9737-44BA2BCB4520}" presName="compNode" presStyleCnt="0"/>
      <dgm:spPr/>
    </dgm:pt>
    <dgm:pt modelId="{5352D5E1-242C-4BCA-8FFD-242B830462D1}" type="pres">
      <dgm:prSet presAssocID="{B6DB5D93-ACD1-4948-9737-44BA2BCB4520}" presName="node" presStyleLbl="node1" presStyleIdx="0" presStyleCnt="3" custScaleX="89282" custScaleY="91676" custLinFactNeighborX="-20087" custLinFactNeighborY="-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4D1B4-5F10-4851-822C-4B827F96FD2A}" type="pres">
      <dgm:prSet presAssocID="{B6DB5D93-ACD1-4948-9737-44BA2BCB4520}" presName="invisiNode" presStyleLbl="node1" presStyleIdx="0" presStyleCnt="3"/>
      <dgm:spPr/>
    </dgm:pt>
    <dgm:pt modelId="{64465EDC-DEE8-4B16-8727-4007FAC1DAD9}" type="pres">
      <dgm:prSet presAssocID="{B6DB5D93-ACD1-4948-9737-44BA2BCB4520}" presName="imagNode" presStyleLbl="fgImgPlace1" presStyleIdx="0" presStyleCnt="3" custScaleX="59081" custScaleY="88767" custLinFactX="143744" custLinFactNeighborX="200000" custLinFactNeighborY="28624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60BB703-B116-465B-9B0F-AB49F538B002}" type="pres">
      <dgm:prSet presAssocID="{8E61A1CF-54F1-4A0B-A457-FC49A114D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91F17B-D931-4661-9D49-E1C9C2B33B93}" type="pres">
      <dgm:prSet presAssocID="{EBCF4C51-7DEF-4792-9D8D-204CFCAF6DAB}" presName="compNode" presStyleCnt="0"/>
      <dgm:spPr/>
    </dgm:pt>
    <dgm:pt modelId="{5ED3844F-1BB7-4BCB-B4B3-F4C30E3E07BA}" type="pres">
      <dgm:prSet presAssocID="{EBCF4C51-7DEF-4792-9D8D-204CFCAF6DAB}" presName="node" presStyleLbl="node1" presStyleIdx="1" presStyleCnt="3" custScaleX="86882" custScaleY="91676" custLinFactNeighborX="-1199" custLinFactNeighborY="-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F9E80-EA35-416C-A9A0-83A2EB4D6349}" type="pres">
      <dgm:prSet presAssocID="{EBCF4C51-7DEF-4792-9D8D-204CFCAF6DAB}" presName="invisiNode" presStyleLbl="node1" presStyleIdx="1" presStyleCnt="3"/>
      <dgm:spPr/>
    </dgm:pt>
    <dgm:pt modelId="{DA10148E-1A04-4F23-A61B-07E5AFFC1562}" type="pres">
      <dgm:prSet presAssocID="{EBCF4C51-7DEF-4792-9D8D-204CFCAF6DAB}" presName="imagNode" presStyleLbl="fgImgPlace1" presStyleIdx="1" presStyleCnt="3" custScaleX="80009" custScaleY="103968" custLinFactX="-20934" custLinFactNeighborX="-100000" custLinFactNeighborY="62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7FD782-1DA7-4D93-AB7E-288840F124DF}" type="pres">
      <dgm:prSet presAssocID="{1B534532-41B9-4DE1-8CB8-4DB0005210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3AC9FA-A18D-4B09-839E-DEFEACD87392}" type="pres">
      <dgm:prSet presAssocID="{5B8A1F79-1F0F-48B3-8E27-0070360ABF81}" presName="compNode" presStyleCnt="0"/>
      <dgm:spPr/>
    </dgm:pt>
    <dgm:pt modelId="{59423CD0-62FA-4714-933C-9E601FE5AF5C}" type="pres">
      <dgm:prSet presAssocID="{5B8A1F79-1F0F-48B3-8E27-0070360ABF81}" presName="node" presStyleLbl="node1" presStyleIdx="2" presStyleCnt="3" custScaleX="84484" custScaleY="92507" custLinFactNeighborX="10957" custLinFactNeighborY="-4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77AAF-5A69-41BE-8819-3A40EB94BF44}" type="pres">
      <dgm:prSet presAssocID="{5B8A1F79-1F0F-48B3-8E27-0070360ABF81}" presName="invisiNode" presStyleLbl="node1" presStyleIdx="2" presStyleCnt="3"/>
      <dgm:spPr/>
    </dgm:pt>
    <dgm:pt modelId="{76C63274-2BA1-49B1-9E42-338A3499C996}" type="pres">
      <dgm:prSet presAssocID="{5B8A1F79-1F0F-48B3-8E27-0070360ABF81}" presName="imagNode" presStyleLbl="fgImgPlace1" presStyleIdx="2" presStyleCnt="3" custScaleX="83043" custScaleY="104191" custLinFactNeighborX="10524" custLinFactNeighborY="663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29220199-29F7-4A14-9E35-5A745B5348F4}" type="presOf" srcId="{13AD6E1D-B81E-4D8B-927C-A222B1969187}" destId="{7B451800-90C5-499F-8E98-686359A1E820}" srcOrd="0" destOrd="0" presId="urn:microsoft.com/office/officeart/2005/8/layout/pList2"/>
    <dgm:cxn modelId="{E5456A88-46A0-478C-9FCF-0AB2DFCF0309}" srcId="{13AD6E1D-B81E-4D8B-927C-A222B1969187}" destId="{B6DB5D93-ACD1-4948-9737-44BA2BCB4520}" srcOrd="0" destOrd="0" parTransId="{09FDD91B-A15D-486E-85F8-70324C7818F6}" sibTransId="{8E61A1CF-54F1-4A0B-A457-FC49A114D56F}"/>
    <dgm:cxn modelId="{45F617B0-AE27-4A86-AD79-613536F03F1F}" type="presOf" srcId="{5B8A1F79-1F0F-48B3-8E27-0070360ABF81}" destId="{59423CD0-62FA-4714-933C-9E601FE5AF5C}" srcOrd="0" destOrd="0" presId="urn:microsoft.com/office/officeart/2005/8/layout/pList2"/>
    <dgm:cxn modelId="{D5A627DE-0952-400D-91F3-82C125B8DB60}" type="presOf" srcId="{B6DB5D93-ACD1-4948-9737-44BA2BCB4520}" destId="{5352D5E1-242C-4BCA-8FFD-242B830462D1}" srcOrd="0" destOrd="0" presId="urn:microsoft.com/office/officeart/2005/8/layout/pList2"/>
    <dgm:cxn modelId="{95098718-5976-4656-AE18-6040882CB3AC}" srcId="{13AD6E1D-B81E-4D8B-927C-A222B1969187}" destId="{5B8A1F79-1F0F-48B3-8E27-0070360ABF81}" srcOrd="2" destOrd="0" parTransId="{17442A47-4479-4268-8538-422B474A1093}" sibTransId="{9A561530-E272-496E-A0DD-460762D5D504}"/>
    <dgm:cxn modelId="{67F2048D-E10E-4515-9C54-26578A6F0F0F}" type="presOf" srcId="{1B534532-41B9-4DE1-8CB8-4DB000521027}" destId="{C27FD782-1DA7-4D93-AB7E-288840F124DF}" srcOrd="0" destOrd="0" presId="urn:microsoft.com/office/officeart/2005/8/layout/pList2"/>
    <dgm:cxn modelId="{10BF256C-67EA-4290-B413-1F15A0B81E46}" srcId="{13AD6E1D-B81E-4D8B-927C-A222B1969187}" destId="{EBCF4C51-7DEF-4792-9D8D-204CFCAF6DAB}" srcOrd="1" destOrd="0" parTransId="{E41F071D-F562-423A-8EA1-680F7031CA73}" sibTransId="{1B534532-41B9-4DE1-8CB8-4DB000521027}"/>
    <dgm:cxn modelId="{AB71050E-643C-47F4-B7BE-B9EBB9BC83F0}" type="presOf" srcId="{8E61A1CF-54F1-4A0B-A457-FC49A114D56F}" destId="{C60BB703-B116-465B-9B0F-AB49F538B002}" srcOrd="0" destOrd="0" presId="urn:microsoft.com/office/officeart/2005/8/layout/pList2"/>
    <dgm:cxn modelId="{6DB13001-412A-41EC-8E1F-096510A40416}" type="presOf" srcId="{EBCF4C51-7DEF-4792-9D8D-204CFCAF6DAB}" destId="{5ED3844F-1BB7-4BCB-B4B3-F4C30E3E07BA}" srcOrd="0" destOrd="0" presId="urn:microsoft.com/office/officeart/2005/8/layout/pList2"/>
    <dgm:cxn modelId="{3390783F-C965-4A55-BE0C-ECC94D139FCA}" type="presParOf" srcId="{7B451800-90C5-499F-8E98-686359A1E820}" destId="{545D9772-08F5-4C70-BA47-2974E17BBA8B}" srcOrd="0" destOrd="0" presId="urn:microsoft.com/office/officeart/2005/8/layout/pList2"/>
    <dgm:cxn modelId="{FC3C5B40-A246-4406-A3F3-5413CE80A945}" type="presParOf" srcId="{7B451800-90C5-499F-8E98-686359A1E820}" destId="{ACFC61DE-FD75-4194-9B48-BAB025F7917B}" srcOrd="1" destOrd="0" presId="urn:microsoft.com/office/officeart/2005/8/layout/pList2"/>
    <dgm:cxn modelId="{9DA21B44-9386-4C92-8CF1-F8D4CB558AB0}" type="presParOf" srcId="{ACFC61DE-FD75-4194-9B48-BAB025F7917B}" destId="{53C9B159-6368-420C-9165-2080AC0248AE}" srcOrd="0" destOrd="0" presId="urn:microsoft.com/office/officeart/2005/8/layout/pList2"/>
    <dgm:cxn modelId="{44A80982-EA4C-4C97-B8DD-EBDA884198E6}" type="presParOf" srcId="{53C9B159-6368-420C-9165-2080AC0248AE}" destId="{5352D5E1-242C-4BCA-8FFD-242B830462D1}" srcOrd="0" destOrd="0" presId="urn:microsoft.com/office/officeart/2005/8/layout/pList2"/>
    <dgm:cxn modelId="{5E5920B0-3ED9-4650-9D1A-1A8C1C67DB4D}" type="presParOf" srcId="{53C9B159-6368-420C-9165-2080AC0248AE}" destId="{C834D1B4-5F10-4851-822C-4B827F96FD2A}" srcOrd="1" destOrd="0" presId="urn:microsoft.com/office/officeart/2005/8/layout/pList2"/>
    <dgm:cxn modelId="{12FA7143-504F-498B-8A54-F0E892ACA894}" type="presParOf" srcId="{53C9B159-6368-420C-9165-2080AC0248AE}" destId="{64465EDC-DEE8-4B16-8727-4007FAC1DAD9}" srcOrd="2" destOrd="0" presId="urn:microsoft.com/office/officeart/2005/8/layout/pList2"/>
    <dgm:cxn modelId="{A9058C5A-95A7-4595-BFA0-2C30480DDEB4}" type="presParOf" srcId="{ACFC61DE-FD75-4194-9B48-BAB025F7917B}" destId="{C60BB703-B116-465B-9B0F-AB49F538B002}" srcOrd="1" destOrd="0" presId="urn:microsoft.com/office/officeart/2005/8/layout/pList2"/>
    <dgm:cxn modelId="{98A240D8-AC77-4A7D-A511-3F0FD78A49C8}" type="presParOf" srcId="{ACFC61DE-FD75-4194-9B48-BAB025F7917B}" destId="{D091F17B-D931-4661-9D49-E1C9C2B33B93}" srcOrd="2" destOrd="0" presId="urn:microsoft.com/office/officeart/2005/8/layout/pList2"/>
    <dgm:cxn modelId="{15480DC5-E94D-48E5-89D3-326392EEA078}" type="presParOf" srcId="{D091F17B-D931-4661-9D49-E1C9C2B33B93}" destId="{5ED3844F-1BB7-4BCB-B4B3-F4C30E3E07BA}" srcOrd="0" destOrd="0" presId="urn:microsoft.com/office/officeart/2005/8/layout/pList2"/>
    <dgm:cxn modelId="{ABC904B2-B6AF-44D9-8DED-2C65E02FB954}" type="presParOf" srcId="{D091F17B-D931-4661-9D49-E1C9C2B33B93}" destId="{2CAF9E80-EA35-416C-A9A0-83A2EB4D6349}" srcOrd="1" destOrd="0" presId="urn:microsoft.com/office/officeart/2005/8/layout/pList2"/>
    <dgm:cxn modelId="{9D0EFB61-A0CD-41D7-A488-FA6A5570C841}" type="presParOf" srcId="{D091F17B-D931-4661-9D49-E1C9C2B33B93}" destId="{DA10148E-1A04-4F23-A61B-07E5AFFC1562}" srcOrd="2" destOrd="0" presId="urn:microsoft.com/office/officeart/2005/8/layout/pList2"/>
    <dgm:cxn modelId="{B795F46D-1842-42F1-8A30-0EA533E1CFE8}" type="presParOf" srcId="{ACFC61DE-FD75-4194-9B48-BAB025F7917B}" destId="{C27FD782-1DA7-4D93-AB7E-288840F124DF}" srcOrd="3" destOrd="0" presId="urn:microsoft.com/office/officeart/2005/8/layout/pList2"/>
    <dgm:cxn modelId="{A65F1109-1859-41F6-83C4-16AA2C0AD63E}" type="presParOf" srcId="{ACFC61DE-FD75-4194-9B48-BAB025F7917B}" destId="{FC3AC9FA-A18D-4B09-839E-DEFEACD87392}" srcOrd="4" destOrd="0" presId="urn:microsoft.com/office/officeart/2005/8/layout/pList2"/>
    <dgm:cxn modelId="{6F7A4BD3-E4A7-4523-8DC9-C690540EB0A2}" type="presParOf" srcId="{FC3AC9FA-A18D-4B09-839E-DEFEACD87392}" destId="{59423CD0-62FA-4714-933C-9E601FE5AF5C}" srcOrd="0" destOrd="0" presId="urn:microsoft.com/office/officeart/2005/8/layout/pList2"/>
    <dgm:cxn modelId="{D62E0375-7A02-4201-9918-A26D5B71EF48}" type="presParOf" srcId="{FC3AC9FA-A18D-4B09-839E-DEFEACD87392}" destId="{A5077AAF-5A69-41BE-8819-3A40EB94BF44}" srcOrd="1" destOrd="0" presId="urn:microsoft.com/office/officeart/2005/8/layout/pList2"/>
    <dgm:cxn modelId="{DB65A5F8-74FE-4566-8A11-E1EC28A0CB38}" type="presParOf" srcId="{FC3AC9FA-A18D-4B09-839E-DEFEACD87392}" destId="{76C63274-2BA1-49B1-9E42-338A3499C996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EBEE5-B816-4178-AD59-1C2EC42C795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1E7E5D-16AC-4F58-B578-BE6B39A0D4E4}">
      <dgm:prSet phldrT="[Текст]" custT="1"/>
      <dgm:spPr/>
      <dgm:t>
        <a:bodyPr/>
        <a:lstStyle/>
        <a:p>
          <a:r>
            <a:rPr lang="ru-RU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</a:t>
          </a:r>
          <a:r>
            <a:rPr lang="ru-RU" sz="105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Демского</a:t>
          </a:r>
          <a:r>
            <a:rPr lang="ru-RU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050" dirty="0">
            <a:solidFill>
              <a:schemeClr val="tx1"/>
            </a:solidFill>
          </a:endParaRPr>
        </a:p>
      </dgm:t>
    </dgm:pt>
    <dgm:pt modelId="{C2795971-28CF-4DE3-A849-980C8A98D442}" type="parTrans" cxnId="{38BA1223-FD7F-435A-ADD6-B94479D9DAE2}">
      <dgm:prSet/>
      <dgm:spPr/>
      <dgm:t>
        <a:bodyPr/>
        <a:lstStyle/>
        <a:p>
          <a:endParaRPr lang="ru-RU"/>
        </a:p>
      </dgm:t>
    </dgm:pt>
    <dgm:pt modelId="{19548F4D-D9D5-486E-B747-1C7F08C6734D}" type="sibTrans" cxnId="{38BA1223-FD7F-435A-ADD6-B94479D9DAE2}">
      <dgm:prSet/>
      <dgm:spPr/>
      <dgm:t>
        <a:bodyPr/>
        <a:lstStyle/>
        <a:p>
          <a:endParaRPr lang="ru-RU"/>
        </a:p>
      </dgm:t>
    </dgm:pt>
    <dgm:pt modelId="{4923754D-0B10-4704-82C0-683982FDD4DA}">
      <dgm:prSet phldrT="[Текст]"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Калининского района</a:t>
          </a:r>
          <a:endParaRPr lang="ru-RU" sz="1050" dirty="0"/>
        </a:p>
      </dgm:t>
    </dgm:pt>
    <dgm:pt modelId="{17A61CB6-D222-40C6-982A-1B5A04C23FD6}" type="parTrans" cxnId="{0336D3B2-4C5E-4E38-BD97-4D07144EEDC3}">
      <dgm:prSet/>
      <dgm:spPr/>
      <dgm:t>
        <a:bodyPr/>
        <a:lstStyle/>
        <a:p>
          <a:endParaRPr lang="ru-RU"/>
        </a:p>
      </dgm:t>
    </dgm:pt>
    <dgm:pt modelId="{CD57B1C5-1562-432B-9A28-D58C3722C956}" type="sibTrans" cxnId="{0336D3B2-4C5E-4E38-BD97-4D07144EEDC3}">
      <dgm:prSet/>
      <dgm:spPr/>
      <dgm:t>
        <a:bodyPr/>
        <a:lstStyle/>
        <a:p>
          <a:endParaRPr lang="ru-RU"/>
        </a:p>
      </dgm:t>
    </dgm:pt>
    <dgm:pt modelId="{B569388B-A93A-4DA3-8364-EBD7E16FBD44}">
      <dgm:prSet phldrT="[Текст]"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Кировского района</a:t>
          </a:r>
          <a:endParaRPr lang="ru-RU" sz="1050" dirty="0"/>
        </a:p>
      </dgm:t>
    </dgm:pt>
    <dgm:pt modelId="{5A978B6A-3BB6-46AE-9465-A3FDDA4362D6}" type="parTrans" cxnId="{0BF3ACC6-EB1F-4072-8893-F45D1490B5AB}">
      <dgm:prSet/>
      <dgm:spPr/>
      <dgm:t>
        <a:bodyPr/>
        <a:lstStyle/>
        <a:p>
          <a:endParaRPr lang="ru-RU"/>
        </a:p>
      </dgm:t>
    </dgm:pt>
    <dgm:pt modelId="{90BFC68D-F0E0-448D-A220-8F0002AC5617}" type="sibTrans" cxnId="{0BF3ACC6-EB1F-4072-8893-F45D1490B5AB}">
      <dgm:prSet/>
      <dgm:spPr/>
      <dgm:t>
        <a:bodyPr/>
        <a:lstStyle/>
        <a:p>
          <a:endParaRPr lang="ru-RU"/>
        </a:p>
      </dgm:t>
    </dgm:pt>
    <dgm:pt modelId="{2ABD9E53-FF94-4ED5-840A-1E4955FD05E1}">
      <dgm:prSet phldrT="[Текст]"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Ленинского района</a:t>
          </a:r>
          <a:endParaRPr lang="ru-RU" sz="1050" dirty="0"/>
        </a:p>
      </dgm:t>
    </dgm:pt>
    <dgm:pt modelId="{C548DAF6-8B27-4D7A-B741-6643A7A9E334}" type="parTrans" cxnId="{51AAF88D-E58C-4DF9-9D6A-7C131DA671E1}">
      <dgm:prSet/>
      <dgm:spPr/>
      <dgm:t>
        <a:bodyPr/>
        <a:lstStyle/>
        <a:p>
          <a:endParaRPr lang="ru-RU"/>
        </a:p>
      </dgm:t>
    </dgm:pt>
    <dgm:pt modelId="{73ECA5F9-BA90-42C2-88DF-D15F0DEEB44F}" type="sibTrans" cxnId="{51AAF88D-E58C-4DF9-9D6A-7C131DA671E1}">
      <dgm:prSet/>
      <dgm:spPr/>
      <dgm:t>
        <a:bodyPr/>
        <a:lstStyle/>
        <a:p>
          <a:endParaRPr lang="ru-RU"/>
        </a:p>
      </dgm:t>
    </dgm:pt>
    <dgm:pt modelId="{2F3EE3AD-B93B-4DA5-BC6D-4551724BBE95}">
      <dgm:prSet phldrT="[Текст]"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Октябрьского района</a:t>
          </a:r>
          <a:endParaRPr lang="ru-RU" sz="1050" dirty="0"/>
        </a:p>
      </dgm:t>
    </dgm:pt>
    <dgm:pt modelId="{B6F64C5F-B0F4-4812-9BE4-401867158FA3}" type="parTrans" cxnId="{D5BC2F74-C1D8-479A-86FD-0740D0B48849}">
      <dgm:prSet/>
      <dgm:spPr/>
      <dgm:t>
        <a:bodyPr/>
        <a:lstStyle/>
        <a:p>
          <a:endParaRPr lang="ru-RU"/>
        </a:p>
      </dgm:t>
    </dgm:pt>
    <dgm:pt modelId="{3B929C74-75B2-4338-BBE9-F29B5C819171}" type="sibTrans" cxnId="{D5BC2F74-C1D8-479A-86FD-0740D0B48849}">
      <dgm:prSet/>
      <dgm:spPr/>
      <dgm:t>
        <a:bodyPr/>
        <a:lstStyle/>
        <a:p>
          <a:endParaRPr lang="ru-RU"/>
        </a:p>
      </dgm:t>
    </dgm:pt>
    <dgm:pt modelId="{002E9178-52E8-4228-A763-6851A7586E20}">
      <dgm:prSet phldrT="[Текст]"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Орджоникидзевского района</a:t>
          </a:r>
          <a:endParaRPr lang="ru-RU" sz="1050" dirty="0"/>
        </a:p>
      </dgm:t>
    </dgm:pt>
    <dgm:pt modelId="{087A5B8C-530D-484F-9F2B-CCBE57380C21}" type="parTrans" cxnId="{74455E88-ADD9-462F-B223-F5485B5DD556}">
      <dgm:prSet/>
      <dgm:spPr/>
      <dgm:t>
        <a:bodyPr/>
        <a:lstStyle/>
        <a:p>
          <a:endParaRPr lang="ru-RU"/>
        </a:p>
      </dgm:t>
    </dgm:pt>
    <dgm:pt modelId="{9A28373A-0D78-4148-BCD9-DE18FF6D5D18}" type="sibTrans" cxnId="{74455E88-ADD9-462F-B223-F5485B5DD556}">
      <dgm:prSet/>
      <dgm:spPr/>
      <dgm:t>
        <a:bodyPr/>
        <a:lstStyle/>
        <a:p>
          <a:endParaRPr lang="ru-RU"/>
        </a:p>
      </dgm:t>
    </dgm:pt>
    <dgm:pt modelId="{E8957E01-22AD-4245-B901-713731934A4E}">
      <dgm:prSet phldrT="[Текст]"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Советского района</a:t>
          </a:r>
          <a:endParaRPr lang="ru-RU" sz="1050" dirty="0"/>
        </a:p>
      </dgm:t>
    </dgm:pt>
    <dgm:pt modelId="{3B88F93E-A653-4C06-B7DA-69737ADA1558}" type="parTrans" cxnId="{29F07F84-412B-4108-BB22-482F59C4D904}">
      <dgm:prSet/>
      <dgm:spPr/>
      <dgm:t>
        <a:bodyPr/>
        <a:lstStyle/>
        <a:p>
          <a:endParaRPr lang="ru-RU"/>
        </a:p>
      </dgm:t>
    </dgm:pt>
    <dgm:pt modelId="{025A40B8-2434-4FB9-A939-D6341AE7C6FE}" type="sibTrans" cxnId="{29F07F84-412B-4108-BB22-482F59C4D904}">
      <dgm:prSet/>
      <dgm:spPr/>
      <dgm:t>
        <a:bodyPr/>
        <a:lstStyle/>
        <a:p>
          <a:endParaRPr lang="ru-RU"/>
        </a:p>
      </dgm:t>
    </dgm:pt>
    <dgm:pt modelId="{A65F25DC-0E9D-41B4-A9F8-00D9CF008A08}" type="pres">
      <dgm:prSet presAssocID="{AAFEBEE5-B816-4178-AD59-1C2EC42C79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6BD9C-DE08-4D27-B8EB-59DD3622C084}" type="pres">
      <dgm:prSet presAssocID="{061E7E5D-16AC-4F58-B578-BE6B39A0D4E4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5514A-2DDC-4C0C-965E-0632503D681C}" type="pres">
      <dgm:prSet presAssocID="{19548F4D-D9D5-486E-B747-1C7F08C6734D}" presName="space" presStyleCnt="0"/>
      <dgm:spPr/>
    </dgm:pt>
    <dgm:pt modelId="{59525159-B249-4DF6-AEFD-4A708B623718}" type="pres">
      <dgm:prSet presAssocID="{4923754D-0B10-4704-82C0-683982FDD4DA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611D5-2EDC-4D5D-AB77-F8A26ABA46D4}" type="pres">
      <dgm:prSet presAssocID="{CD57B1C5-1562-432B-9A28-D58C3722C956}" presName="space" presStyleCnt="0"/>
      <dgm:spPr/>
    </dgm:pt>
    <dgm:pt modelId="{A0C2B4CC-BE14-4734-83B7-1993C84219AB}" type="pres">
      <dgm:prSet presAssocID="{B569388B-A93A-4DA3-8364-EBD7E16FBD4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35972-8048-4513-ACBD-ACD82E7A123B}" type="pres">
      <dgm:prSet presAssocID="{90BFC68D-F0E0-448D-A220-8F0002AC5617}" presName="space" presStyleCnt="0"/>
      <dgm:spPr/>
    </dgm:pt>
    <dgm:pt modelId="{A607F9CE-A658-40EE-AF48-8706B52DF567}" type="pres">
      <dgm:prSet presAssocID="{2ABD9E53-FF94-4ED5-840A-1E4955FD05E1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0A23C-7BF2-4256-B1AE-E4CFE95D4EEB}" type="pres">
      <dgm:prSet presAssocID="{73ECA5F9-BA90-42C2-88DF-D15F0DEEB44F}" presName="space" presStyleCnt="0"/>
      <dgm:spPr/>
    </dgm:pt>
    <dgm:pt modelId="{D917AA53-1518-4497-9432-B3497291B07B}" type="pres">
      <dgm:prSet presAssocID="{2F3EE3AD-B93B-4DA5-BC6D-4551724BBE95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992C1-B920-464F-AFA3-F82842A82251}" type="pres">
      <dgm:prSet presAssocID="{3B929C74-75B2-4338-BBE9-F29B5C819171}" presName="space" presStyleCnt="0"/>
      <dgm:spPr/>
    </dgm:pt>
    <dgm:pt modelId="{69659E67-5DA2-4D13-81F8-C3A6B9034570}" type="pres">
      <dgm:prSet presAssocID="{002E9178-52E8-4228-A763-6851A7586E20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55F1-64A8-41C8-82B6-EC01035F5857}" type="pres">
      <dgm:prSet presAssocID="{9A28373A-0D78-4148-BCD9-DE18FF6D5D18}" presName="space" presStyleCnt="0"/>
      <dgm:spPr/>
    </dgm:pt>
    <dgm:pt modelId="{34178AF3-65C0-4F97-8E23-A65E5F2F687A}" type="pres">
      <dgm:prSet presAssocID="{E8957E01-22AD-4245-B901-713731934A4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8A8DB-F603-4DE5-999B-F3C230B4CE4C}" type="presOf" srcId="{4923754D-0B10-4704-82C0-683982FDD4DA}" destId="{59525159-B249-4DF6-AEFD-4A708B623718}" srcOrd="0" destOrd="0" presId="urn:microsoft.com/office/officeart/2005/8/layout/venn3"/>
    <dgm:cxn modelId="{826ED721-4532-4579-BCEE-15733C3A8F16}" type="presOf" srcId="{AAFEBEE5-B816-4178-AD59-1C2EC42C7958}" destId="{A65F25DC-0E9D-41B4-A9F8-00D9CF008A08}" srcOrd="0" destOrd="0" presId="urn:microsoft.com/office/officeart/2005/8/layout/venn3"/>
    <dgm:cxn modelId="{82C5FF1C-D368-4E59-93D3-A57DF8B776D4}" type="presOf" srcId="{002E9178-52E8-4228-A763-6851A7586E20}" destId="{69659E67-5DA2-4D13-81F8-C3A6B9034570}" srcOrd="0" destOrd="0" presId="urn:microsoft.com/office/officeart/2005/8/layout/venn3"/>
    <dgm:cxn modelId="{51AAF88D-E58C-4DF9-9D6A-7C131DA671E1}" srcId="{AAFEBEE5-B816-4178-AD59-1C2EC42C7958}" destId="{2ABD9E53-FF94-4ED5-840A-1E4955FD05E1}" srcOrd="3" destOrd="0" parTransId="{C548DAF6-8B27-4D7A-B741-6643A7A9E334}" sibTransId="{73ECA5F9-BA90-42C2-88DF-D15F0DEEB44F}"/>
    <dgm:cxn modelId="{4FE1E3F3-0D5B-45BB-A519-9966CE9D0497}" type="presOf" srcId="{E8957E01-22AD-4245-B901-713731934A4E}" destId="{34178AF3-65C0-4F97-8E23-A65E5F2F687A}" srcOrd="0" destOrd="0" presId="urn:microsoft.com/office/officeart/2005/8/layout/venn3"/>
    <dgm:cxn modelId="{DB9F1F9F-A858-40AB-8932-1D9B20BCFF8D}" type="presOf" srcId="{061E7E5D-16AC-4F58-B578-BE6B39A0D4E4}" destId="{2DF6BD9C-DE08-4D27-B8EB-59DD3622C084}" srcOrd="0" destOrd="0" presId="urn:microsoft.com/office/officeart/2005/8/layout/venn3"/>
    <dgm:cxn modelId="{7F72F3E8-8663-4454-8A76-C85C4F30E7E4}" type="presOf" srcId="{2ABD9E53-FF94-4ED5-840A-1E4955FD05E1}" destId="{A607F9CE-A658-40EE-AF48-8706B52DF567}" srcOrd="0" destOrd="0" presId="urn:microsoft.com/office/officeart/2005/8/layout/venn3"/>
    <dgm:cxn modelId="{74455E88-ADD9-462F-B223-F5485B5DD556}" srcId="{AAFEBEE5-B816-4178-AD59-1C2EC42C7958}" destId="{002E9178-52E8-4228-A763-6851A7586E20}" srcOrd="5" destOrd="0" parTransId="{087A5B8C-530D-484F-9F2B-CCBE57380C21}" sibTransId="{9A28373A-0D78-4148-BCD9-DE18FF6D5D18}"/>
    <dgm:cxn modelId="{38BA1223-FD7F-435A-ADD6-B94479D9DAE2}" srcId="{AAFEBEE5-B816-4178-AD59-1C2EC42C7958}" destId="{061E7E5D-16AC-4F58-B578-BE6B39A0D4E4}" srcOrd="0" destOrd="0" parTransId="{C2795971-28CF-4DE3-A849-980C8A98D442}" sibTransId="{19548F4D-D9D5-486E-B747-1C7F08C6734D}"/>
    <dgm:cxn modelId="{0BF3ACC6-EB1F-4072-8893-F45D1490B5AB}" srcId="{AAFEBEE5-B816-4178-AD59-1C2EC42C7958}" destId="{B569388B-A93A-4DA3-8364-EBD7E16FBD44}" srcOrd="2" destOrd="0" parTransId="{5A978B6A-3BB6-46AE-9465-A3FDDA4362D6}" sibTransId="{90BFC68D-F0E0-448D-A220-8F0002AC5617}"/>
    <dgm:cxn modelId="{29AE28ED-42CF-4B9D-BAF7-E3140D1833B8}" type="presOf" srcId="{2F3EE3AD-B93B-4DA5-BC6D-4551724BBE95}" destId="{D917AA53-1518-4497-9432-B3497291B07B}" srcOrd="0" destOrd="0" presId="urn:microsoft.com/office/officeart/2005/8/layout/venn3"/>
    <dgm:cxn modelId="{AF5E79C1-2450-42D7-9C94-B10C22EF584B}" type="presOf" srcId="{B569388B-A93A-4DA3-8364-EBD7E16FBD44}" destId="{A0C2B4CC-BE14-4734-83B7-1993C84219AB}" srcOrd="0" destOrd="0" presId="urn:microsoft.com/office/officeart/2005/8/layout/venn3"/>
    <dgm:cxn modelId="{29F07F84-412B-4108-BB22-482F59C4D904}" srcId="{AAFEBEE5-B816-4178-AD59-1C2EC42C7958}" destId="{E8957E01-22AD-4245-B901-713731934A4E}" srcOrd="6" destOrd="0" parTransId="{3B88F93E-A653-4C06-B7DA-69737ADA1558}" sibTransId="{025A40B8-2434-4FB9-A939-D6341AE7C6FE}"/>
    <dgm:cxn modelId="{D5BC2F74-C1D8-479A-86FD-0740D0B48849}" srcId="{AAFEBEE5-B816-4178-AD59-1C2EC42C7958}" destId="{2F3EE3AD-B93B-4DA5-BC6D-4551724BBE95}" srcOrd="4" destOrd="0" parTransId="{B6F64C5F-B0F4-4812-9BE4-401867158FA3}" sibTransId="{3B929C74-75B2-4338-BBE9-F29B5C819171}"/>
    <dgm:cxn modelId="{0336D3B2-4C5E-4E38-BD97-4D07144EEDC3}" srcId="{AAFEBEE5-B816-4178-AD59-1C2EC42C7958}" destId="{4923754D-0B10-4704-82C0-683982FDD4DA}" srcOrd="1" destOrd="0" parTransId="{17A61CB6-D222-40C6-982A-1B5A04C23FD6}" sibTransId="{CD57B1C5-1562-432B-9A28-D58C3722C956}"/>
    <dgm:cxn modelId="{5A1EF937-2717-47D9-89E5-2B47C9FA386C}" type="presParOf" srcId="{A65F25DC-0E9D-41B4-A9F8-00D9CF008A08}" destId="{2DF6BD9C-DE08-4D27-B8EB-59DD3622C084}" srcOrd="0" destOrd="0" presId="urn:microsoft.com/office/officeart/2005/8/layout/venn3"/>
    <dgm:cxn modelId="{2F756EB8-1C26-428A-BD0D-85EBFB3E57BA}" type="presParOf" srcId="{A65F25DC-0E9D-41B4-A9F8-00D9CF008A08}" destId="{7095514A-2DDC-4C0C-965E-0632503D681C}" srcOrd="1" destOrd="0" presId="urn:microsoft.com/office/officeart/2005/8/layout/venn3"/>
    <dgm:cxn modelId="{B6B37FEF-ED4A-40E9-BCA5-8C22E384F161}" type="presParOf" srcId="{A65F25DC-0E9D-41B4-A9F8-00D9CF008A08}" destId="{59525159-B249-4DF6-AEFD-4A708B623718}" srcOrd="2" destOrd="0" presId="urn:microsoft.com/office/officeart/2005/8/layout/venn3"/>
    <dgm:cxn modelId="{89B1B62A-748D-44B4-9187-F4310355EC7C}" type="presParOf" srcId="{A65F25DC-0E9D-41B4-A9F8-00D9CF008A08}" destId="{CC4611D5-2EDC-4D5D-AB77-F8A26ABA46D4}" srcOrd="3" destOrd="0" presId="urn:microsoft.com/office/officeart/2005/8/layout/venn3"/>
    <dgm:cxn modelId="{46F84142-0635-45BB-BC65-DC81B4B6382C}" type="presParOf" srcId="{A65F25DC-0E9D-41B4-A9F8-00D9CF008A08}" destId="{A0C2B4CC-BE14-4734-83B7-1993C84219AB}" srcOrd="4" destOrd="0" presId="urn:microsoft.com/office/officeart/2005/8/layout/venn3"/>
    <dgm:cxn modelId="{D38AED6E-E264-4D41-B850-C1F9EBC7D37A}" type="presParOf" srcId="{A65F25DC-0E9D-41B4-A9F8-00D9CF008A08}" destId="{E5D35972-8048-4513-ACBD-ACD82E7A123B}" srcOrd="5" destOrd="0" presId="urn:microsoft.com/office/officeart/2005/8/layout/venn3"/>
    <dgm:cxn modelId="{0203D19F-8AC7-407E-8629-1E5D58FEDE8F}" type="presParOf" srcId="{A65F25DC-0E9D-41B4-A9F8-00D9CF008A08}" destId="{A607F9CE-A658-40EE-AF48-8706B52DF567}" srcOrd="6" destOrd="0" presId="urn:microsoft.com/office/officeart/2005/8/layout/venn3"/>
    <dgm:cxn modelId="{C3745F09-FD14-4362-B3A8-96A67BAA3182}" type="presParOf" srcId="{A65F25DC-0E9D-41B4-A9F8-00D9CF008A08}" destId="{5A90A23C-7BF2-4256-B1AE-E4CFE95D4EEB}" srcOrd="7" destOrd="0" presId="urn:microsoft.com/office/officeart/2005/8/layout/venn3"/>
    <dgm:cxn modelId="{05E1B583-9637-42EC-9CCE-72639340609B}" type="presParOf" srcId="{A65F25DC-0E9D-41B4-A9F8-00D9CF008A08}" destId="{D917AA53-1518-4497-9432-B3497291B07B}" srcOrd="8" destOrd="0" presId="urn:microsoft.com/office/officeart/2005/8/layout/venn3"/>
    <dgm:cxn modelId="{3E802CFF-6ABD-437F-B80F-433E182A2B28}" type="presParOf" srcId="{A65F25DC-0E9D-41B4-A9F8-00D9CF008A08}" destId="{6B0992C1-B920-464F-AFA3-F82842A82251}" srcOrd="9" destOrd="0" presId="urn:microsoft.com/office/officeart/2005/8/layout/venn3"/>
    <dgm:cxn modelId="{9B41E8AE-6DD9-4371-B388-A9C7F93B7DCC}" type="presParOf" srcId="{A65F25DC-0E9D-41B4-A9F8-00D9CF008A08}" destId="{69659E67-5DA2-4D13-81F8-C3A6B9034570}" srcOrd="10" destOrd="0" presId="urn:microsoft.com/office/officeart/2005/8/layout/venn3"/>
    <dgm:cxn modelId="{E22AF666-8F06-4426-BA6F-FE7FA1369B9B}" type="presParOf" srcId="{A65F25DC-0E9D-41B4-A9F8-00D9CF008A08}" destId="{29AE55F1-64A8-41C8-82B6-EC01035F5857}" srcOrd="11" destOrd="0" presId="urn:microsoft.com/office/officeart/2005/8/layout/venn3"/>
    <dgm:cxn modelId="{BC5FE8A4-64E1-434B-BDFA-9C08BC589573}" type="presParOf" srcId="{A65F25DC-0E9D-41B4-A9F8-00D9CF008A08}" destId="{34178AF3-65C0-4F97-8E23-A65E5F2F687A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A02B-6249-4004-A095-BFE4FA16694D}">
      <dsp:nvSpPr>
        <dsp:cNvPr id="0" name=""/>
        <dsp:cNvSpPr/>
      </dsp:nvSpPr>
      <dsp:spPr>
        <a:xfrm>
          <a:off x="73431" y="39916"/>
          <a:ext cx="4386915" cy="10350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приоритеты бюджетной политики городского округа в части расходов бюджета:</a:t>
          </a: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745" y="70230"/>
        <a:ext cx="4326287" cy="974373"/>
      </dsp:txXfrm>
    </dsp:sp>
    <dsp:sp modelId="{AA2218CD-D1E9-4DBB-9496-200F8535CE87}">
      <dsp:nvSpPr>
        <dsp:cNvPr id="0" name=""/>
        <dsp:cNvSpPr/>
      </dsp:nvSpPr>
      <dsp:spPr>
        <a:xfrm>
          <a:off x="512122" y="1074918"/>
          <a:ext cx="148826" cy="1034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729"/>
              </a:lnTo>
              <a:lnTo>
                <a:pt x="148826" y="103472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DB523-9F70-45BF-944D-FDD604D27205}">
      <dsp:nvSpPr>
        <dsp:cNvPr id="0" name=""/>
        <dsp:cNvSpPr/>
      </dsp:nvSpPr>
      <dsp:spPr>
        <a:xfrm>
          <a:off x="660948" y="1524581"/>
          <a:ext cx="5393046" cy="117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 по обеспечению сбалансированности бюджета городского округа и сохранение режима первоочередных расходов при исполнении бюджета городского округа;</a:t>
          </a:r>
        </a:p>
      </dsp:txBody>
      <dsp:txXfrm>
        <a:off x="695220" y="1558853"/>
        <a:ext cx="5324502" cy="1101587"/>
      </dsp:txXfrm>
    </dsp:sp>
    <dsp:sp modelId="{5511AFA7-8CDF-4600-B3BD-F6EA34628DCA}">
      <dsp:nvSpPr>
        <dsp:cNvPr id="0" name=""/>
        <dsp:cNvSpPr/>
      </dsp:nvSpPr>
      <dsp:spPr>
        <a:xfrm>
          <a:off x="512122" y="1074918"/>
          <a:ext cx="167301" cy="257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951"/>
              </a:lnTo>
              <a:lnTo>
                <a:pt x="167301" y="2579951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94DCC-44D2-4224-89F3-1049E4049A8A}">
      <dsp:nvSpPr>
        <dsp:cNvPr id="0" name=""/>
        <dsp:cNvSpPr/>
      </dsp:nvSpPr>
      <dsp:spPr>
        <a:xfrm>
          <a:off x="679424" y="3121721"/>
          <a:ext cx="5374570" cy="1066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анализ достижения целевых показателей реализуемых мероприятий в рамках национальных проектов, муниципальных программ и непрограммных направлений, их эффективности в увязке с объемами финансового обеспечения;</a:t>
          </a:r>
          <a:endParaRPr lang="ru-RU" sz="1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655" y="3152952"/>
        <a:ext cx="5312108" cy="1003834"/>
      </dsp:txXfrm>
    </dsp:sp>
    <dsp:sp modelId="{AF4AA921-7EC3-449E-95C6-8D71E1076A0D}">
      <dsp:nvSpPr>
        <dsp:cNvPr id="0" name=""/>
        <dsp:cNvSpPr/>
      </dsp:nvSpPr>
      <dsp:spPr>
        <a:xfrm>
          <a:off x="512122" y="1074918"/>
          <a:ext cx="136807" cy="3905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5945"/>
              </a:lnTo>
              <a:lnTo>
                <a:pt x="136807" y="390594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CA9FE-2AA4-46B5-93CC-E34597468A61}">
      <dsp:nvSpPr>
        <dsp:cNvPr id="0" name=""/>
        <dsp:cNvSpPr/>
      </dsp:nvSpPr>
      <dsp:spPr>
        <a:xfrm>
          <a:off x="648930" y="4515583"/>
          <a:ext cx="5405064" cy="930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расходных обязательств, гарантированное исполнение социальных обязательств бюджета городского округа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76185" y="4542838"/>
        <a:ext cx="5350554" cy="876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A02B-6249-4004-A095-BFE4FA16694D}">
      <dsp:nvSpPr>
        <dsp:cNvPr id="0" name=""/>
        <dsp:cNvSpPr/>
      </dsp:nvSpPr>
      <dsp:spPr>
        <a:xfrm>
          <a:off x="160481" y="530484"/>
          <a:ext cx="4428990" cy="90629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инструменты реализации налоговой политики:</a:t>
          </a: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26" y="557029"/>
        <a:ext cx="4375900" cy="853206"/>
      </dsp:txXfrm>
    </dsp:sp>
    <dsp:sp modelId="{AA2218CD-D1E9-4DBB-9496-200F8535CE87}">
      <dsp:nvSpPr>
        <dsp:cNvPr id="0" name=""/>
        <dsp:cNvSpPr/>
      </dsp:nvSpPr>
      <dsp:spPr>
        <a:xfrm>
          <a:off x="603380" y="1436781"/>
          <a:ext cx="140128" cy="48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874"/>
              </a:lnTo>
              <a:lnTo>
                <a:pt x="140128" y="48787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DB523-9F70-45BF-944D-FDD604D27205}">
      <dsp:nvSpPr>
        <dsp:cNvPr id="0" name=""/>
        <dsp:cNvSpPr/>
      </dsp:nvSpPr>
      <dsp:spPr>
        <a:xfrm>
          <a:off x="743509" y="1623810"/>
          <a:ext cx="5601961" cy="60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качественного администрирования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доходов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участниками бюджетного процесса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132" y="1641433"/>
        <a:ext cx="5566715" cy="566444"/>
      </dsp:txXfrm>
    </dsp:sp>
    <dsp:sp modelId="{9CFA111D-A681-4673-A286-46F7DEF4B189}">
      <dsp:nvSpPr>
        <dsp:cNvPr id="0" name=""/>
        <dsp:cNvSpPr/>
      </dsp:nvSpPr>
      <dsp:spPr>
        <a:xfrm>
          <a:off x="603380" y="1436781"/>
          <a:ext cx="121545" cy="130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767"/>
              </a:lnTo>
              <a:lnTo>
                <a:pt x="121545" y="130876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CC9F5-C540-4B22-B58E-F67EFFDB91D0}">
      <dsp:nvSpPr>
        <dsp:cNvPr id="0" name=""/>
        <dsp:cNvSpPr/>
      </dsp:nvSpPr>
      <dsp:spPr>
        <a:xfrm>
          <a:off x="724925" y="2350489"/>
          <a:ext cx="5640430" cy="790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условий для роста количества субъектов МСП с целью увеличения доходной базы бюджета городского округа город Уфа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067" y="2373631"/>
        <a:ext cx="5594146" cy="743833"/>
      </dsp:txXfrm>
    </dsp:sp>
    <dsp:sp modelId="{5511AFA7-8CDF-4600-B3BD-F6EA34628DCA}">
      <dsp:nvSpPr>
        <dsp:cNvPr id="0" name=""/>
        <dsp:cNvSpPr/>
      </dsp:nvSpPr>
      <dsp:spPr>
        <a:xfrm>
          <a:off x="603380" y="1436781"/>
          <a:ext cx="142303" cy="2349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399"/>
              </a:lnTo>
              <a:lnTo>
                <a:pt x="142303" y="234939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94DCC-44D2-4224-89F3-1049E4049A8A}">
      <dsp:nvSpPr>
        <dsp:cNvPr id="0" name=""/>
        <dsp:cNvSpPr/>
      </dsp:nvSpPr>
      <dsp:spPr>
        <a:xfrm>
          <a:off x="745683" y="3284338"/>
          <a:ext cx="5608219" cy="1003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работы Межведомственных комиссий по вопросам легализации объектов налогообложения и погашения налоговой задолженности при администрациях районов городского округа город Уфа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080" y="3313735"/>
        <a:ext cx="5549425" cy="944892"/>
      </dsp:txXfrm>
    </dsp:sp>
    <dsp:sp modelId="{AF4AA921-7EC3-449E-95C6-8D71E1076A0D}">
      <dsp:nvSpPr>
        <dsp:cNvPr id="0" name=""/>
        <dsp:cNvSpPr/>
      </dsp:nvSpPr>
      <dsp:spPr>
        <a:xfrm>
          <a:off x="603380" y="1436781"/>
          <a:ext cx="144085" cy="337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906"/>
              </a:lnTo>
              <a:lnTo>
                <a:pt x="144085" y="337290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CA9FE-2AA4-46B5-93CC-E34597468A61}">
      <dsp:nvSpPr>
        <dsp:cNvPr id="0" name=""/>
        <dsp:cNvSpPr/>
      </dsp:nvSpPr>
      <dsp:spPr>
        <a:xfrm>
          <a:off x="747466" y="4362406"/>
          <a:ext cx="5597460" cy="894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нормативно-правовых актов о налогах, принятых органами местного самоуправления, с учетом изменений федерального законодательства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667" y="4388607"/>
        <a:ext cx="5545058" cy="842161"/>
      </dsp:txXfrm>
    </dsp:sp>
    <dsp:sp modelId="{1915096B-542B-4157-8298-EEFCCF9314D0}">
      <dsp:nvSpPr>
        <dsp:cNvPr id="0" name=""/>
        <dsp:cNvSpPr/>
      </dsp:nvSpPr>
      <dsp:spPr>
        <a:xfrm>
          <a:off x="603380" y="1436781"/>
          <a:ext cx="134819" cy="4257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7270"/>
              </a:lnTo>
              <a:lnTo>
                <a:pt x="134819" y="425727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1E18F-D288-4F2B-9619-7138A3ECA1D9}">
      <dsp:nvSpPr>
        <dsp:cNvPr id="0" name=""/>
        <dsp:cNvSpPr/>
      </dsp:nvSpPr>
      <dsp:spPr>
        <a:xfrm>
          <a:off x="738199" y="5321609"/>
          <a:ext cx="5605627" cy="744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налоговых расходов бюджета.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016" y="5343426"/>
        <a:ext cx="5561993" cy="701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9772-08F5-4C70-BA47-2974E17BBA8B}">
      <dsp:nvSpPr>
        <dsp:cNvPr id="0" name=""/>
        <dsp:cNvSpPr/>
      </dsp:nvSpPr>
      <dsp:spPr>
        <a:xfrm flipH="1">
          <a:off x="2182166" y="404064"/>
          <a:ext cx="1479086" cy="13926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65EDC-DEE8-4B16-8727-4007FAC1DAD9}">
      <dsp:nvSpPr>
        <dsp:cNvPr id="0" name=""/>
        <dsp:cNvSpPr/>
      </dsp:nvSpPr>
      <dsp:spPr>
        <a:xfrm>
          <a:off x="4764324" y="789135"/>
          <a:ext cx="1079095" cy="125332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2D5E1-242C-4BCA-8FFD-242B830462D1}">
      <dsp:nvSpPr>
        <dsp:cNvPr id="0" name=""/>
        <dsp:cNvSpPr/>
      </dsp:nvSpPr>
      <dsp:spPr>
        <a:xfrm rot="10800000">
          <a:off x="0" y="1968654"/>
          <a:ext cx="1630707" cy="2157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2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9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073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,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 рублей</a:t>
          </a:r>
        </a:p>
      </dsp:txBody>
      <dsp:txXfrm rot="10800000">
        <a:off x="50150" y="1968654"/>
        <a:ext cx="1530407" cy="2107180"/>
      </dsp:txXfrm>
    </dsp:sp>
    <dsp:sp modelId="{DA10148E-1A04-4F23-A61B-07E5AFFC1562}">
      <dsp:nvSpPr>
        <dsp:cNvPr id="0" name=""/>
        <dsp:cNvSpPr/>
      </dsp:nvSpPr>
      <dsp:spPr>
        <a:xfrm>
          <a:off x="64026" y="366425"/>
          <a:ext cx="1461338" cy="14679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3844F-1BB7-4BCB-B4B3-F4C30E3E07BA}">
      <dsp:nvSpPr>
        <dsp:cNvPr id="0" name=""/>
        <dsp:cNvSpPr/>
      </dsp:nvSpPr>
      <dsp:spPr>
        <a:xfrm rot="10800000">
          <a:off x="2188182" y="1968654"/>
          <a:ext cx="1586872" cy="2157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2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8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351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,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 рублей</a:t>
          </a:r>
        </a:p>
      </dsp:txBody>
      <dsp:txXfrm rot="10800000">
        <a:off x="2236984" y="1968654"/>
        <a:ext cx="1489268" cy="2108528"/>
      </dsp:txXfrm>
    </dsp:sp>
    <dsp:sp modelId="{76C63274-2BA1-49B1-9E42-338A3499C996}">
      <dsp:nvSpPr>
        <dsp:cNvPr id="0" name=""/>
        <dsp:cNvSpPr/>
      </dsp:nvSpPr>
      <dsp:spPr>
        <a:xfrm>
          <a:off x="4326666" y="364861"/>
          <a:ext cx="1516753" cy="14711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3CD0-62FA-4714-933C-9E601FE5AF5C}">
      <dsp:nvSpPr>
        <dsp:cNvPr id="0" name=""/>
        <dsp:cNvSpPr/>
      </dsp:nvSpPr>
      <dsp:spPr>
        <a:xfrm rot="10800000">
          <a:off x="4300346" y="1958859"/>
          <a:ext cx="1543073" cy="217688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2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6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505</a:t>
          </a:r>
          <a:r>
            <a:rPr lang="en-US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,</a:t>
          </a: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млн рублей</a:t>
          </a:r>
        </a:p>
      </dsp:txBody>
      <dsp:txXfrm rot="10800000">
        <a:off x="4347801" y="1958859"/>
        <a:ext cx="1448163" cy="2129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D9C-DE08-4D27-B8EB-59DD3622C084}">
      <dsp:nvSpPr>
        <dsp:cNvPr id="0" name=""/>
        <dsp:cNvSpPr/>
      </dsp:nvSpPr>
      <dsp:spPr>
        <a:xfrm>
          <a:off x="1000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</a:t>
          </a:r>
          <a:r>
            <a:rPr lang="ru-RU" sz="1050" kern="12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Демского</a:t>
          </a:r>
          <a:r>
            <a:rPr lang="ru-RU" sz="105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73445" y="286051"/>
        <a:ext cx="832638" cy="832638"/>
      </dsp:txXfrm>
    </dsp:sp>
    <dsp:sp modelId="{59525159-B249-4DF6-AEFD-4A708B623718}">
      <dsp:nvSpPr>
        <dsp:cNvPr id="0" name=""/>
        <dsp:cNvSpPr/>
      </dsp:nvSpPr>
      <dsp:spPr>
        <a:xfrm>
          <a:off x="943023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Калининского района</a:t>
          </a:r>
          <a:endParaRPr lang="ru-RU" sz="1050" kern="1200" dirty="0"/>
        </a:p>
      </dsp:txBody>
      <dsp:txXfrm>
        <a:off x="1115468" y="286051"/>
        <a:ext cx="832638" cy="832638"/>
      </dsp:txXfrm>
    </dsp:sp>
    <dsp:sp modelId="{A0C2B4CC-BE14-4734-83B7-1993C84219AB}">
      <dsp:nvSpPr>
        <dsp:cNvPr id="0" name=""/>
        <dsp:cNvSpPr/>
      </dsp:nvSpPr>
      <dsp:spPr>
        <a:xfrm>
          <a:off x="1885045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Кировского района</a:t>
          </a:r>
          <a:endParaRPr lang="ru-RU" sz="1050" kern="1200" dirty="0"/>
        </a:p>
      </dsp:txBody>
      <dsp:txXfrm>
        <a:off x="2057490" y="286051"/>
        <a:ext cx="832638" cy="832638"/>
      </dsp:txXfrm>
    </dsp:sp>
    <dsp:sp modelId="{A607F9CE-A658-40EE-AF48-8706B52DF567}">
      <dsp:nvSpPr>
        <dsp:cNvPr id="0" name=""/>
        <dsp:cNvSpPr/>
      </dsp:nvSpPr>
      <dsp:spPr>
        <a:xfrm>
          <a:off x="2827067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Ленинского района</a:t>
          </a:r>
          <a:endParaRPr lang="ru-RU" sz="1050" kern="1200" dirty="0"/>
        </a:p>
      </dsp:txBody>
      <dsp:txXfrm>
        <a:off x="2999512" y="286051"/>
        <a:ext cx="832638" cy="832638"/>
      </dsp:txXfrm>
    </dsp:sp>
    <dsp:sp modelId="{D917AA53-1518-4497-9432-B3497291B07B}">
      <dsp:nvSpPr>
        <dsp:cNvPr id="0" name=""/>
        <dsp:cNvSpPr/>
      </dsp:nvSpPr>
      <dsp:spPr>
        <a:xfrm>
          <a:off x="3769090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Октябрьского района</a:t>
          </a:r>
          <a:endParaRPr lang="ru-RU" sz="1050" kern="1200" dirty="0"/>
        </a:p>
      </dsp:txBody>
      <dsp:txXfrm>
        <a:off x="3941535" y="286051"/>
        <a:ext cx="832638" cy="832638"/>
      </dsp:txXfrm>
    </dsp:sp>
    <dsp:sp modelId="{69659E67-5DA2-4D13-81F8-C3A6B9034570}">
      <dsp:nvSpPr>
        <dsp:cNvPr id="0" name=""/>
        <dsp:cNvSpPr/>
      </dsp:nvSpPr>
      <dsp:spPr>
        <a:xfrm>
          <a:off x="4711112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Орджоникидзевского района</a:t>
          </a:r>
          <a:endParaRPr lang="ru-RU" sz="1050" kern="1200" dirty="0"/>
        </a:p>
      </dsp:txBody>
      <dsp:txXfrm>
        <a:off x="4883557" y="286051"/>
        <a:ext cx="832638" cy="832638"/>
      </dsp:txXfrm>
    </dsp:sp>
    <dsp:sp modelId="{34178AF3-65C0-4F97-8E23-A65E5F2F687A}">
      <dsp:nvSpPr>
        <dsp:cNvPr id="0" name=""/>
        <dsp:cNvSpPr/>
      </dsp:nvSpPr>
      <dsp:spPr>
        <a:xfrm>
          <a:off x="5653135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Советского района</a:t>
          </a:r>
          <a:endParaRPr lang="ru-RU" sz="1050" kern="1200" dirty="0"/>
        </a:p>
      </dsp:txBody>
      <dsp:txXfrm>
        <a:off x="5825580" y="286051"/>
        <a:ext cx="832638" cy="832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0.31426</cdr:x>
      <cdr:y>0.39299</cdr:y>
    </cdr:from>
    <cdr:to>
      <cdr:x>0.42827</cdr:x>
      <cdr:y>0.47931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0519298">
          <a:off x="2760774" y="1443223"/>
          <a:ext cx="1001557" cy="31700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8A0"/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7E39"/>
            </a:solidFill>
          </a:endParaRPr>
        </a:p>
      </cdr:txBody>
    </cdr:sp>
  </cdr:relSizeAnchor>
  <cdr:relSizeAnchor xmlns:cdr="http://schemas.openxmlformats.org/drawingml/2006/chartDrawing">
    <cdr:from>
      <cdr:x>0.60753</cdr:x>
      <cdr:y>0.13878</cdr:y>
    </cdr:from>
    <cdr:to>
      <cdr:x>0.72154</cdr:x>
      <cdr:y>0.2251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20519298">
          <a:off x="5424666" y="509660"/>
          <a:ext cx="1017994" cy="31700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8A0"/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7E39"/>
            </a:solidFill>
          </a:endParaRPr>
        </a:p>
      </cdr:txBody>
    </cdr:sp>
  </cdr:relSizeAnchor>
  <cdr:relSizeAnchor xmlns:cdr="http://schemas.openxmlformats.org/drawingml/2006/chartDrawing">
    <cdr:from>
      <cdr:x>0.05515</cdr:x>
      <cdr:y>0.09682</cdr:y>
    </cdr:from>
    <cdr:to>
      <cdr:x>0.54931</cdr:x>
      <cdr:y>0.18163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9315" y="845518"/>
          <a:ext cx="3309257" cy="740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678,1</a:t>
          </a:r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или +10,0 %</a:t>
          </a:r>
        </a:p>
      </cdr:txBody>
    </cdr:sp>
  </cdr:relSizeAnchor>
  <cdr:relSizeAnchor xmlns:cdr="http://schemas.openxmlformats.org/drawingml/2006/chartDrawing">
    <cdr:from>
      <cdr:x>0.34341</cdr:x>
      <cdr:y>1.14512E-7</cdr:y>
    </cdr:from>
    <cdr:to>
      <cdr:x>0.83973</cdr:x>
      <cdr:y>0.08014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99715" y="1"/>
          <a:ext cx="3323771" cy="69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158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или +27,8 %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0.33616</cdr:x>
      <cdr:y>0.22848</cdr:y>
    </cdr:from>
    <cdr:to>
      <cdr:x>0.75175</cdr:x>
      <cdr:y>0.26007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2047950" y="2671276"/>
          <a:ext cx="253185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11 977,2 млн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0.26711</cdr:x>
      <cdr:y>0.33474</cdr:y>
    </cdr:from>
    <cdr:to>
      <cdr:x>0.73695</cdr:x>
      <cdr:y>0.3727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1504225" y="3256548"/>
          <a:ext cx="264594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1 463,6 млн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0.42343</cdr:x>
      <cdr:y>0.42384</cdr:y>
    </cdr:from>
    <cdr:to>
      <cdr:x>0.55436</cdr:x>
      <cdr:y>0.56897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0779" y="1314069"/>
          <a:ext cx="754743" cy="449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0.40884</cdr:x>
      <cdr:y>0.36424</cdr:y>
    </cdr:from>
    <cdr:to>
      <cdr:x>0.59116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56667" y="1129271"/>
          <a:ext cx="1050977" cy="420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49 157,4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0.11824</cdr:x>
      <cdr:y>0.59835</cdr:y>
    </cdr:from>
    <cdr:to>
      <cdr:x>0.25548</cdr:x>
      <cdr:y>0.67375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0911" y="3277200"/>
          <a:ext cx="941192" cy="412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0.13745</cdr:x>
      <cdr:y>0.34698</cdr:y>
    </cdr:from>
    <cdr:to>
      <cdr:x>0.29297</cdr:x>
      <cdr:y>0.5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28442" y="1566248"/>
          <a:ext cx="1050483" cy="6907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1 151,7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0.12395</cdr:x>
      <cdr:y>0.35644</cdr:y>
    </cdr:from>
    <cdr:to>
      <cdr:x>0.29012</cdr:x>
      <cdr:y>0.43558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25870" y="1841925"/>
          <a:ext cx="1107237" cy="408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11 606,6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0.14632</cdr:x>
      <cdr:y>0.35004</cdr:y>
    </cdr:from>
    <cdr:to>
      <cdr:x>0.29786</cdr:x>
      <cdr:y>0.42064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74920" y="1931973"/>
          <a:ext cx="1009749" cy="389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8 569,6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0.2122</cdr:x>
      <cdr:y>0.35231</cdr:y>
    </cdr:from>
    <cdr:to>
      <cdr:x>0.34268</cdr:x>
      <cdr:y>0.42343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55279" y="1944504"/>
          <a:ext cx="894832" cy="392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52,6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0.1627</cdr:x>
      <cdr:y>0.33528</cdr:y>
    </cdr:from>
    <cdr:to>
      <cdr:x>0.31343</cdr:x>
      <cdr:y>0.43529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15811" y="1820247"/>
          <a:ext cx="1033706" cy="5429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20 579,4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0.1673</cdr:x>
      <cdr:y>0.44838</cdr:y>
    </cdr:from>
    <cdr:to>
      <cdr:x>0.33603</cdr:x>
      <cdr:y>0.56187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24269" y="2150569"/>
          <a:ext cx="1133862" cy="544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1 163,2</a:t>
          </a:r>
        </a:p>
      </cdr:txBody>
    </cdr:sp>
  </cdr:relSizeAnchor>
  <cdr:relSizeAnchor xmlns:cdr="http://schemas.openxmlformats.org/drawingml/2006/chartDrawing">
    <cdr:from>
      <cdr:x>0.13599</cdr:x>
      <cdr:y>0.85828</cdr:y>
    </cdr:from>
    <cdr:to>
      <cdr:x>0.27744</cdr:x>
      <cdr:y>0.93282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70" y="4754469"/>
          <a:ext cx="914400" cy="41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0.42844</cdr:x>
      <cdr:y>0.15791</cdr:y>
    </cdr:from>
    <cdr:to>
      <cdr:x>0.59051</cdr:x>
      <cdr:y>0.21514</cdr:y>
    </cdr:to>
    <cdr:sp macro="" textlink="">
      <cdr:nvSpPr>
        <cdr:cNvPr id="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8229" y="676924"/>
          <a:ext cx="1111476" cy="245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18 533,4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0.66092</cdr:x>
      <cdr:y>0.16553</cdr:y>
    </cdr:from>
    <cdr:to>
      <cdr:x>0.82298</cdr:x>
      <cdr:y>0.22557</cdr:y>
    </cdr:to>
    <cdr:sp macro="" textlink="">
      <cdr:nvSpPr>
        <cdr:cNvPr id="8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2618" y="709605"/>
          <a:ext cx="1111408" cy="2573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23 692,0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0.18946</cdr:x>
      <cdr:y>0.15225</cdr:y>
    </cdr:from>
    <cdr:to>
      <cdr:x>0.35152</cdr:x>
      <cdr:y>0.21401</cdr:y>
    </cdr:to>
    <cdr:sp macro="" textlink="">
      <cdr:nvSpPr>
        <cdr:cNvPr id="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9329" y="652673"/>
          <a:ext cx="1111408" cy="2647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16 855,3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0.16101</cdr:x>
      <cdr:y>0.31629</cdr:y>
    </cdr:from>
    <cdr:to>
      <cdr:x>0.33423</cdr:x>
      <cdr:y>0.45436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04224" y="899641"/>
          <a:ext cx="1187943" cy="3927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86,7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0.11337</cdr:x>
      <cdr:y>0.34565</cdr:y>
    </cdr:from>
    <cdr:to>
      <cdr:x>0.30476</cdr:x>
      <cdr:y>0.4685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7491" y="983159"/>
          <a:ext cx="1312566" cy="3494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201,3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0.96295</cdr:x>
      <cdr:y>0.93492</cdr:y>
    </cdr:from>
    <cdr:to>
      <cdr:x>1</cdr:x>
      <cdr:y>1</cdr:y>
    </cdr:to>
    <cdr:sp macro="" textlink="">
      <cdr:nvSpPr>
        <cdr:cNvPr id="2" name="Номер слайда 4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557146" y="3934122"/>
          <a:ext cx="329224" cy="273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L="0" marR="0" lvl="0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1pPr>
          <a:lvl2pPr marL="0" marR="0" lvl="1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2pPr>
          <a:lvl3pPr marL="0" marR="0" lvl="2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3pPr>
          <a:lvl4pPr marL="0" marR="0" lvl="3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4pPr>
          <a:lvl5pPr marL="0" marR="0" lvl="4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5pPr>
          <a:lvl6pPr marL="0" marR="0" lvl="5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6pPr>
          <a:lvl7pPr marL="0" marR="0" lvl="6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7pPr>
          <a:lvl8pPr marL="0" marR="0" lvl="7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8pPr>
          <a:lvl9pPr marL="0" marR="0" lvl="8" indent="0" algn="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pPr marL="0" lvl="0" indent="0" algn="r" rtl="0">
            <a:spcBef>
              <a:spcPts val="0"/>
            </a:spcBef>
            <a:spcAft>
              <a:spcPts val="0"/>
            </a:spcAft>
            <a:buNone/>
          </a:pPr>
          <a:endParaRPr lang="ru-RU" sz="1000" dirty="0">
            <a:solidFill>
              <a:schemeClr val="tx1"/>
            </a:solidFill>
            <a:latin typeface="Raleway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0.17</cdr:x>
      <cdr:y>0.44849</cdr:y>
    </cdr:from>
    <cdr:to>
      <cdr:x>0.30333</cdr:x>
      <cdr:y>0.68585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5860" y="1727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0.10068</cdr:x>
      <cdr:y>0.44557</cdr:y>
    </cdr:from>
    <cdr:to>
      <cdr:x>0.23447</cdr:x>
      <cdr:y>0.53878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7071" y="2185366"/>
          <a:ext cx="886445" cy="45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2 926,0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0.14015</cdr:x>
      <cdr:y>0.43876</cdr:y>
    </cdr:from>
    <cdr:to>
      <cdr:x>0.26461</cdr:x>
      <cdr:y>0.57521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61149" y="1557837"/>
          <a:ext cx="853546" cy="484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496,4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0.1109</cdr:x>
      <cdr:y>0.47046</cdr:y>
    </cdr:from>
    <cdr:to>
      <cdr:x>0.33852</cdr:x>
      <cdr:y>0.57027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6700" y="1967571"/>
          <a:ext cx="1470991" cy="417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274,3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0.15623</cdr:x>
      <cdr:y>0.39458</cdr:y>
    </cdr:from>
    <cdr:to>
      <cdr:x>0.31819</cdr:x>
      <cdr:y>0.51011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48822" y="1638337"/>
          <a:ext cx="1087290" cy="479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402,9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0.08065</cdr:x>
      <cdr:y>0.34966</cdr:y>
    </cdr:from>
    <cdr:to>
      <cdr:x>0.24026</cdr:x>
      <cdr:y>0.4467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53098" y="1613189"/>
          <a:ext cx="1094605" cy="4476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6 760,6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0.10643</cdr:x>
      <cdr:y>0.4281</cdr:y>
    </cdr:from>
    <cdr:to>
      <cdr:x>0.26604</cdr:x>
      <cdr:y>0.55853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9886" y="1986719"/>
          <a:ext cx="1094605" cy="6053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3 272,3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0.11742</cdr:x>
      <cdr:y>0.43697</cdr:y>
    </cdr:from>
    <cdr:to>
      <cdr:x>0.26763</cdr:x>
      <cdr:y>0.5137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2086" y="2082559"/>
          <a:ext cx="974903" cy="365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427,1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0.10252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235877" y="93350"/>
          <a:ext cx="13687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0.10432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235877" y="91198"/>
          <a:ext cx="13687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0.10746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235877" y="87691"/>
          <a:ext cx="13687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0.2922</cdr:x>
      <cdr:y>0.31382</cdr:y>
    </cdr:from>
    <cdr:to>
      <cdr:x>0.70779</cdr:x>
      <cdr:y>0.34541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1826360" y="3716366"/>
          <a:ext cx="2597551" cy="3740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20,0 млн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60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54E5-8729-41BA-BD05-5B6CC7598220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3161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60" y="943161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D283-8297-4B92-8EDF-92BB5033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940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0" y="0"/>
            <a:ext cx="2945659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7B3D0-3341-43FB-A608-D4CBFB4033D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5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3161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0" y="9431612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BCDE-D8B6-496F-B98F-5F9EC171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72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01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5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5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6435"/>
            <a:ext cx="5438140" cy="39079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77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1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1288" y="1160463"/>
            <a:ext cx="1760537" cy="3132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53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73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1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3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80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55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90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89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462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36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01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94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83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12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3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31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1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76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39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36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39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86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89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11413" y="1347788"/>
            <a:ext cx="2044700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81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46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820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183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73325" y="1247775"/>
            <a:ext cx="1895475" cy="3367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51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73325" y="1247775"/>
            <a:ext cx="1895475" cy="3367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68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043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668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22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449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708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216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9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412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763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370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512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566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533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711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44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261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94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2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908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741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181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908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D52E0-C87F-4FFD-A4FB-46B6027BE40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420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9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5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5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7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7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A6B5-C09D-41F7-8B70-2873304A2278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chart" Target="../charts/chart1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activeX/activeX2.xml" Type="http://schemas.openxmlformats.org/officeDocument/2006/relationships/control"/><Relationship Id="rId1" Target="../drawings/vmlDrawing2.vml" Type="http://schemas.openxmlformats.org/officeDocument/2006/relationships/vmlDrawing"/><Relationship Id="rId6" Target="../media/image4.wmf" Type="http://schemas.openxmlformats.org/officeDocument/2006/relationships/image"/><Relationship Id="rId5" Target="../media/image5.jpeg" Type="http://schemas.openxmlformats.org/officeDocument/2006/relationships/image"/><Relationship Id="rId4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png"/><Relationship Id="rId5" Type="http://schemas.openxmlformats.org/officeDocument/2006/relationships/chart" Target="../charts/chart18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13" Target="../media/image28.jpeg" Type="http://schemas.openxmlformats.org/officeDocument/2006/relationships/image"/><Relationship Id="rId3" Target="../media/image19.jpeg" Type="http://schemas.openxmlformats.org/officeDocument/2006/relationships/image"/><Relationship Id="rId7" Target="../media/image22.jpeg" Type="http://schemas.openxmlformats.org/officeDocument/2006/relationships/image"/><Relationship Id="rId12" Target="../media/image27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1.jpeg" Type="http://schemas.openxmlformats.org/officeDocument/2006/relationships/image"/><Relationship Id="rId11" Target="../media/image26.jpeg" Type="http://schemas.openxmlformats.org/officeDocument/2006/relationships/image"/><Relationship Id="rId5" Target="../media/hdphoto1.wdp" Type="http://schemas.microsoft.com/office/2007/relationships/hdphoto"/><Relationship Id="rId15" Target="../media/hdphoto2.wdp" Type="http://schemas.microsoft.com/office/2007/relationships/hdphoto"/><Relationship Id="rId10" Target="../media/image25.jpeg" Type="http://schemas.openxmlformats.org/officeDocument/2006/relationships/image"/><Relationship Id="rId4" Target="../media/image20.jpeg" Type="http://schemas.openxmlformats.org/officeDocument/2006/relationships/image"/><Relationship Id="rId9" Target="../media/image24.jpeg" Type="http://schemas.openxmlformats.org/officeDocument/2006/relationships/image"/><Relationship Id="rId14" Target="../media/image29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12" Type="http://schemas.openxmlformats.org/officeDocument/2006/relationships/image" Target="../media/image30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chart" Target="../charts/chart32.xml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wmf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1.xml"/></Relationships>
</file>

<file path=ppt/slides/_rels/slide40.xml.rels><?xml version="1.0" encoding="UTF-8" standalone="yes" ?><Relationships xmlns="http://schemas.openxmlformats.org/package/2006/relationships"><Relationship Id="rId8" Target="../media/image46.jpg" Type="http://schemas.openxmlformats.org/officeDocument/2006/relationships/image"/><Relationship Id="rId13" Target="../media/image51.jpeg" Type="http://schemas.openxmlformats.org/officeDocument/2006/relationships/image"/><Relationship Id="rId18" Target="../media/image56.jpeg" Type="http://schemas.openxmlformats.org/officeDocument/2006/relationships/image"/><Relationship Id="rId3" Target="../slideLayouts/slideLayout2.xml" Type="http://schemas.openxmlformats.org/officeDocument/2006/relationships/slideLayout"/><Relationship Id="rId7" Target="../media/image45.jpeg" Type="http://schemas.openxmlformats.org/officeDocument/2006/relationships/image"/><Relationship Id="rId12" Target="../media/image50.jpeg" Type="http://schemas.openxmlformats.org/officeDocument/2006/relationships/image"/><Relationship Id="rId17" Target="../media/image55.jpeg" Type="http://schemas.openxmlformats.org/officeDocument/2006/relationships/image"/><Relationship Id="rId2" Target="../activeX/activeX12.xml" Type="http://schemas.openxmlformats.org/officeDocument/2006/relationships/control"/><Relationship Id="rId16" Target="../media/image54.jpeg" Type="http://schemas.openxmlformats.org/officeDocument/2006/relationships/image"/><Relationship Id="rId1" Target="../drawings/vmlDrawing12.vml" Type="http://schemas.openxmlformats.org/officeDocument/2006/relationships/vmlDrawing"/><Relationship Id="rId6" Target="../media/image44.jpeg" Type="http://schemas.openxmlformats.org/officeDocument/2006/relationships/image"/><Relationship Id="rId11" Target="../media/image49.jpg" Type="http://schemas.openxmlformats.org/officeDocument/2006/relationships/image"/><Relationship Id="rId5" Target="../media/image43.jpg" Type="http://schemas.openxmlformats.org/officeDocument/2006/relationships/image"/><Relationship Id="rId15" Target="../media/image53.jpeg" Type="http://schemas.openxmlformats.org/officeDocument/2006/relationships/image"/><Relationship Id="rId10" Target="../media/image48.jpg" Type="http://schemas.openxmlformats.org/officeDocument/2006/relationships/image"/><Relationship Id="rId19" Target="../media/image42.wmf" Type="http://schemas.openxmlformats.org/officeDocument/2006/relationships/image"/><Relationship Id="rId4" Target="../notesSlides/notesSlide40.xml" Type="http://schemas.openxmlformats.org/officeDocument/2006/relationships/notesSlide"/><Relationship Id="rId9" Target="../media/image47.jpg" Type="http://schemas.openxmlformats.org/officeDocument/2006/relationships/image"/><Relationship Id="rId14" Target="../media/image52.jpeg" Type="http://schemas.openxmlformats.org/officeDocument/2006/relationships/image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4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9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83920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b="1" dirty="0" lang="ru-RU" sz="2400">
                <a:latin charset="0" pitchFamily="18" typeface="Times New Roman"/>
              </a:rPr>
              <a:t>Администрация городского округа город Уфа</a:t>
            </a:r>
          </a:p>
          <a:p>
            <a:pPr algn="ctr" eaLnBrk="1" hangingPunct="1">
              <a:spcBef>
                <a:spcPts val="0"/>
              </a:spcBef>
            </a:pPr>
            <a:r>
              <a:rPr b="1" dirty="0" lang="ru-RU" sz="2400">
                <a:latin charset="0" pitchFamily="18" typeface="Times New Roman"/>
              </a:rPr>
              <a:t>Республики Башкортостан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1936" y="7160445"/>
            <a:ext cx="6154128" cy="332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typeface="Arial"/>
              </a:defRPr>
            </a:lvl1pPr>
            <a:lvl2pPr indent="-285750" marL="742950">
              <a:defRPr>
                <a:solidFill>
                  <a:schemeClr val="tx1"/>
                </a:solidFill>
                <a:latin charset="0" typeface="Arial"/>
              </a:defRPr>
            </a:lvl2pPr>
            <a:lvl3pPr indent="-228600" marL="1143000">
              <a:defRPr>
                <a:solidFill>
                  <a:schemeClr val="tx1"/>
                </a:solidFill>
                <a:latin charset="0" typeface="Arial"/>
              </a:defRPr>
            </a:lvl3pPr>
            <a:lvl4pPr indent="-228600" marL="1600200">
              <a:defRPr>
                <a:solidFill>
                  <a:schemeClr val="tx1"/>
                </a:solidFill>
                <a:latin charset="0" typeface="Arial"/>
              </a:defRPr>
            </a:lvl4pPr>
            <a:lvl5pPr indent="-228600" marL="2057400">
              <a:defRPr>
                <a:solidFill>
                  <a:schemeClr val="tx1"/>
                </a:solidFill>
                <a:latin charset="0"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Arial"/>
              </a:defRPr>
            </a:lvl9pPr>
          </a:lstStyle>
          <a:p>
            <a:pPr algn="ctr"/>
            <a:r>
              <a:rPr b="1" dirty="0" lang="ru-RU" sz="3200">
                <a:solidFill>
                  <a:srgbClr val="00B8A0"/>
                </a:solidFill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ОТЧЁТ ДЛЯ ГРАЖДАН</a:t>
            </a:r>
          </a:p>
          <a:p>
            <a:pPr algn="ctr"/>
            <a:endParaRPr dirty="0" lang="ru-RU" sz="2400">
              <a:ln w="0"/>
              <a:solidFill>
                <a:srgbClr val="00B05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charset="0" pitchFamily="18" typeface="Times New Roman"/>
            </a:endParaRPr>
          </a:p>
          <a:p>
            <a:pPr algn="ctr"/>
            <a:r>
              <a:rPr b="1" dirty="0" lang="ru-RU" sz="2400">
                <a:latin charset="0" pitchFamily="18" typeface="Times New Roman"/>
              </a:rPr>
              <a:t>к проекту решения Совета городского округа город Уфа Республики Башкортостан «Об отчёте об исполнении бюджета городского округа город Уфа Республики Башкортостан за 202</a:t>
            </a:r>
            <a:r>
              <a:rPr b="1" dirty="0" lang="en-US" sz="2400">
                <a:latin charset="0" pitchFamily="18" typeface="Times New Roman"/>
              </a:rPr>
              <a:t>4</a:t>
            </a:r>
            <a:r>
              <a:rPr b="1" dirty="0" lang="ru-RU" sz="2400">
                <a:latin charset="0" pitchFamily="18" typeface="Times New Roman"/>
              </a:rPr>
              <a:t> год»</a:t>
            </a:r>
            <a:endParaRPr b="1" dirty="0" lang="en-US" sz="2400">
              <a:latin charset="0" pitchFamily="18" typeface="Times New Roman"/>
            </a:endParaRPr>
          </a:p>
        </p:txBody>
      </p:sp>
      <p:pic>
        <p:nvPicPr>
          <p:cNvPr descr="обложка_2 17" id="6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" l="162" r="72" t="55"/>
          <a:stretch>
            <a:fillRect/>
          </a:stretch>
        </p:blipFill>
        <p:spPr bwMode="auto">
          <a:xfrm>
            <a:off x="2448269" y="3470097"/>
            <a:ext cx="2171028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imgH="3048120" imgW="4572000" name="SapphireHiddenControl" r:id="rId2" spid="1697"/>
        </mc:Choice>
        <mc:Fallback>
          <p:control imgH="3048120" imgW="4572000" name="SapphireHiddenControl" r:id="rId2">
            <p:pic>
              <p:nvPicPr>
                <p:cNvPr hidden="1" id="2" name="SapphireHiddenControl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532963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8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и структура налоговых</a:t>
            </a:r>
          </a:p>
          <a:p>
            <a:pPr algn="ctr"/>
            <a:r>
              <a:rPr lang="ru-RU" sz="2200" b="1" cap="all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cap="all" dirty="0">
              <a:solidFill>
                <a:srgbClr val="00B8A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41304065"/>
              </p:ext>
            </p:extLst>
          </p:nvPr>
        </p:nvGraphicFramePr>
        <p:xfrm>
          <a:off x="0" y="8269102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96692730"/>
              </p:ext>
            </p:extLst>
          </p:nvPr>
        </p:nvGraphicFramePr>
        <p:xfrm>
          <a:off x="0" y="1290090"/>
          <a:ext cx="6858000" cy="361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0058497"/>
              </p:ext>
            </p:extLst>
          </p:nvPr>
        </p:nvGraphicFramePr>
        <p:xfrm>
          <a:off x="0" y="4681197"/>
          <a:ext cx="6858000" cy="352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79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240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и структура неналоговых  </a:t>
            </a:r>
          </a:p>
          <a:p>
            <a:pPr algn="ctr"/>
            <a:r>
              <a:rPr lang="ru-RU" sz="2200" b="1" cap="all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cap="all" dirty="0">
              <a:solidFill>
                <a:srgbClr val="00B8A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58748207"/>
              </p:ext>
            </p:extLst>
          </p:nvPr>
        </p:nvGraphicFramePr>
        <p:xfrm>
          <a:off x="0" y="8263120"/>
          <a:ext cx="6858000" cy="339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18735848"/>
              </p:ext>
            </p:extLst>
          </p:nvPr>
        </p:nvGraphicFramePr>
        <p:xfrm>
          <a:off x="0" y="1449673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836363"/>
              </p:ext>
            </p:extLst>
          </p:nvPr>
        </p:nvGraphicFramePr>
        <p:xfrm>
          <a:off x="0" y="4588082"/>
          <a:ext cx="6823023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11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oogle Shape;101;ge146dd5aef_1_0"/>
          <p:cNvGraphicFramePr/>
          <p:nvPr>
            <p:extLst>
              <p:ext uri="{D42A27DB-BD31-4B8C-83A1-F6EECF244321}">
                <p14:modId xmlns:p14="http://schemas.microsoft.com/office/powerpoint/2010/main" val="847054765"/>
              </p:ext>
            </p:extLst>
          </p:nvPr>
        </p:nvGraphicFramePr>
        <p:xfrm>
          <a:off x="3148116" y="4659090"/>
          <a:ext cx="3568631" cy="35916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8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4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11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Вид дохода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Уд.вес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доходах,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Налоговые доходы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Неналоговые доходы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027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Дотации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Субсидии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11 977,2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Субвенции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13 044,5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Иные межбюджетные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трансферты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Прочие безвозмездные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поступления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5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aleway"/>
                          <a:cs typeface="Times New Roman" panose="02020603050405020304" pitchFamily="18" charset="0"/>
                          <a:sym typeface="Raleway"/>
                        </a:rPr>
                        <a:t> Доходы от возврата остатков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Raleway"/>
                        <a:cs typeface="Times New Roman" panose="02020603050405020304" pitchFamily="18" charset="0"/>
                        <a:sym typeface="Raleway"/>
                      </a:endParaRPr>
                    </a:p>
                  </a:txBody>
                  <a:tcPr marL="10800" marR="10800" marT="10800" marB="10800">
                    <a:lnL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Google Shape;106;ge146dd5aef_1_0"/>
          <p:cNvSpPr/>
          <p:nvPr/>
        </p:nvSpPr>
        <p:spPr>
          <a:xfrm>
            <a:off x="2730850" y="4929674"/>
            <a:ext cx="324252" cy="3212865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/>
          </a:p>
        </p:txBody>
      </p:sp>
      <p:sp>
        <p:nvSpPr>
          <p:cNvPr id="20" name="Google Shape;246;p2"/>
          <p:cNvSpPr txBox="1"/>
          <p:nvPr/>
        </p:nvSpPr>
        <p:spPr>
          <a:xfrm>
            <a:off x="202026" y="4537270"/>
            <a:ext cx="2853076" cy="78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Налоговые и неналоговые доходы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23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692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0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млн рублей (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46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9</a:t>
            </a: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%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endParaRPr sz="1400" b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" name="Google Shape;246;p2"/>
          <p:cNvSpPr txBox="1"/>
          <p:nvPr/>
        </p:nvSpPr>
        <p:spPr>
          <a:xfrm>
            <a:off x="329777" y="7573175"/>
            <a:ext cx="2548720" cy="56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Безвозмездные поступления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26 854,1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млн рублей (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53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%)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63924861"/>
              </p:ext>
            </p:extLst>
          </p:nvPr>
        </p:nvGraphicFramePr>
        <p:xfrm>
          <a:off x="202026" y="5190769"/>
          <a:ext cx="3107666" cy="230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457696"/>
            <a:ext cx="6858000" cy="9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ru-RU" sz="2200" b="1" cap="all" dirty="0">
                <a:solidFill>
                  <a:srgbClr val="00B8A0"/>
                </a:solidFill>
                <a:cs typeface="Times New Roman" panose="02020603050405020304" pitchFamily="18" charset="0"/>
              </a:rPr>
              <a:t>ИСПОЛНЕНИЕ ДОХОДНОЙ ЧАСТИ БЮДЖЕТА </a:t>
            </a:r>
          </a:p>
          <a:p>
            <a:pPr algn="ctr" eaLnBrk="0" hangingPunct="0"/>
            <a:r>
              <a:rPr lang="ru-RU" sz="2200" b="1" cap="all" dirty="0">
                <a:solidFill>
                  <a:srgbClr val="00B8A0"/>
                </a:solidFill>
                <a:cs typeface="Times New Roman" panose="02020603050405020304" pitchFamily="18" charset="0"/>
              </a:rPr>
              <a:t>ГОРОДСКОГО ОКРУГА ЗА 202</a:t>
            </a:r>
            <a:r>
              <a:rPr lang="en-US" sz="2200" b="1" cap="all" dirty="0">
                <a:solidFill>
                  <a:srgbClr val="00B8A0"/>
                </a:solidFill>
                <a:cs typeface="Times New Roman" panose="02020603050405020304" pitchFamily="18" charset="0"/>
              </a:rPr>
              <a:t>4</a:t>
            </a:r>
            <a:r>
              <a:rPr lang="ru-RU" sz="2200" b="1" cap="all" dirty="0">
                <a:solidFill>
                  <a:srgbClr val="00B8A0"/>
                </a:solidFill>
                <a:cs typeface="Times New Roman" panose="02020603050405020304" pitchFamily="18" charset="0"/>
              </a:rPr>
              <a:t> ГОД </a:t>
            </a:r>
          </a:p>
        </p:txBody>
      </p:sp>
      <p:sp>
        <p:nvSpPr>
          <p:cNvPr id="19" name="Google Shape;108;ge146dd5aef_1_0"/>
          <p:cNvSpPr txBox="1"/>
          <p:nvPr/>
        </p:nvSpPr>
        <p:spPr>
          <a:xfrm>
            <a:off x="943430" y="6089562"/>
            <a:ext cx="1310586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200" b="1" dirty="0">
                <a:solidFill>
                  <a:schemeClr val="dk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50 546,1 </a:t>
            </a:r>
            <a:r>
              <a:rPr lang="ru-RU" sz="1200" b="1" dirty="0">
                <a:solidFill>
                  <a:schemeClr val="dk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млн рублей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855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4167189"/>
                  <a:ext cx="4572000" cy="30503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569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704" y="966554"/>
            <a:ext cx="61121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бюджет городского округа в 202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поступило доходов в виде межбюджетных трансфертов из вышестоящих бюджетов в общей сумме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505,3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млн рублей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51285"/>
            <a:ext cx="6858000" cy="4546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БЕЗВОЗМЕЗДНЫЕ ПОСТУПЛЕНИЯ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951030"/>
            <a:ext cx="6857999" cy="7925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СТРУКТУРА МЕЖБЮДЖЕТНЫХ ТРАНСФЕРТОВ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85694" y="2743555"/>
            <a:ext cx="136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1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558508"/>
              </p:ext>
            </p:extLst>
          </p:nvPr>
        </p:nvGraphicFramePr>
        <p:xfrm>
          <a:off x="718433" y="5956578"/>
          <a:ext cx="5843420" cy="427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ая выноска 12"/>
          <p:cNvSpPr/>
          <p:nvPr/>
        </p:nvSpPr>
        <p:spPr bwMode="auto">
          <a:xfrm>
            <a:off x="777721" y="9266385"/>
            <a:ext cx="1589380" cy="692495"/>
          </a:xfrm>
          <a:prstGeom prst="wedgeRectCallout">
            <a:avLst>
              <a:gd name="adj1" fmla="val -8923"/>
              <a:gd name="adj2" fmla="val -11284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2893930" y="9266385"/>
            <a:ext cx="1551714" cy="695828"/>
          </a:xfrm>
          <a:prstGeom prst="wedgeRectCallout">
            <a:avLst>
              <a:gd name="adj1" fmla="val -8418"/>
              <a:gd name="adj2" fmla="val -11199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5045111" y="9266385"/>
            <a:ext cx="1516742" cy="695828"/>
          </a:xfrm>
          <a:prstGeom prst="wedgeRectCallout">
            <a:avLst>
              <a:gd name="adj1" fmla="val -8659"/>
              <a:gd name="adj2" fmla="val -11794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46781"/>
              </p:ext>
            </p:extLst>
          </p:nvPr>
        </p:nvGraphicFramePr>
        <p:xfrm>
          <a:off x="449704" y="3116394"/>
          <a:ext cx="6026739" cy="290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7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2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822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межбюджетных трансфертов</a:t>
                      </a:r>
                    </a:p>
                  </a:txBody>
                  <a:tcPr>
                    <a:gradFill>
                      <a:gsLst>
                        <a:gs pos="78150">
                          <a:srgbClr val="D3E3FA"/>
                        </a:gs>
                        <a:gs pos="224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78150">
                          <a:srgbClr val="D3E3FA"/>
                        </a:gs>
                        <a:gs pos="224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78150">
                          <a:srgbClr val="D3E3FA"/>
                        </a:gs>
                        <a:gs pos="224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78150">
                          <a:srgbClr val="D3E3FA"/>
                        </a:gs>
                        <a:gs pos="224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2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0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16 856,2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15 198,3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383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10 048,2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11 251,1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044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8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2 094,0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8690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7736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5417" y="967379"/>
            <a:ext cx="61554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бюджет городского округа город Уфа Республики Башкортостан в 2024 году поступило доходов в виде межбюджетных трансфертов из вышестоящих бюджетов в общей сумме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505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руб.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3400"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и безвозвратной основе без конкретной цели и условий их использования.</a:t>
            </a:r>
          </a:p>
          <a:p>
            <a:pPr indent="533400"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целевыми средствами, предоставляемыми из бюджета Республики Башкортостан бюджету городского округа на решение приоритетных задач, определенных на федеральном и региональном уровнях, на условиях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 – переселение граждан из аварийного жилищного фонда, строительство и реконструкция объектов муниципальной собственности, проведение кадастровых работ и пр.)</a:t>
            </a:r>
          </a:p>
          <a:p>
            <a:pPr indent="533400"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и безвозвратной основе на осуществление определенных целевых расходов по переданным полномочиям.</a:t>
            </a:r>
          </a:p>
          <a:p>
            <a:pPr indent="533400"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предоставляются в случае и порядке, предусмотренных законами Республики Башкортостан на осуществление части полномочий по решению вопросов местного значения в соответствии с заключенными договорами.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04772"/>
            <a:ext cx="6858000" cy="8168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БЕЗВОЗМЕЗДНЫЕ ПОСТУПЛЕНИЯ ИЗ ВЫШЕСТОЯЩИХ БЮДЖЕТОВ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808098" y="5809626"/>
          <a:ext cx="2944696" cy="400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84653345"/>
              </p:ext>
            </p:extLst>
          </p:nvPr>
        </p:nvGraphicFramePr>
        <p:xfrm>
          <a:off x="829017" y="5809626"/>
          <a:ext cx="5847554" cy="247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Google Shape;108;ge146dd5aef_1_0"/>
          <p:cNvSpPr txBox="1"/>
          <p:nvPr/>
        </p:nvSpPr>
        <p:spPr>
          <a:xfrm>
            <a:off x="2927554" y="6800035"/>
            <a:ext cx="169232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26 505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,</a:t>
            </a: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22796" y="8344529"/>
            <a:ext cx="3101833" cy="5948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– 49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22797" y="9945345"/>
            <a:ext cx="3101833" cy="6220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– 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22797" y="10767576"/>
            <a:ext cx="3101834" cy="6488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22799" y="9145454"/>
            <a:ext cx="3101833" cy="5997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45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5417" y="5280339"/>
            <a:ext cx="6381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0B8A0"/>
                </a:solidFill>
                <a:cs typeface="Times New Roman" panose="02020603050405020304" pitchFamily="18" charset="0"/>
              </a:rPr>
              <a:t>ОБЪЕМ МЕЖБЮДЖЕТНЫХ ТРАНСФЕРТОВ </a:t>
            </a:r>
          </a:p>
          <a:p>
            <a:pPr algn="ctr" eaLnBrk="0" hangingPunct="0"/>
            <a:r>
              <a:rPr lang="ru-RU" dirty="0">
                <a:solidFill>
                  <a:srgbClr val="00B8A0"/>
                </a:solidFill>
                <a:cs typeface="Times New Roman" panose="02020603050405020304" pitchFamily="18" charset="0"/>
              </a:rPr>
              <a:t>ИЗ БЮДЖЕТА РЕСПУБЛИКИ БАШКОРТОСТАН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8707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6858000" cy="8168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БЕЗВОЗМЕЗДНЫЕ ПОСТУПЛЕНИЯ ИЗ ВЫШЕСТОЯЩИХ БЮДЖЕТОВ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489280" y="816890"/>
            <a:ext cx="136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МЛН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8765"/>
              </p:ext>
            </p:extLst>
          </p:nvPr>
        </p:nvGraphicFramePr>
        <p:xfrm>
          <a:off x="475014" y="1063113"/>
          <a:ext cx="6102249" cy="1051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0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6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21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461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6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605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4605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(гранты) бюджетам за достижение показателей деятельности органов местного самоуправления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94605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дотации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952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Субсидии: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16 856,2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15 198,3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11 977,2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6 378,8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5 336,7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1 216,7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664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проездов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дворовым территориям многоквартирных домов населенных пунктов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2 041,4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1 752,1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2 283,8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2510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обеспечение мероприятий по переселению граждан из аварийного жилья с учетом развития малоэтажного строительства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39,0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3768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по стимулированию программ развития жилищного строительства субъектов РФ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5 447,2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3 364,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3 370,4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91916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20325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расходных обязательств субъектов Российской Федерации, связанных с реализацией федеральной целевой программы «Увековечение памяти погибших при защите Отечества на 2019–2024 годы»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56601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632,6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687,6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756,0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9355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поддержку региональных программ по проектированию туристического кода центра города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213,1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218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приведение в нормативное состояние автомобильных дорог и искусственных дорожных сооружений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848,3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1 316,4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3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5489280" y="1213727"/>
            <a:ext cx="136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МЛН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8990"/>
              </p:ext>
            </p:extLst>
          </p:nvPr>
        </p:nvGraphicFramePr>
        <p:xfrm>
          <a:off x="352927" y="1459948"/>
          <a:ext cx="6208295" cy="963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68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94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695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5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в целях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расходных обязательств субъектов Российской Федерации, возникающих при реализации мероприятий, направленных на создание современной инфраструктуры для отдыха детей и их оздоровления путем возведения некапитальных строений, сооружений (быстровозводимых конструкций), а также при проведении капитального ремонта объектов инфраструктуры организаций отдыха детей и их оздоровления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25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25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поддержку творческой деятельности и техническое оснащение детских и кукольных театров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25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городских округов на поддержку отрасли культуры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31,8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25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программы РФ и муниципальных программ формирования современной городской среды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232,2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239,7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224,5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5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на реализацию мероприятий по модернизации школьных систем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25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бюджетам на </a:t>
                      </a:r>
                      <a:r>
                        <a:rPr lang="ru-RU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создания(реконструкции)объектов спортивной инфраструктуры массового спорта на основании соглашений о </a:t>
                      </a:r>
                      <a:r>
                        <a:rPr lang="ru-RU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-частном партнерстве или концессионных соглашений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403,1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2540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бюджетам городских округов на финансовое обеспечение отдельных полномочий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75465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субсидии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953,8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2 206,2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2 278,3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24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Субвенции: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10 048,2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11 251,1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13 044,5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419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9 742,0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10 978,5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12 787,7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6212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на компенсацию части</a:t>
                      </a: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платы, взимаемой с родителей (законных представителей) за присмотр и уход за детьми, посещающими</a:t>
                      </a: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образовательные организации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реализующие общеобразовательные программы дошкольного образования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227,0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6296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муниципальных образований на обеспечение детей-сирот</a:t>
                      </a: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детей, оставшихся без попечения родителей, лиц из числа детей-сирот и детей, оставшихся без попечения родителей жилыми помещениями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75,5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5885"/>
            <a:ext cx="6858000" cy="11548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200" dirty="0"/>
              <a:t>БЕЗВОЗМЕЗДНЫЕ ПОСТУПЛЕНИЯ ИЗ ВЫШЕСТОЯЩИХ БЮДЖЕТОВ </a:t>
            </a:r>
          </a:p>
          <a:p>
            <a:pPr>
              <a:spcAft>
                <a:spcPts val="0"/>
              </a:spcAft>
            </a:pPr>
            <a:r>
              <a:rPr lang="ru-RU" sz="2200" dirty="0"/>
              <a:t>(продолжение таблицы)</a:t>
            </a:r>
          </a:p>
        </p:txBody>
      </p:sp>
    </p:spTree>
    <p:extLst>
      <p:ext uri="{BB962C8B-B14F-4D97-AF65-F5344CB8AC3E}">
        <p14:creationId xmlns:p14="http://schemas.microsoft.com/office/powerpoint/2010/main" val="149561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5489280" y="1213727"/>
            <a:ext cx="136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МЛН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25419"/>
              </p:ext>
            </p:extLst>
          </p:nvPr>
        </p:nvGraphicFramePr>
        <p:xfrm>
          <a:off x="352927" y="1459948"/>
          <a:ext cx="6208295" cy="7175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68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94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695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463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543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городских округов на проведение Всероссийской переписи населения 2020г.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97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2 094,0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1 884,8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11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069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трансферты, передаваемые бюджетам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796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трансферты, передаваемые бюджетам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83687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межбюджетные трансферты, передаваемые бюджетам городских округов 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1 642,4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1 382,3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947,9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5885"/>
            <a:ext cx="6858000" cy="11548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200" dirty="0"/>
              <a:t>БЕЗВОЗМЕЗДНЫЕ ПОСТУПЛЕНИЯ ИЗ ВЫШЕСТОЯЩИХ БЮДЖЕТОВ </a:t>
            </a:r>
          </a:p>
          <a:p>
            <a:pPr>
              <a:spcAft>
                <a:spcPts val="0"/>
              </a:spcAft>
            </a:pPr>
            <a:r>
              <a:rPr lang="ru-RU" sz="2200" dirty="0"/>
              <a:t>(продолжение таблицы)</a:t>
            </a:r>
          </a:p>
        </p:txBody>
      </p:sp>
    </p:spTree>
    <p:extLst>
      <p:ext uri="{BB962C8B-B14F-4D97-AF65-F5344CB8AC3E}">
        <p14:creationId xmlns:p14="http://schemas.microsoft.com/office/powerpoint/2010/main" val="584419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65694"/>
              </p:ext>
            </p:extLst>
          </p:nvPr>
        </p:nvGraphicFramePr>
        <p:xfrm>
          <a:off x="491490" y="149902"/>
          <a:ext cx="6250273" cy="1184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788"/>
            <a:ext cx="6858000" cy="3693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5CD2C2"/>
                </a:solidFill>
              </a:rPr>
              <a:t>ДОТАЦИИ </a:t>
            </a:r>
            <a:r>
              <a:rPr lang="ru-RU" sz="2000" b="1" dirty="0">
                <a:solidFill>
                  <a:srgbClr val="5CD2C2"/>
                </a:solidFill>
              </a:rPr>
              <a:t>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40747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183934"/>
              </p:ext>
            </p:extLst>
          </p:nvPr>
        </p:nvGraphicFramePr>
        <p:xfrm>
          <a:off x="491490" y="149902"/>
          <a:ext cx="6250273" cy="1184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788"/>
            <a:ext cx="6858000" cy="3693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5CD2C2"/>
                </a:solidFill>
              </a:rPr>
              <a:t>СУБСИДИИ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314633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1742"/>
            <a:ext cx="6857999" cy="6281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</a:t>
            </a:r>
            <a:r>
              <a:rPr lang="ru-RU" sz="24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УФИМЦЫ</a:t>
            </a:r>
            <a:r>
              <a:rPr lang="ru-RU" sz="24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5600828"/>
            <a:ext cx="6046085" cy="5596824"/>
          </a:xfrm>
        </p:spPr>
        <p:txBody>
          <a:bodyPr>
            <a:normAutofit/>
          </a:bodyPr>
          <a:lstStyle/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Представляем «Отчёт для граждан» к проекту решения Совета городского округа город Уфа Республики Башкортостан «Об отчёте об исполнении бюджета городского округа город Уфа Республики Башкортостан за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год».</a:t>
            </a:r>
          </a:p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«Отчёт для граждан» - информационный сборник, который познакомит население с основами исполнения бюджета города.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«Отчёт для граждан»  - упрощенная версия годового                отчёта об исполнении бюджета, облегчающая гражданам его понимание, объясняющая планы и деятельность Администрации городского округа город Уфа Республики Башкортостан. Годовой отчёт об исполнении бюджета является основным финансовым отчётным документом.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Учитывая большое количество форм бюджетной отчётности, в «Отчёте для граждан» в доступной форме представлена полная информация: об общих результатах исполнения бюджета города; о поступлениях в бюджет доходов в разрезе налоговых и неналоговых доходов; об объеме межбюджетных трансфертов; об объеме муниципального долга и дефиците (профиците) бюджета; о расходах, направленных на финансирование муниципальных программ города и непрограммных расходах.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05" y="1704109"/>
            <a:ext cx="2755075" cy="336614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515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5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1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715826"/>
              </p:ext>
            </p:extLst>
          </p:nvPr>
        </p:nvGraphicFramePr>
        <p:xfrm>
          <a:off x="609600" y="232229"/>
          <a:ext cx="5689599" cy="1149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5236"/>
            <a:ext cx="6858000" cy="43024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 ЗА 2024 ГОД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2067647" y="4218195"/>
            <a:ext cx="272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13 044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49932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57971"/>
              </p:ext>
            </p:extLst>
          </p:nvPr>
        </p:nvGraphicFramePr>
        <p:xfrm>
          <a:off x="760004" y="401052"/>
          <a:ext cx="5631543" cy="972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01052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МЕЖБЮДЖЕТНЫЕ ТРАНСФЕРТЫ        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730649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20679" y="5707"/>
            <a:ext cx="68786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ОСНОВНЫЕ ХАРАКТЕРИСТИКИ  ИСПОЛНЕНИЯ БЮДЖЕТА ГОРОДСКОГО ОКРУГА, МЛН РУБЛЕЙ</a:t>
            </a: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1858641" y="1186736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1752905" y="3410482"/>
            <a:ext cx="2824538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742960" y="5059714"/>
            <a:ext cx="917727" cy="376226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5383488" y="4325557"/>
            <a:ext cx="1096206" cy="357089"/>
          </a:xfrm>
          <a:custGeom>
            <a:avLst/>
            <a:gdLst>
              <a:gd name="connsiteX0" fmla="*/ 0 w 987552"/>
              <a:gd name="connsiteY0" fmla="*/ 0 h 1787366"/>
              <a:gd name="connsiteX1" fmla="*/ 987552 w 987552"/>
              <a:gd name="connsiteY1" fmla="*/ 0 h 1787366"/>
              <a:gd name="connsiteX2" fmla="*/ 987552 w 987552"/>
              <a:gd name="connsiteY2" fmla="*/ 1787366 h 1787366"/>
              <a:gd name="connsiteX3" fmla="*/ 0 w 987552"/>
              <a:gd name="connsiteY3" fmla="*/ 1787366 h 1787366"/>
              <a:gd name="connsiteX4" fmla="*/ 0 w 987552"/>
              <a:gd name="connsiteY4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52" h="1787366">
                <a:moveTo>
                  <a:pt x="0" y="0"/>
                </a:moveTo>
                <a:lnTo>
                  <a:pt x="987552" y="0"/>
                </a:lnTo>
                <a:lnTo>
                  <a:pt x="987552" y="1787366"/>
                </a:lnTo>
                <a:lnTo>
                  <a:pt x="0" y="17873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723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80" name="Полилиния 79"/>
          <p:cNvSpPr/>
          <p:nvPr/>
        </p:nvSpPr>
        <p:spPr>
          <a:xfrm>
            <a:off x="3352530" y="4854852"/>
            <a:ext cx="975798" cy="409724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4116" y="4397683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614,9</a:t>
            </a:r>
          </a:p>
        </p:txBody>
      </p:sp>
      <p:sp>
        <p:nvSpPr>
          <p:cNvPr id="87" name="Shape 86"/>
          <p:cNvSpPr/>
          <p:nvPr/>
        </p:nvSpPr>
        <p:spPr>
          <a:xfrm rot="1321354">
            <a:off x="1708303" y="3779017"/>
            <a:ext cx="1438536" cy="110027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Shape 87"/>
          <p:cNvSpPr/>
          <p:nvPr/>
        </p:nvSpPr>
        <p:spPr>
          <a:xfrm rot="1918412">
            <a:off x="4159089" y="3320745"/>
            <a:ext cx="1070708" cy="1102767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82506" y="3187079"/>
            <a:ext cx="6858000" cy="2446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4748" y="736387"/>
            <a:ext cx="6847780" cy="2446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1752904" y="11364761"/>
            <a:ext cx="3869974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9E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= 1 388,7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30" name="Овал 29"/>
          <p:cNvSpPr/>
          <p:nvPr/>
        </p:nvSpPr>
        <p:spPr>
          <a:xfrm>
            <a:off x="3159177" y="4080673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46 241,4</a:t>
            </a:r>
          </a:p>
        </p:txBody>
      </p:sp>
      <p:sp>
        <p:nvSpPr>
          <p:cNvPr id="31" name="Овал 30"/>
          <p:cNvSpPr/>
          <p:nvPr/>
        </p:nvSpPr>
        <p:spPr>
          <a:xfrm>
            <a:off x="5383488" y="3454757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742961" y="3201148"/>
            <a:ext cx="917727" cy="306657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155237" y="2257031"/>
            <a:ext cx="1096206" cy="357089"/>
          </a:xfrm>
          <a:custGeom>
            <a:avLst/>
            <a:gdLst>
              <a:gd name="connsiteX0" fmla="*/ 0 w 987552"/>
              <a:gd name="connsiteY0" fmla="*/ 0 h 1787366"/>
              <a:gd name="connsiteX1" fmla="*/ 987552 w 987552"/>
              <a:gd name="connsiteY1" fmla="*/ 0 h 1787366"/>
              <a:gd name="connsiteX2" fmla="*/ 987552 w 987552"/>
              <a:gd name="connsiteY2" fmla="*/ 1787366 h 1787366"/>
              <a:gd name="connsiteX3" fmla="*/ 0 w 987552"/>
              <a:gd name="connsiteY3" fmla="*/ 1787366 h 1787366"/>
              <a:gd name="connsiteX4" fmla="*/ 0 w 987552"/>
              <a:gd name="connsiteY4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52" h="1787366">
                <a:moveTo>
                  <a:pt x="0" y="0"/>
                </a:moveTo>
                <a:lnTo>
                  <a:pt x="987552" y="0"/>
                </a:lnTo>
                <a:lnTo>
                  <a:pt x="987552" y="1787366"/>
                </a:lnTo>
                <a:lnTo>
                  <a:pt x="0" y="17873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723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2723092" y="2714034"/>
            <a:ext cx="939326" cy="409724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51088" y="2484181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839,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hape 38"/>
          <p:cNvSpPr/>
          <p:nvPr/>
        </p:nvSpPr>
        <p:spPr>
          <a:xfrm rot="1914730">
            <a:off x="1431286" y="1872999"/>
            <a:ext cx="999718" cy="90053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Shape 39"/>
          <p:cNvSpPr/>
          <p:nvPr/>
        </p:nvSpPr>
        <p:spPr>
          <a:xfrm rot="2034367">
            <a:off x="3736506" y="1207563"/>
            <a:ext cx="1096828" cy="112180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Овал 40"/>
          <p:cNvSpPr/>
          <p:nvPr/>
        </p:nvSpPr>
        <p:spPr>
          <a:xfrm>
            <a:off x="2493266" y="1950978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46 833,2</a:t>
            </a:r>
          </a:p>
        </p:txBody>
      </p:sp>
      <p:sp>
        <p:nvSpPr>
          <p:cNvPr id="42" name="Овал 41"/>
          <p:cNvSpPr/>
          <p:nvPr/>
        </p:nvSpPr>
        <p:spPr>
          <a:xfrm>
            <a:off x="4980021" y="1395245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546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38673108"/>
              </p:ext>
            </p:extLst>
          </p:nvPr>
        </p:nvGraphicFramePr>
        <p:xfrm>
          <a:off x="352001" y="5372189"/>
          <a:ext cx="6620832" cy="203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04" y="7616164"/>
            <a:ext cx="3701637" cy="3718162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1711055" y="9335688"/>
            <a:ext cx="1564422" cy="1016395"/>
          </a:xfrm>
          <a:prstGeom prst="ellipse">
            <a:avLst/>
          </a:prstGeom>
          <a:noFill/>
          <a:ln w="38100">
            <a:solidFill>
              <a:srgbClr val="F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546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33" name="Овал 32"/>
          <p:cNvSpPr/>
          <p:nvPr/>
        </p:nvSpPr>
        <p:spPr>
          <a:xfrm>
            <a:off x="3795231" y="9400362"/>
            <a:ext cx="1564422" cy="1016395"/>
          </a:xfrm>
          <a:prstGeom prst="ellipse">
            <a:avLst/>
          </a:prstGeom>
          <a:noFill/>
          <a:ln w="38100">
            <a:solidFill>
              <a:srgbClr val="F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8836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81037180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19" y="721319"/>
            <a:ext cx="6326198" cy="148235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b="1" dirty="0" lang="ru-RU" sz="2200">
                <a:solidFill>
                  <a:srgbClr val="00B8A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РАСХОДЫ БЮДЖЕТА ГОРОДСКОГО ОКРУГА ГОРОД УФА </a:t>
            </a:r>
            <a:br>
              <a:rPr b="1" dirty="0" lang="ru-RU" sz="2200">
                <a:solidFill>
                  <a:srgbClr val="00B8A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</a:br>
            <a:r>
              <a:rPr b="1" dirty="0" lang="ru-RU" sz="2200">
                <a:solidFill>
                  <a:srgbClr val="00B8A0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ЗА 2024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3462329"/>
            <a:ext cx="2470022" cy="487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Общегосударственные</a:t>
            </a:r>
            <a:r>
              <a:rPr b="1" dirty="0" lang="ru-RU" sz="12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3474" y="3950112"/>
            <a:ext cx="2476833" cy="310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3 129,9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7068" y="4247841"/>
            <a:ext cx="2477354" cy="794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3474" y="6167572"/>
            <a:ext cx="2479539" cy="482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Жилищно-коммунальное хозяйство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88476" y="4275580"/>
            <a:ext cx="2528088" cy="5262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Культура, 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80326" y="5118933"/>
            <a:ext cx="2538733" cy="357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Социальная политика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508" y="3489378"/>
            <a:ext cx="2533913" cy="469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Образование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9788" y="5792291"/>
            <a:ext cx="2519823" cy="548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Физическая культура и 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89788" y="6667932"/>
            <a:ext cx="2504502" cy="670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Средства массовой информации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3546" y="5426156"/>
            <a:ext cx="2486760" cy="422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Национальная экономика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83382" y="7342225"/>
            <a:ext cx="2519423" cy="312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86,7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3546" y="5050190"/>
            <a:ext cx="2480876" cy="367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1 151,7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75869" y="3972360"/>
            <a:ext cx="2533742" cy="282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20 579,4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5955" y="6659510"/>
            <a:ext cx="2512927" cy="280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8 569,6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7068" y="5865999"/>
            <a:ext cx="2477354" cy="296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11 606,6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81197" y="6346736"/>
            <a:ext cx="2528414" cy="303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1 163,2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77831" y="5486159"/>
            <a:ext cx="2538733" cy="28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1 546,3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89788" y="4818509"/>
            <a:ext cx="2526776" cy="274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1 070,1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0104" y="8358549"/>
            <a:ext cx="3988350" cy="418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201,3</a:t>
            </a:r>
          </a:p>
        </p:txBody>
      </p:sp>
      <p:pic>
        <p:nvPicPr>
          <p:cNvPr descr="C:\Documents and Settings\Loner\Рабочий стол\Проект\71_main-1024x763.jpg" id="102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09" y="7944615"/>
            <a:ext cx="768795" cy="7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Loner\Рабочий стол\Проект\no-translate-detected_1012-437.jpg" id="1027" name="Picture 3"/>
          <p:cNvPicPr>
            <a:picLocks noChangeArrowheads="1" noChangeAspect="1"/>
          </p:cNvPicPr>
          <p:nvPr/>
        </p:nvPicPr>
        <p:blipFill>
          <a:blip cstate="print"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2" y="3506847"/>
            <a:ext cx="630778" cy="7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Loner\Рабочий стол\Проект\1c103f8d722761e8b5c0508b4be22624.png" id="1029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5" y="5437127"/>
            <a:ext cx="630775" cy="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Loner\Рабочий стол\Проект\411385_900.jpg" id="1030" name="Picture 6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7" y="6255550"/>
            <a:ext cx="590393" cy="6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Loner\Рабочий стол\Проект\Dv5H3ADX0AEfsTa.jpg" id="1031" name="Picture 7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91" y="3548600"/>
            <a:ext cx="640349" cy="6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Loner\Рабочий стол\Проект\36380_1200_1.jpg" id="1034" name="Picture 10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67" y="5117087"/>
            <a:ext cx="601398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Loner\Рабочий стол\Проект\2.png" id="1036" name="Picture 12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36" y="5918360"/>
            <a:ext cx="613672" cy="5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6"/>
          <p:cNvSpPr txBox="1"/>
          <p:nvPr/>
        </p:nvSpPr>
        <p:spPr>
          <a:xfrm>
            <a:off x="5306518" y="3067934"/>
            <a:ext cx="1290132" cy="2539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ru-RU" sz="1050">
                <a:latin charset="0" panose="02020603050405020304" pitchFamily="18" typeface="Times New Roman"/>
                <a:cs charset="0" panose="02020603050405020304" pitchFamily="18" typeface="Times New Roman"/>
              </a:rPr>
              <a:t>МЛН РУБЛЕЙ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95956" y="6957235"/>
            <a:ext cx="2497057" cy="4224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Охрана окружающей среды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85385" y="7387945"/>
            <a:ext cx="2519782" cy="303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52,6</a:t>
            </a:r>
          </a:p>
        </p:txBody>
      </p:sp>
      <p:pic>
        <p:nvPicPr>
          <p:cNvPr descr="https://im0-tub-ru.yandex.net/i?id=4cc58cbd181ae71375640055829f36f1-l&amp;n=13" id="68610" name="Picture 2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0" y="7030083"/>
            <a:ext cx="590393" cy="6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vladimir-city.ru/upload/iblock/607/1.jpeg" id="68612" name="Picture 4"/>
          <p:cNvPicPr>
            <a:picLocks noChangeArrowheads="1"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r="128"/>
          <a:stretch/>
        </p:blipFill>
        <p:spPr bwMode="auto">
          <a:xfrm>
            <a:off x="3450558" y="4325288"/>
            <a:ext cx="632824" cy="6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img2.freepng.ru/20180525/yxp/kisspng-communicatiemiddel-communication-mass-media-societ-social-media-white-5b0854a325bcc1.7541459515272726111546.jpg" id="68614" name="Picture 6"/>
          <p:cNvPicPr>
            <a:picLocks noChangeArrowheads="1" noChangeAspect="1"/>
          </p:cNvPicPr>
          <p:nvPr/>
        </p:nvPicPr>
        <p:blipFill rotWithShape="1"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 l="302" r="106"/>
          <a:stretch/>
        </p:blipFill>
        <p:spPr bwMode="auto">
          <a:xfrm flipH="1">
            <a:off x="3448946" y="6693586"/>
            <a:ext cx="606145" cy="6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80104" y="7732754"/>
            <a:ext cx="3988350" cy="600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Обслуживание государственного (муниципального) долга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325" y="4440645"/>
            <a:ext cx="630778" cy="74375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461805" y="2485349"/>
            <a:ext cx="2692072" cy="588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1400">
                <a:solidFill>
                  <a:schemeClr val="tx1"/>
                </a:solidFill>
                <a:latin typeface="Raleway"/>
                <a:cs charset="0" panose="020B0604020202020204" pitchFamily="34" typeface="Arial"/>
              </a:rPr>
              <a:t>Всего </a:t>
            </a:r>
            <a:r>
              <a:rPr b="1" dirty="0" lang="ru-RU" sz="1400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расходов</a:t>
            </a:r>
            <a:r>
              <a:rPr b="1" dirty="0" lang="ru-RU" sz="1400">
                <a:solidFill>
                  <a:schemeClr val="tx1"/>
                </a:solidFill>
                <a:latin typeface="Raleway"/>
                <a:cs charset="0" panose="020B0604020202020204" pitchFamily="34" typeface="Arial"/>
              </a:rPr>
              <a:t> – </a:t>
            </a:r>
            <a:r>
              <a:rPr b="1" dirty="0" lang="ru-RU" sz="1400">
                <a:solidFill>
                  <a:srgbClr val="000000"/>
                </a:solidFill>
                <a:latin charset="0" panose="02020603050405020304" pitchFamily="18" typeface="Times New Roman"/>
              </a:rPr>
              <a:t>49 157,4</a:t>
            </a:r>
          </a:p>
        </p:txBody>
      </p:sp>
    </p:spTree>
    <p:extLst>
      <p:ext uri="{BB962C8B-B14F-4D97-AF65-F5344CB8AC3E}">
        <p14:creationId xmlns:p14="http://schemas.microsoft.com/office/powerpoint/2010/main" val="18486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5000" p14:dur="2000" spd="slow"/>
    </mc:Choice>
    <mc:Fallback xmlns="">
      <p:transition advClick="0" advTm="35000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21252"/>
              </p:ext>
            </p:extLst>
          </p:nvPr>
        </p:nvGraphicFramePr>
        <p:xfrm>
          <a:off x="428483" y="1692425"/>
          <a:ext cx="6001033" cy="527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70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3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689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40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3 129,9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27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1 151,7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15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11 606,6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980">
                <a:tc>
                  <a:txBody>
                    <a:bodyPr/>
                    <a:lstStyle/>
                    <a:p>
                      <a:pPr marL="18415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8 569,6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41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980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20 579,4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528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1 070,1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384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marL="1841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1 163,2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1636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 marL="18415" indent="-2540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49 157,4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12298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ПО РАСХОДАМ БЮДЖЕТА ГОРОДСКОГО ОКРУГА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7232560"/>
            <a:ext cx="6858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b="1" spc="1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spc="100" dirty="0">
                <a:solidFill>
                  <a:srgbClr val="00B8A0"/>
                </a:solidFill>
                <a:latin typeface="Times New Roman" pitchFamily="18" charset="0"/>
              </a:rPr>
              <a:t>СТРУКТУРА РАСХОДОВ БЮДЖЕТА                   ГОРОДСКОГО ОКРУГА ЗА 2024 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0592885"/>
              </p:ext>
            </p:extLst>
          </p:nvPr>
        </p:nvGraphicFramePr>
        <p:xfrm>
          <a:off x="824935" y="8439531"/>
          <a:ext cx="5764313" cy="31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5489280" y="124676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24713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18744"/>
              </p:ext>
            </p:extLst>
          </p:nvPr>
        </p:nvGraphicFramePr>
        <p:xfrm>
          <a:off x="553149" y="1268418"/>
          <a:ext cx="5978280" cy="484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2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179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3 129,9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43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38,8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0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1 978,3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1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069740737"/>
                  </a:ext>
                </a:extLst>
              </a:tr>
              <a:tr h="8351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3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900,8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38297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16967825"/>
              </p:ext>
            </p:extLst>
          </p:nvPr>
        </p:nvGraphicFramePr>
        <p:xfrm>
          <a:off x="136478" y="6714962"/>
          <a:ext cx="6394951" cy="547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2972" y="8561552"/>
            <a:ext cx="988160" cy="38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3 129,9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489280" y="93834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940326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20267"/>
              </p:ext>
            </p:extLst>
          </p:nvPr>
        </p:nvGraphicFramePr>
        <p:xfrm>
          <a:off x="493486" y="1462439"/>
          <a:ext cx="6125029" cy="401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3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122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8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1 151,7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8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52396946"/>
              </p:ext>
            </p:extLst>
          </p:nvPr>
        </p:nvGraphicFramePr>
        <p:xfrm>
          <a:off x="0" y="6327059"/>
          <a:ext cx="6754761" cy="451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95555" y="971052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489280" y="101799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3226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51842"/>
              </p:ext>
            </p:extLst>
          </p:nvPr>
        </p:nvGraphicFramePr>
        <p:xfrm>
          <a:off x="453572" y="1196907"/>
          <a:ext cx="6063342" cy="520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5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78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11 606,6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7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Водное хозяйство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1 260,0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9 694,1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23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243,5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382,1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15574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48453910"/>
              </p:ext>
            </p:extLst>
          </p:nvPr>
        </p:nvGraphicFramePr>
        <p:xfrm>
          <a:off x="58550" y="5992236"/>
          <a:ext cx="6663128" cy="516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14575" y="9674681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352958" y="81459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45897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69216"/>
              </p:ext>
            </p:extLst>
          </p:nvPr>
        </p:nvGraphicFramePr>
        <p:xfrm>
          <a:off x="464457" y="1436331"/>
          <a:ext cx="5994400" cy="390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6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69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6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8 569,6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6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358,1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4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3 088,8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42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3 363,4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2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1 759,3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2657" y="273917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6231897"/>
              </p:ext>
            </p:extLst>
          </p:nvPr>
        </p:nvGraphicFramePr>
        <p:xfrm>
          <a:off x="194872" y="5327445"/>
          <a:ext cx="6663128" cy="551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17467" y="8846572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489280" y="917996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699313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45321"/>
              </p:ext>
            </p:extLst>
          </p:nvPr>
        </p:nvGraphicFramePr>
        <p:xfrm>
          <a:off x="464457" y="1547809"/>
          <a:ext cx="6066972" cy="231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6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73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89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64976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9581321"/>
              </p:ext>
            </p:extLst>
          </p:nvPr>
        </p:nvGraphicFramePr>
        <p:xfrm>
          <a:off x="234086" y="4597810"/>
          <a:ext cx="6539787" cy="551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572768" y="9028754"/>
            <a:ext cx="1338682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00594" y="104520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1273852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29301"/>
            <a:ext cx="5915025" cy="500813"/>
          </a:xfrm>
        </p:spPr>
        <p:txBody>
          <a:bodyPr>
            <a:normAutofit/>
          </a:bodyPr>
          <a:lstStyle/>
          <a:p>
            <a:pPr algn="ctr"/>
            <a:r>
              <a:rPr b="1" dirty="0" lang="ru-RU" sz="2000">
                <a:solidFill>
                  <a:srgbClr val="00B8A0"/>
                </a:solidFill>
                <a:latin charset="0" pitchFamily="18" typeface="Times New Roman"/>
                <a:cs charset="0" pitchFamily="18" typeface="Times New Roman"/>
              </a:rPr>
              <a:t>АДМИНИСТРАТИВНОЕ ДЕЛЕНИЕ</a:t>
            </a:r>
            <a:endParaRPr dirty="0" lang="ru-RU" sz="2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8" y="4918363"/>
            <a:ext cx="5915025" cy="6414655"/>
          </a:xfrm>
        </p:spPr>
        <p:txBody>
          <a:bodyPr>
            <a:normAutofit fontScale="47500" lnSpcReduction="20000"/>
          </a:bodyPr>
          <a:lstStyle/>
          <a:p>
            <a:pPr algn="just" indent="0">
              <a:lnSpc>
                <a:spcPct val="107000"/>
              </a:lnSpc>
              <a:spcAft>
                <a:spcPts val="800"/>
              </a:spcAft>
              <a:buNone/>
            </a:pPr>
            <a:r>
              <a:rPr dirty="0" lang="ru-RU" sz="72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    </a:t>
            </a:r>
            <a:r>
              <a:rPr dirty="0" lang="ru-RU" smtClean="0" sz="72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 </a:t>
            </a:r>
            <a:r>
              <a:rPr dirty="0" lang="ru-RU" smtClean="0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Городской </a:t>
            </a: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округ город Уфа был образован в ходе реализации муниципальной </a:t>
            </a:r>
            <a:r>
              <a:rPr dirty="0" lang="ru-RU" smtClean="0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реформы 1 </a:t>
            </a: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января 2006 года. </a:t>
            </a:r>
            <a:r>
              <a:rPr dirty="0" lang="ru-RU" smtClean="0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В </a:t>
            </a: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рамках административно-территориального устройства, городской округ город Уфа включает 7 районов:</a:t>
            </a:r>
          </a:p>
          <a:p>
            <a:pPr algn="just" indent="-157163" marL="342900">
              <a:lnSpc>
                <a:spcPct val="107000"/>
              </a:lnSpc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Дёмский;</a:t>
            </a:r>
          </a:p>
          <a:p>
            <a:pPr algn="just" indent="-157163" marL="342900">
              <a:lnSpc>
                <a:spcPct val="107000"/>
              </a:lnSpc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Калининский;</a:t>
            </a:r>
          </a:p>
          <a:p>
            <a:pPr algn="just" indent="-157163" marL="342900">
              <a:lnSpc>
                <a:spcPct val="107000"/>
              </a:lnSpc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Кировский;</a:t>
            </a:r>
          </a:p>
          <a:p>
            <a:pPr algn="just" indent="-157163" marL="342900">
              <a:lnSpc>
                <a:spcPct val="107000"/>
              </a:lnSpc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Ленинский;</a:t>
            </a:r>
          </a:p>
          <a:p>
            <a:pPr algn="just" indent="-157163" marL="342900">
              <a:lnSpc>
                <a:spcPct val="107000"/>
              </a:lnSpc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Октябрьский;</a:t>
            </a:r>
          </a:p>
          <a:p>
            <a:pPr algn="just" indent="-157163" marL="342900">
              <a:lnSpc>
                <a:spcPct val="107000"/>
              </a:lnSpc>
            </a:pPr>
            <a:r>
              <a:rPr dirty="0" err="1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Орджоникидзевкий</a:t>
            </a: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;</a:t>
            </a:r>
          </a:p>
          <a:p>
            <a:pPr algn="just" indent="-157163" marL="342900">
              <a:lnSpc>
                <a:spcPct val="107000"/>
              </a:lnSpc>
              <a:spcAft>
                <a:spcPts val="800"/>
              </a:spcAft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Советский.</a:t>
            </a:r>
          </a:p>
          <a:p>
            <a:pPr algn="just" indent="0" marL="185737">
              <a:lnSpc>
                <a:spcPct val="107000"/>
              </a:lnSpc>
              <a:spcAft>
                <a:spcPts val="800"/>
              </a:spcAft>
              <a:buNone/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        Районам Уфы подчинены 24 населенных пункта:</a:t>
            </a:r>
          </a:p>
          <a:p>
            <a:pPr algn="just" indent="-157163" marL="342900">
              <a:lnSpc>
                <a:spcPct val="107000"/>
              </a:lnSpc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13 деревень;</a:t>
            </a:r>
          </a:p>
          <a:p>
            <a:pPr algn="just" indent="-157163" marL="342900">
              <a:lnSpc>
                <a:spcPct val="107000"/>
              </a:lnSpc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7 поселков;</a:t>
            </a:r>
          </a:p>
          <a:p>
            <a:pPr algn="just" indent="-157163" marL="342900">
              <a:lnSpc>
                <a:spcPct val="107000"/>
              </a:lnSpc>
              <a:spcAft>
                <a:spcPts val="800"/>
              </a:spcAft>
            </a:pPr>
            <a:r>
              <a:rPr dirty="0" lang="ru-RU" sz="40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4 села.</a:t>
            </a:r>
          </a:p>
          <a:p>
            <a:endParaRPr dirty="0"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/>
          <a:stretch/>
        </p:blipFill>
        <p:spPr>
          <a:xfrm>
            <a:off x="617637" y="1149927"/>
            <a:ext cx="5768876" cy="35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52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92799"/>
              </p:ext>
            </p:extLst>
          </p:nvPr>
        </p:nvGraphicFramePr>
        <p:xfrm>
          <a:off x="420914" y="1297860"/>
          <a:ext cx="6066972" cy="383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9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770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20 579,4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8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7 212,5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9 776,5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1 999,9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7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342,6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6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1 247,9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5400" y="323035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92321948"/>
              </p:ext>
            </p:extLst>
          </p:nvPr>
        </p:nvGraphicFramePr>
        <p:xfrm>
          <a:off x="0" y="5430917"/>
          <a:ext cx="6858000" cy="54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35117" y="884911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367707" y="102088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4715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52890"/>
              </p:ext>
            </p:extLst>
          </p:nvPr>
        </p:nvGraphicFramePr>
        <p:xfrm>
          <a:off x="493486" y="1589940"/>
          <a:ext cx="6110514" cy="205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26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4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1 070,1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987,2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18" y="310771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08175104"/>
              </p:ext>
            </p:extLst>
          </p:nvPr>
        </p:nvGraphicFramePr>
        <p:xfrm>
          <a:off x="43802" y="4614565"/>
          <a:ext cx="6663128" cy="323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4511" y="5709723"/>
            <a:ext cx="1199213" cy="569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1 070,1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09324" y="7252466"/>
            <a:ext cx="1024918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38210" y="111345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15936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25770"/>
              </p:ext>
            </p:extLst>
          </p:nvPr>
        </p:nvGraphicFramePr>
        <p:xfrm>
          <a:off x="522514" y="1589940"/>
          <a:ext cx="5971256" cy="428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7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873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482,0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960,7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Прикладные научные исследования в области социальной политики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080363091"/>
                  </a:ext>
                </a:extLst>
              </a:tr>
              <a:tr h="559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16239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1898768"/>
              </p:ext>
            </p:extLst>
          </p:nvPr>
        </p:nvGraphicFramePr>
        <p:xfrm>
          <a:off x="194872" y="6044789"/>
          <a:ext cx="6663128" cy="353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83467" y="7287635"/>
            <a:ext cx="1184223" cy="49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1 546,3</a:t>
            </a:r>
          </a:p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53290" y="891159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67942" y="110942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62474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8417"/>
              </p:ext>
            </p:extLst>
          </p:nvPr>
        </p:nvGraphicFramePr>
        <p:xfrm>
          <a:off x="551544" y="1530946"/>
          <a:ext cx="5994400" cy="389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62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190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1 163,2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8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847,2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01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44625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382456" y="105720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55286450"/>
              </p:ext>
            </p:extLst>
          </p:nvPr>
        </p:nvGraphicFramePr>
        <p:xfrm>
          <a:off x="138024" y="5699050"/>
          <a:ext cx="6464796" cy="553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359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67784"/>
              </p:ext>
            </p:extLst>
          </p:nvPr>
        </p:nvGraphicFramePr>
        <p:xfrm>
          <a:off x="566058" y="1452448"/>
          <a:ext cx="6037942" cy="235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1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338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6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86,7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1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07169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93075992"/>
              </p:ext>
            </p:extLst>
          </p:nvPr>
        </p:nvGraphicFramePr>
        <p:xfrm>
          <a:off x="-1" y="4991566"/>
          <a:ext cx="6858001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99333" y="74383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489280" y="104749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63206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6974"/>
              </p:ext>
            </p:extLst>
          </p:nvPr>
        </p:nvGraphicFramePr>
        <p:xfrm>
          <a:off x="508000" y="1701794"/>
          <a:ext cx="6008913" cy="276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7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660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8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6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201,3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9029" y="295726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(МУНИЦИПАЛЬНОГО) ДОЛГА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5143170"/>
              </p:ext>
            </p:extLst>
          </p:nvPr>
        </p:nvGraphicFramePr>
        <p:xfrm>
          <a:off x="29029" y="5706843"/>
          <a:ext cx="6858000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986850" y="8280702"/>
            <a:ext cx="1262863" cy="5410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489280" y="1268716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3509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5" y="427430"/>
            <a:ext cx="6858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</a:t>
            </a:r>
            <a:r>
              <a:rPr lang="ru-RU" sz="3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687" y="5280367"/>
            <a:ext cx="6192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i="1" dirty="0">
                <a:solidFill>
                  <a:srgbClr val="00B8A0"/>
                </a:solidFill>
                <a:latin typeface="Times New Roman" panose="02020603050405020304" pitchFamily="18" charset="0"/>
              </a:rPr>
              <a:t>Муниципальный долг  </a:t>
            </a:r>
            <a:r>
              <a:rPr lang="ru-RU" sz="1400" dirty="0">
                <a:latin typeface="Times New Roman" panose="02020603050405020304" pitchFamily="18" charset="0"/>
              </a:rPr>
              <a:t>возникает в силу осуществления заимствований.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771" y="9471335"/>
            <a:ext cx="6438459" cy="1631216"/>
          </a:xfrm>
          <a:prstGeom prst="rect">
            <a:avLst/>
          </a:prstGeom>
          <a:ln w="3810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180000"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ВАЖНО: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180000" algn="just"/>
            <a:r>
              <a:rPr lang="ru-RU" sz="1400" dirty="0">
                <a:latin typeface="Times New Roman" panose="02020603050405020304" pitchFamily="18" charset="0"/>
              </a:rPr>
              <a:t>Муниципальный долг не должен превышать общий объем доходов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 (ст.107 БК РФ)</a:t>
            </a:r>
          </a:p>
          <a:p>
            <a:pPr indent="180000" algn="just"/>
            <a:r>
              <a:rPr lang="ru-RU" sz="1400" dirty="0">
                <a:latin typeface="Times New Roman" panose="02020603050405020304" pitchFamily="18" charset="0"/>
              </a:rPr>
              <a:t>Расходы на обслуживание долга не должны превышать 15 % объема расходов бюджета за исключением субвенций (ст. 111 БК РФ)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4147" y="5754731"/>
            <a:ext cx="3672047" cy="307777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Заимствования необходимы для: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008" y="6494496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Финансирования дефицита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395" y="6494495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Погашения долговых обязательств</a:t>
            </a:r>
          </a:p>
        </p:txBody>
      </p:sp>
      <p:cxnSp>
        <p:nvCxnSpPr>
          <p:cNvPr id="10" name="Прямая со стрелкой 9"/>
          <p:cNvCxnSpPr>
            <a:stCxn id="7" idx="2"/>
            <a:endCxn id="9" idx="0"/>
          </p:cNvCxnSpPr>
          <p:nvPr/>
        </p:nvCxnSpPr>
        <p:spPr>
          <a:xfrm>
            <a:off x="3410170" y="6062507"/>
            <a:ext cx="1681694" cy="43198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  <a:endCxn id="8" idx="0"/>
          </p:cNvCxnSpPr>
          <p:nvPr/>
        </p:nvCxnSpPr>
        <p:spPr>
          <a:xfrm flipH="1">
            <a:off x="1728478" y="6062508"/>
            <a:ext cx="1681693" cy="43198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8008" y="7513055"/>
            <a:ext cx="5764324" cy="1169551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Все заимствования подлежат учету в долговой книге: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банковские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бюджетные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размещение ценных бумаг;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предоставление гарантий.</a:t>
            </a:r>
          </a:p>
        </p:txBody>
      </p:sp>
      <p:cxnSp>
        <p:nvCxnSpPr>
          <p:cNvPr id="13" name="Прямая со стрелкой 12"/>
          <p:cNvCxnSpPr>
            <a:stCxn id="8" idx="2"/>
            <a:endCxn id="12" idx="0"/>
          </p:cNvCxnSpPr>
          <p:nvPr/>
        </p:nvCxnSpPr>
        <p:spPr>
          <a:xfrm>
            <a:off x="1728478" y="7017716"/>
            <a:ext cx="1681693" cy="49533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  <a:endCxn id="12" idx="0"/>
          </p:cNvCxnSpPr>
          <p:nvPr/>
        </p:nvCxnSpPr>
        <p:spPr>
          <a:xfrm flipH="1">
            <a:off x="3410170" y="7017716"/>
            <a:ext cx="1681694" cy="49533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2313" y="5087315"/>
            <a:ext cx="6315711" cy="3860800"/>
          </a:xfrm>
          <a:prstGeom prst="rect">
            <a:avLst/>
          </a:prstGeom>
          <a:noFill/>
          <a:ln w="38100">
            <a:solidFill>
              <a:srgbClr val="5CD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56316"/>
              </p:ext>
            </p:extLst>
          </p:nvPr>
        </p:nvGraphicFramePr>
        <p:xfrm>
          <a:off x="370434" y="1841113"/>
          <a:ext cx="6254338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8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1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4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8 936,8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7 546,8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7 546,8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7 546,8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1 990,0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2"/>
          <p:cNvSpPr txBox="1"/>
          <p:nvPr/>
        </p:nvSpPr>
        <p:spPr>
          <a:xfrm>
            <a:off x="5489280" y="128884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25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566449" y="1275930"/>
            <a:ext cx="6052469" cy="27392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all" dirty="0">
                <a:solidFill>
                  <a:srgbClr val="00B8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направления долговой политики города и достигнутые результаты</a:t>
            </a:r>
          </a:p>
          <a:p>
            <a:pPr algn="ctr"/>
            <a:endParaRPr lang="ru-RU" sz="2200" b="1" cap="all" dirty="0">
              <a:solidFill>
                <a:srgbClr val="00B8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 2024 год погашены коммерческие кредиты в объеме 2 млрд 290 млн рублей в том числе за счет: привлечения кредитов кредитных организаций   1 млрд 690 млн рублей; средств бюджета городского округа 600 млн рублей.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Обслуживание и погашение долговых обязательств городского округа осуществляется в соответствии с заключенными муниципальными контрактами, договорами и соглашениями своевременно и в полном объеме.</a:t>
            </a:r>
          </a:p>
        </p:txBody>
      </p:sp>
      <p:sp>
        <p:nvSpPr>
          <p:cNvPr id="8" name="Text Box 269"/>
          <p:cNvSpPr txBox="1">
            <a:spLocks noChangeArrowheads="1"/>
          </p:cNvSpPr>
          <p:nvPr/>
        </p:nvSpPr>
        <p:spPr bwMode="auto">
          <a:xfrm>
            <a:off x="5022058" y="8562483"/>
            <a:ext cx="15716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endParaRPr lang="ru-RU" sz="11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232" y="4243137"/>
            <a:ext cx="6009686" cy="75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/>
            <a:r>
              <a:rPr lang="ru-RU" sz="14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ДОЛГОВОЙ НАГРУЗКИ (млн рублей)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0451363"/>
              </p:ext>
            </p:extLst>
          </p:nvPr>
        </p:nvGraphicFramePr>
        <p:xfrm>
          <a:off x="566448" y="4781862"/>
          <a:ext cx="6052470" cy="691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495779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55919593"/>
              </p:ext>
            </p:extLst>
          </p:nvPr>
        </p:nvGraphicFramePr>
        <p:xfrm>
          <a:off x="2714682" y="6481213"/>
          <a:ext cx="2254360" cy="252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231;p1"/>
          <p:cNvSpPr txBox="1"/>
          <p:nvPr/>
        </p:nvSpPr>
        <p:spPr>
          <a:xfrm>
            <a:off x="5459810" y="4864566"/>
            <a:ext cx="1276106" cy="384106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69" rIns="68569" spcFirstLastPara="1" tIns="34275" wrap="square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b="1" dirty="0" lang="ru-RU" sz="1100">
                <a:solidFill>
                  <a:srgbClr val="1F497D"/>
                </a:solidFill>
                <a:latin charset="0" panose="020B0604020202020204" pitchFamily="34" typeface="Arial"/>
                <a:ea typeface="Raleway"/>
                <a:cs charset="0" panose="020B0604020202020204" pitchFamily="34" typeface="Arial"/>
                <a:sym typeface="Raleway"/>
              </a:rPr>
              <a:t>Демография</a:t>
            </a:r>
            <a:endParaRPr b="1" dirty="0" sz="1100">
              <a:solidFill>
                <a:srgbClr val="1F497D"/>
              </a:solidFill>
              <a:latin charset="0" panose="020B0604020202020204" pitchFamily="34" typeface="Arial"/>
              <a:ea typeface="Raleway"/>
              <a:cs charset="0" panose="020B0604020202020204" pitchFamily="34" typeface="Arial"/>
              <a:sym typeface="Raleway"/>
            </a:endParaRPr>
          </a:p>
        </p:txBody>
      </p:sp>
      <p:sp>
        <p:nvSpPr>
          <p:cNvPr id="10" name="Google Shape;231;p1"/>
          <p:cNvSpPr txBox="1"/>
          <p:nvPr/>
        </p:nvSpPr>
        <p:spPr>
          <a:xfrm>
            <a:off x="5371294" y="7276493"/>
            <a:ext cx="1159200" cy="384105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69" rIns="68569" spcFirstLastPara="1" tIns="34275" wrap="square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b="1" dirty="0" lang="ru-RU" sz="1100">
                <a:solidFill>
                  <a:srgbClr val="1F497D"/>
                </a:solidFill>
                <a:latin charset="0" panose="020B0604020202020204" pitchFamily="34" typeface="Arial"/>
                <a:ea typeface="Raleway"/>
                <a:cs charset="0" panose="020B0604020202020204" pitchFamily="34" typeface="Arial"/>
                <a:sym typeface="Raleway"/>
              </a:rPr>
              <a:t>Образование</a:t>
            </a:r>
            <a:endParaRPr b="1" dirty="0" sz="1100">
              <a:solidFill>
                <a:srgbClr val="1F497D"/>
              </a:solidFill>
              <a:latin charset="0" panose="020B0604020202020204" pitchFamily="34" typeface="Arial"/>
              <a:ea typeface="Raleway"/>
              <a:cs charset="0" panose="020B0604020202020204" pitchFamily="34" typeface="Arial"/>
              <a:sym typeface="Raleway"/>
            </a:endParaRPr>
          </a:p>
        </p:txBody>
      </p:sp>
      <p:sp>
        <p:nvSpPr>
          <p:cNvPr id="11" name="Google Shape;231;p1"/>
          <p:cNvSpPr txBox="1"/>
          <p:nvPr/>
        </p:nvSpPr>
        <p:spPr>
          <a:xfrm>
            <a:off x="327506" y="6435485"/>
            <a:ext cx="1144419" cy="736370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69" rIns="68569" spcFirstLastPara="1" tIns="34275" wrap="square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b="1" dirty="0" lang="ru-RU" sz="1100">
                <a:solidFill>
                  <a:srgbClr val="1F497D"/>
                </a:solidFill>
                <a:latin charset="0" panose="020B0604020202020204" pitchFamily="34" typeface="Arial"/>
                <a:ea typeface="Raleway"/>
                <a:cs charset="0" panose="020B0604020202020204" pitchFamily="34" typeface="Arial"/>
                <a:sym typeface="Raleway"/>
              </a:rPr>
              <a:t>Жилье и городская среда</a:t>
            </a:r>
            <a:endParaRPr b="1" dirty="0" sz="1100">
              <a:solidFill>
                <a:srgbClr val="1F497D"/>
              </a:solidFill>
              <a:latin charset="0" panose="020B0604020202020204" pitchFamily="34" typeface="Arial"/>
              <a:ea typeface="Raleway"/>
              <a:cs charset="0" panose="020B0604020202020204" pitchFamily="34" typeface="Arial"/>
              <a:sym typeface="Raleway"/>
            </a:endParaRPr>
          </a:p>
        </p:txBody>
      </p:sp>
      <p:sp>
        <p:nvSpPr>
          <p:cNvPr id="12" name="Google Shape;231;p1"/>
          <p:cNvSpPr txBox="1"/>
          <p:nvPr/>
        </p:nvSpPr>
        <p:spPr>
          <a:xfrm>
            <a:off x="122084" y="4668855"/>
            <a:ext cx="1285612" cy="648246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69" rIns="68569" spcFirstLastPara="1" tIns="34275" wrap="square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endParaRPr b="1" dirty="0" sz="1100">
              <a:solidFill>
                <a:srgbClr val="1F497D"/>
              </a:solidFill>
              <a:latin charset="0" panose="020B0604020202020204" pitchFamily="34" typeface="Arial"/>
              <a:ea typeface="Raleway"/>
              <a:cs charset="0" panose="020B0604020202020204" pitchFamily="34" typeface="Arial"/>
              <a:sym typeface="Raleway"/>
            </a:endParaRPr>
          </a:p>
        </p:txBody>
      </p:sp>
      <p:sp>
        <p:nvSpPr>
          <p:cNvPr id="13" name="Google Shape;231;p1"/>
          <p:cNvSpPr txBox="1"/>
          <p:nvPr/>
        </p:nvSpPr>
        <p:spPr>
          <a:xfrm>
            <a:off x="1640813" y="3921034"/>
            <a:ext cx="1405948" cy="1205386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69" rIns="68569" spcFirstLastPara="1" tIns="34275" wrap="square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b="1" dirty="0" lang="ru-RU" sz="1100">
                <a:solidFill>
                  <a:srgbClr val="1F497D"/>
                </a:solidFill>
                <a:latin charset="0" panose="020B0604020202020204" pitchFamily="34" typeface="Arial"/>
                <a:ea typeface="Raleway"/>
                <a:cs charset="0" panose="020B0604020202020204" pitchFamily="34" typeface="Arial"/>
                <a:sym typeface="Raleway"/>
              </a:rPr>
              <a:t>Безопасные  качественные дороги</a:t>
            </a:r>
            <a:endParaRPr b="1" dirty="0" sz="1100">
              <a:solidFill>
                <a:srgbClr val="1F497D"/>
              </a:solidFill>
              <a:latin charset="0" panose="020B0604020202020204" pitchFamily="34" typeface="Arial"/>
              <a:ea typeface="Raleway"/>
              <a:cs charset="0" panose="020B0604020202020204" pitchFamily="34" typeface="Arial"/>
              <a:sym typeface="Raleway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78983" y="5271870"/>
            <a:ext cx="787359" cy="3795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16,2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70655" y="4931531"/>
            <a:ext cx="1227351" cy="4541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2 051,5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59810" y="7660598"/>
            <a:ext cx="973897" cy="4869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107,7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0322" y="7171855"/>
            <a:ext cx="947373" cy="385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3 826,0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310819" y="5248672"/>
            <a:ext cx="1075310" cy="119025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1770655" y="3296653"/>
            <a:ext cx="1114388" cy="96523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5650266" y="3809468"/>
            <a:ext cx="983598" cy="1055097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459810" y="6352674"/>
            <a:ext cx="1040065" cy="980719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b="75704" l="29505" r="65743" t="23239"/>
                    </a14:imgEffect>
                  </a14:imgLayer>
                </a14:imgProps>
              </a:ext>
            </a:extLst>
          </a:blip>
          <a:srcRect b="279" l="155" r="126" t="251"/>
          <a:stretch/>
        </p:blipFill>
        <p:spPr>
          <a:xfrm>
            <a:off x="5650266" y="3838122"/>
            <a:ext cx="1038324" cy="923587"/>
          </a:xfrm>
          <a:prstGeom prst="rect">
            <a:avLst/>
          </a:prstGeom>
        </p:spPr>
      </p:pic>
      <p:pic>
        <p:nvPicPr>
          <p:cNvPr descr="https://ias.ofukem.ru/Images/gp/10.png" id="1048" name="Picture 24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35" y="6438927"/>
            <a:ext cx="525237" cy="8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ias.ofukem.ru/Images/np/F.png" id="1050" name="Picture 26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8" y="5401272"/>
            <a:ext cx="617746" cy="9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ias.ofukem.ru/Images/np/R.png" id="1052" name="Picture 28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88" y="3457940"/>
            <a:ext cx="761694" cy="6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единительная линия 67"/>
          <p:cNvCxnSpPr>
            <a:cxnSpLocks/>
            <a:stCxn id="16" idx="2"/>
          </p:cNvCxnSpPr>
          <p:nvPr/>
        </p:nvCxnSpPr>
        <p:spPr>
          <a:xfrm>
            <a:off x="2384331" y="5385650"/>
            <a:ext cx="795228" cy="1626701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cxnSpLocks/>
            <a:stCxn id="18" idx="3"/>
            <a:endCxn id="8" idx="1"/>
          </p:cNvCxnSpPr>
          <p:nvPr/>
        </p:nvCxnSpPr>
        <p:spPr>
          <a:xfrm>
            <a:off x="1407695" y="7364583"/>
            <a:ext cx="1306987" cy="380696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cxnSpLocks/>
            <a:stCxn id="14" idx="2"/>
          </p:cNvCxnSpPr>
          <p:nvPr/>
        </p:nvCxnSpPr>
        <p:spPr>
          <a:xfrm flipH="1">
            <a:off x="4787808" y="5651388"/>
            <a:ext cx="1284855" cy="162770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cxnSpLocks/>
            <a:stCxn id="17" idx="1"/>
          </p:cNvCxnSpPr>
          <p:nvPr/>
        </p:nvCxnSpPr>
        <p:spPr>
          <a:xfrm flipH="1" flipV="1">
            <a:off x="4851959" y="7780851"/>
            <a:ext cx="607851" cy="12322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8" name="Google Shape;231;p1"/>
          <p:cNvSpPr txBox="1"/>
          <p:nvPr/>
        </p:nvSpPr>
        <p:spPr>
          <a:xfrm>
            <a:off x="3118281" y="7306838"/>
            <a:ext cx="1331426" cy="711030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lIns="68569" rIns="68569" spcFirstLastPara="1" tIns="34275" wrap="square">
            <a:no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b="1" dirty="0" lang="ru-RU" sz="1200">
                <a:solidFill>
                  <a:srgbClr val="1F497D"/>
                </a:solidFill>
                <a:latin charset="0" panose="020B0604020202020204" pitchFamily="34" typeface="Arial"/>
                <a:ea typeface="Raleway"/>
                <a:cs charset="0" panose="020B0604020202020204" pitchFamily="34" typeface="Arial"/>
                <a:sym typeface="Raleway"/>
              </a:rPr>
              <a:t>ВСЕГО</a:t>
            </a:r>
          </a:p>
          <a:p>
            <a:pPr algn="ctr">
              <a:buClr>
                <a:srgbClr val="1F497D"/>
              </a:buClr>
              <a:buSzPts val="1600"/>
            </a:pPr>
            <a:r>
              <a:rPr b="1" dirty="0" lang="ru-RU" sz="1200">
                <a:solidFill>
                  <a:srgbClr val="1F497D"/>
                </a:solidFill>
                <a:latin charset="0" panose="020B0604020202020204" pitchFamily="34" typeface="Arial"/>
                <a:ea typeface="Raleway"/>
                <a:cs charset="0" panose="020B0604020202020204" pitchFamily="34" typeface="Arial"/>
                <a:sym typeface="Raleway"/>
              </a:rPr>
              <a:t>6 015,4</a:t>
            </a:r>
          </a:p>
          <a:p>
            <a:pPr algn="ctr">
              <a:buClr>
                <a:srgbClr val="1F497D"/>
              </a:buClr>
              <a:buSzPts val="1600"/>
            </a:pPr>
            <a:r>
              <a:rPr b="1" dirty="0" lang="ru-RU" sz="1200">
                <a:solidFill>
                  <a:srgbClr val="1F497D"/>
                </a:solidFill>
                <a:latin charset="0" panose="020B0604020202020204" pitchFamily="34" typeface="Arial"/>
                <a:ea typeface="Raleway"/>
                <a:cs charset="0" panose="020B0604020202020204" pitchFamily="34" typeface="Arial"/>
                <a:sym typeface="Raleway"/>
              </a:rPr>
              <a:t> млн рублей</a:t>
            </a:r>
            <a:endParaRPr b="1" dirty="0" sz="1200">
              <a:solidFill>
                <a:srgbClr val="1F497D"/>
              </a:solidFill>
              <a:latin charset="0" panose="020B0604020202020204" pitchFamily="34" typeface="Arial"/>
              <a:ea typeface="Raleway"/>
              <a:cs charset="0" panose="020B0604020202020204" pitchFamily="34" typeface="Arial"/>
              <a:sym typeface="Raleway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06933" y="9208094"/>
            <a:ext cx="2743056" cy="13150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err="1" lang="ru-RU" sz="1200" u="sng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Справочно</a:t>
            </a:r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:</a:t>
            </a:r>
          </a:p>
          <a:p>
            <a:r>
              <a:rPr dirty="0" lang="en-US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2022 </a:t>
            </a:r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год – </a:t>
            </a:r>
            <a:r>
              <a:rPr dirty="0" lang="en-US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7 436,9 </a:t>
            </a:r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млн рублей</a:t>
            </a:r>
          </a:p>
          <a:p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</a:t>
            </a:r>
            <a:r>
              <a:rPr dirty="0" lang="en-US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год – </a:t>
            </a:r>
            <a:r>
              <a:rPr dirty="0" lang="en-US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6 250,9</a:t>
            </a:r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  млн рублей</a:t>
            </a:r>
            <a:endParaRPr dirty="0" lang="en-US" sz="1200">
              <a:solidFill>
                <a:schemeClr val="tx1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2024 год – 6 015,4 млн рублей</a:t>
            </a:r>
            <a:endParaRPr dirty="0" lang="en-US" sz="1200">
              <a:solidFill>
                <a:schemeClr val="tx1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  <a:p>
            <a:endParaRPr dirty="0" lang="ru-RU" sz="1200">
              <a:solidFill>
                <a:schemeClr val="tx1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10" name="Google Shape;104;ge146dd5aef_1_0"/>
          <p:cNvSpPr txBox="1">
            <a:spLocks noGrp="1"/>
          </p:cNvSpPr>
          <p:nvPr>
            <p:ph type="ctrTitle"/>
          </p:nvPr>
        </p:nvSpPr>
        <p:spPr>
          <a:xfrm>
            <a:off x="180474" y="682173"/>
            <a:ext cx="6472809" cy="1627700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75" compatLnSpc="1" lIns="68569" numCol="1" rIns="68569" rtlCol="0" spcFirstLastPara="1" tIns="34275" vert="horz" wrap="square">
            <a:prstTxWarp prst="textNoShape">
              <a:avLst/>
            </a:prstTxWarp>
            <a:noAutofit/>
          </a:bodyPr>
          <a:lstStyle/>
          <a:p>
            <a:pPr lvl="0">
              <a:buClr>
                <a:srgbClr val="1F497D"/>
              </a:buClr>
              <a:buSzPts val="2000"/>
            </a:pPr>
            <a:r>
              <a:rPr b="1" dirty="0" lang="ru-RU" sz="2200">
                <a:solidFill>
                  <a:srgbClr val="00B8A0"/>
                </a:solidFill>
                <a:latin charset="0" panose="02020603050405020304" pitchFamily="18" typeface="Times New Roman"/>
                <a:ea typeface="Arial"/>
                <a:cs charset="0" panose="02020603050405020304" pitchFamily="18" typeface="Times New Roman"/>
                <a:sym typeface="Arial"/>
              </a:rPr>
              <a:t>РЕАЛИЗАЦИЯ НАЦИОНАЛЬНЫХ ПРОЕКТОВ НА ТЕРРИТОРИИ ГОРОДСКОГО ОКРУГА</a:t>
            </a:r>
            <a:br>
              <a:rPr b="1" dirty="0" lang="ru-RU" sz="2200">
                <a:solidFill>
                  <a:srgbClr val="00B8A0"/>
                </a:solidFill>
                <a:latin charset="0" panose="02020603050405020304" pitchFamily="18" typeface="Times New Roman"/>
                <a:ea typeface="Arial"/>
                <a:cs charset="0" panose="02020603050405020304" pitchFamily="18" typeface="Times New Roman"/>
                <a:sym typeface="Arial"/>
              </a:rPr>
            </a:br>
            <a:r>
              <a:rPr b="1" dirty="0" lang="ru-RU" sz="2200">
                <a:solidFill>
                  <a:srgbClr val="00B8A0"/>
                </a:solidFill>
                <a:latin charset="0" panose="02020603050405020304" pitchFamily="18" typeface="Times New Roman"/>
                <a:ea typeface="Arial"/>
                <a:cs charset="0" panose="02020603050405020304" pitchFamily="18" typeface="Times New Roman"/>
                <a:sym typeface="Arial"/>
              </a:rPr>
              <a:t>В 2024 ГОДУ (млн рублей)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4487983" y="8734110"/>
            <a:ext cx="2165302" cy="2066060"/>
          </a:xfrm>
          <a:prstGeom prst="wedgeRectCallout">
            <a:avLst>
              <a:gd fmla="val -79604" name="adj1"/>
              <a:gd fmla="val -55454" name="adj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 sz="1200" u="sng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Источники финансирования</a:t>
            </a:r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:</a:t>
            </a:r>
          </a:p>
          <a:p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ФБ – 2 552,6 млн рублей</a:t>
            </a:r>
          </a:p>
          <a:p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РБ – 3 181,9 млн рублей</a:t>
            </a:r>
          </a:p>
          <a:p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ГБ – 198,5 млн рублей</a:t>
            </a:r>
          </a:p>
          <a:p>
            <a:r>
              <a:rPr dirty="0" lang="ru-RU" sz="12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Фонд содействия реформированию ЖКХ – 82,4 млн рублей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20F3704-901C-4C44-B761-79092BB6F44F}"/>
              </a:ext>
            </a:extLst>
          </p:cNvPr>
          <p:cNvSpPr txBox="1"/>
          <p:nvPr/>
        </p:nvSpPr>
        <p:spPr>
          <a:xfrm>
            <a:off x="3597319" y="4416725"/>
            <a:ext cx="14059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1F497D"/>
              </a:buClr>
              <a:buSzPts val="1600"/>
            </a:pPr>
            <a:r>
              <a:rPr b="1" dirty="0" lang="ru-RU" sz="1100">
                <a:solidFill>
                  <a:srgbClr val="1F497D"/>
                </a:solidFill>
                <a:latin charset="0" panose="020B0604020202020204" pitchFamily="34" typeface="Arial"/>
                <a:cs charset="0" panose="020B0604020202020204" pitchFamily="34" typeface="Arial"/>
                <a:sym typeface="Raleway"/>
              </a:rPr>
              <a:t>Культура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FECEFC3C-DE2F-4148-A56F-1DABF9528061}"/>
              </a:ext>
            </a:extLst>
          </p:cNvPr>
          <p:cNvSpPr/>
          <p:nvPr/>
        </p:nvSpPr>
        <p:spPr>
          <a:xfrm>
            <a:off x="3839411" y="4947152"/>
            <a:ext cx="1111073" cy="454119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chemeClr val="tx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14,0</a:t>
            </a: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57062F81-D4E4-4886-B372-86A2094AAB1F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4127188" y="5401271"/>
            <a:ext cx="267760" cy="1383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11B76E26-E7E0-4F37-94FE-A167C6FD6FEC}"/>
              </a:ext>
            </a:extLst>
          </p:cNvPr>
          <p:cNvSpPr/>
          <p:nvPr/>
        </p:nvSpPr>
        <p:spPr>
          <a:xfrm>
            <a:off x="3718411" y="3296653"/>
            <a:ext cx="1114388" cy="10550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15667" name="Picture 307">
            <a:extLst>
              <a:ext uri="{FF2B5EF4-FFF2-40B4-BE49-F238E27FC236}">
                <a16:creationId xmlns:a16="http://schemas.microsoft.com/office/drawing/2014/main" xmlns="" id="{1FACAAF0-6C6C-413B-B3FF-F8DAB8612663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29" y="3498985"/>
            <a:ext cx="775008" cy="7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imgH="3048120" imgW="4572000" name="SapphireHiddenControl" r:id="rId2" spid="15742"/>
        </mc:Choice>
        <mc:Fallback>
          <p:control imgH="3048120" imgW="4572000" name="SapphireHiddenControl" r:id="rId2">
            <p:pic>
              <p:nvPicPr>
                <p:cNvPr hidden="1" id="2" name="SapphireHiddenControl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0" y="4167189"/>
                  <a:ext cx="4572000" cy="30503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78512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2" y="10024331"/>
            <a:ext cx="505926" cy="499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51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ФИНАНСОВОГО ОБЕСПЕЧЕНИЯ РЕГИОНАЛЬНЫХ ПРОЕКТОВ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426117" y="833300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63" y="8647677"/>
            <a:ext cx="672841" cy="457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2" y="5526901"/>
            <a:ext cx="670505" cy="670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28" y="3904875"/>
            <a:ext cx="572977" cy="572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97" y="2744115"/>
            <a:ext cx="609550" cy="60955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95977"/>
              </p:ext>
            </p:extLst>
          </p:nvPr>
        </p:nvGraphicFramePr>
        <p:xfrm>
          <a:off x="556497" y="1110278"/>
          <a:ext cx="5915024" cy="10249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7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7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городского округа на реализацию национальных проектов,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5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«Демография»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8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2455">
                <a:tc>
                  <a:txBody>
                    <a:bodyPr/>
                    <a:lstStyle/>
                    <a:p>
                      <a:pPr algn="l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"Создание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</a:p>
                  </a:txBody>
                  <a:tcPr marL="47625" marR="47625" marT="9525" marB="95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16,2</a:t>
                      </a:r>
                    </a:p>
                  </a:txBody>
                  <a:tcPr marL="47625" marR="47625" marT="9525" marB="95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«Образование»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8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88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«Современная школа»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77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569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88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977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88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«Жилье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3 474,5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966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«Обеспечение устойчивого сокращения непригодного для проживания жилищного фонда»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410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«Культура»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88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851559">
                <a:tc>
                  <a:txBody>
                    <a:bodyPr/>
                    <a:lstStyle/>
                    <a:p>
                      <a:pPr algn="l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"Обеспечение качественно нового уровня развития инфраструктуры культуры («Культурная среда»)"</a:t>
                      </a:r>
                    </a:p>
                  </a:txBody>
                  <a:tcPr marL="47625" marR="47625" marT="9525" marB="95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47625" marR="47625" marT="9525" marB="9525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2577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Национальный проект «Безопасные качественные дороги»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88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59779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«Региональная и местная дорожная сеть»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39" marR="9439" marT="9439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60000"/>
                            <a:lumOff val="4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7" y="2227535"/>
            <a:ext cx="822600" cy="609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6" y="4252810"/>
            <a:ext cx="704031" cy="5729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7" y="5883782"/>
            <a:ext cx="763978" cy="670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183" y="8542420"/>
            <a:ext cx="505927" cy="457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5" y="10024330"/>
            <a:ext cx="534243" cy="5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5812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И ЦЕЛИ БЮДЖЕТНОЙ ПОЛИТИКИ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430" y="1605434"/>
            <a:ext cx="61830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бюджетная политика городского округа была направлена на обеспечение сбалансированности бюджета городского округа, приоритетного финансирования мер социальной поддержки граждан, реализацию долгосрочных, стратегических планов, национальных и региональных проектов, направленных на повышение уровня жизни граждан.</a:t>
            </a:r>
          </a:p>
          <a:p>
            <a:pPr indent="4500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 в бюджетной политике была реализация мероприятий, ориентированных на достижение целей, задач и целевых показателей, установленных Указами Президента Российской Федерации и Главы Республики Башкортостан.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40861948"/>
              </p:ext>
            </p:extLst>
          </p:nvPr>
        </p:nvGraphicFramePr>
        <p:xfrm>
          <a:off x="333829" y="4423571"/>
          <a:ext cx="6284685" cy="64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0700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955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1" y="1402467"/>
            <a:ext cx="59944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статьёй 179 Бюджетного кодекса Российской Федерации, постановлением Администрации городского округа город Уфа Республики Башкортостан от          15 июня 2015 года № 2435 «Об утверждении порядка разработки, реализации и оценки эффективности муниципальных программ городского округа город Уфа Республики Башкортостан» (в ред. от 18 июня 2024 года), в целях обеспечения эффективного функционирования системы программно-целевого управления городским округом постановлениями Администрации городского округа утверждены 26 муниципальных программ городского округа.</a:t>
            </a:r>
          </a:p>
          <a:p>
            <a:pPr indent="539750" algn="just">
              <a:lnSpc>
                <a:spcPct val="8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программных расходов в общих расходах бюджета городского округа за 2024 год сложилась на уровне 9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доля непрограммных расходов – 3,0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" y="358501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ГОРОДСКОГО ОКРУГА ЗА 2024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5" y="5237609"/>
            <a:ext cx="2738016" cy="1915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659" y="5503552"/>
            <a:ext cx="3138713" cy="1634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3" y="7138439"/>
            <a:ext cx="1368000" cy="13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75" y="7120818"/>
            <a:ext cx="2021697" cy="1385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43" y="7183782"/>
            <a:ext cx="2487032" cy="1322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3" y="8521139"/>
            <a:ext cx="3035863" cy="201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6" y="8521137"/>
            <a:ext cx="2840866" cy="2016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2507" y="9194800"/>
            <a:ext cx="2840866" cy="1771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2642" y="5252311"/>
            <a:ext cx="3140729" cy="1900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625" y="5548897"/>
            <a:ext cx="2737007" cy="16495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8647" y="7143749"/>
            <a:ext cx="2024724" cy="20510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627" y="9194800"/>
            <a:ext cx="3037879" cy="17716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64642" y="7213179"/>
            <a:ext cx="2487032" cy="198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4622" y="7213180"/>
            <a:ext cx="1368001" cy="19816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9683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76505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304800"/>
            <a:ext cx="6858000" cy="98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2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в разрезе муниципальных программ городского округа город Уфа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71268"/>
              </p:ext>
            </p:extLst>
          </p:nvPr>
        </p:nvGraphicFramePr>
        <p:xfrm>
          <a:off x="475992" y="1465945"/>
          <a:ext cx="5997378" cy="9799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43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7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26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19 447,9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и искусства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1 893,7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транспортного обслуживания населения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1 255,6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опеки и попечительства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«Благоустройство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2 926,0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9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хозяйства и улучшение экологической обстановки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«Пожарная безопасность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молодежной политики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предпринимательства и туризма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956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33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«Взаимодействие с институтами гражданского общества в городском округе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53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6 760,6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09" marR="8609" marT="8609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386041" y="112341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84688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61464" y="217714"/>
            <a:ext cx="6304674" cy="10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2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в разрезе муниципальных программ городского округа город Уфа </a:t>
            </a:r>
            <a:r>
              <a:rPr lang="ru-RU" sz="16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 таблицы)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13770"/>
              </p:ext>
            </p:extLst>
          </p:nvPr>
        </p:nvGraphicFramePr>
        <p:xfrm>
          <a:off x="525600" y="1625596"/>
          <a:ext cx="5976402" cy="9822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5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2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31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3 272,3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6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земельных и имущественных отношений на территории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7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</a:t>
                      </a:r>
                      <a:r>
                        <a:rPr lang="ru-RU" sz="1400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Дёмского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Калининского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Кировского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Ленинского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Октябрьского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69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Орджоникидзевского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3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территории Советского района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48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1 711,2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48551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отдаленных территорий городского округа город Уфа Республики Башкортостан»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5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1 488,6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54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49 157,4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" marR="9147" marT="9147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297418" y="118170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30921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17687"/>
              </p:ext>
            </p:extLst>
          </p:nvPr>
        </p:nvGraphicFramePr>
        <p:xfrm>
          <a:off x="135388" y="1387738"/>
          <a:ext cx="6505026" cy="5165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0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19 447,9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1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систем дошкольного и общего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16 684,4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36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пожарной и антитеррористической безопасности муниципальных образовательных организаций и детских оздоровительных лагерей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54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4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«Социальная поддержка детей из социально-незащищенных и многодетных малоимущих семей»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5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«Капитальный ремонт зданий и благоустройство территорий муниципальных образовательных организаций и детских оздоровительных лагерей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83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58200">
                          <a:srgbClr val="C6DBF8"/>
                        </a:gs>
                        <a:gs pos="34961">
                          <a:srgbClr val="B5D2F8"/>
                        </a:gs>
                        <a:gs pos="40700">
                          <a:srgbClr val="BAD4F8"/>
                        </a:gs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7916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ОБРАЗОВАНИЯ В ГОРОДСКОМ ОКРУГЕ    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54275879"/>
              </p:ext>
            </p:extLst>
          </p:nvPr>
        </p:nvGraphicFramePr>
        <p:xfrm>
          <a:off x="135388" y="6610663"/>
          <a:ext cx="6505026" cy="539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8" y="8580121"/>
            <a:ext cx="1155082" cy="548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19 447,9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46111" y="10672997"/>
            <a:ext cx="914400" cy="4564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86041" y="112341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59686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1050023"/>
              </p:ext>
            </p:extLst>
          </p:nvPr>
        </p:nvGraphicFramePr>
        <p:xfrm>
          <a:off x="238126" y="6746480"/>
          <a:ext cx="6619874" cy="468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14748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КУЛЬТУРЫ И ИСКУССТВА В ГОРОДСКОМ ОКРУГЕ ГОРОД УФА РЕСПУБЛИКИ БАШКОРТОСТАН»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427186"/>
              </p:ext>
            </p:extLst>
          </p:nvPr>
        </p:nvGraphicFramePr>
        <p:xfrm>
          <a:off x="493486" y="1449641"/>
          <a:ext cx="6027234" cy="530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5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76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и искусства в городском округе город Уфа Республики Башкортостан»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1 893,7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4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 «Организация предоставления дополнительного образования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9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«Сохранение и развитие муниципальных парков культуры и отдыха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3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43000" y="10774681"/>
            <a:ext cx="1238250" cy="3962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6324" y="8721146"/>
            <a:ext cx="130492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1 893,7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36879" y="110798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34273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25" y="-11125"/>
            <a:ext cx="6857275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ТРАНСПОРТНОГО ОБСЛУЖИВАНИЯ НАСЕЛЕНИЯ ГОРОДСКОГО ОКРУГА ГОРОД УФА       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49652472"/>
              </p:ext>
            </p:extLst>
          </p:nvPr>
        </p:nvGraphicFramePr>
        <p:xfrm>
          <a:off x="0" y="6882063"/>
          <a:ext cx="6839857" cy="435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8031" y="8784236"/>
            <a:ext cx="914399" cy="509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1 255,6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23574"/>
              </p:ext>
            </p:extLst>
          </p:nvPr>
        </p:nvGraphicFramePr>
        <p:xfrm>
          <a:off x="449943" y="2164030"/>
          <a:ext cx="6040798" cy="429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0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2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506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7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76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перемещения и хранения транспортных средств»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867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городского наземного электротранспорта в городском округе город Уфа Республики Башкортостан»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98031" y="10403173"/>
            <a:ext cx="1070612" cy="3897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89280" y="184389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64060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 В ГОРОДСКОМ ОКРУГЕ ГОРОД УФА                 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57209396"/>
              </p:ext>
            </p:extLst>
          </p:nvPr>
        </p:nvGraphicFramePr>
        <p:xfrm>
          <a:off x="26233" y="6506166"/>
          <a:ext cx="6831767" cy="45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4126" y="8273144"/>
            <a:ext cx="1019566" cy="59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1 178,5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05566"/>
              </p:ext>
            </p:extLst>
          </p:nvPr>
        </p:nvGraphicFramePr>
        <p:xfrm>
          <a:off x="435429" y="1739609"/>
          <a:ext cx="6085291" cy="500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87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6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физической культуры и массового спорта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детско-юношеского спорта и организация спортивной подготовки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0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74125" y="1013705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89280" y="140961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496148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ОПЕКИ И ПОПЕЧИТЕЛЬСТВА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58698495"/>
              </p:ext>
            </p:extLst>
          </p:nvPr>
        </p:nvGraphicFramePr>
        <p:xfrm>
          <a:off x="0" y="6341165"/>
          <a:ext cx="6858000" cy="431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8675" y="8067676"/>
            <a:ext cx="1091737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854,7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6282"/>
              </p:ext>
            </p:extLst>
          </p:nvPr>
        </p:nvGraphicFramePr>
        <p:xfrm>
          <a:off x="507999" y="1739609"/>
          <a:ext cx="6023429" cy="420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7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1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58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4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опеки и попечительства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74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«Мероприятия по жизнеустройству детей-сирот, обеспечение  деятельности подведомственных учреждений»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1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«Благополучное детство и укрепление семейных ценностей»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и обеспечение отдыха и оздоровления детей»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71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23925" y="9797845"/>
            <a:ext cx="1011477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89280" y="140961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6570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«БЛАГОУСТРОЙСТВО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34321548"/>
              </p:ext>
            </p:extLst>
          </p:nvPr>
        </p:nvGraphicFramePr>
        <p:xfrm>
          <a:off x="173220" y="6520484"/>
          <a:ext cx="6625651" cy="490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09027"/>
              </p:ext>
            </p:extLst>
          </p:nvPr>
        </p:nvGraphicFramePr>
        <p:xfrm>
          <a:off x="406400" y="1426755"/>
          <a:ext cx="6159292" cy="490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2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12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2 926,0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территорий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2 776,4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7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«Модернизация систем наружного освещения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479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муниципальных кладбищ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городском округе город Уфа Республики Башкортостан»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0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велоинфраструктуры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7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36729" y="10153650"/>
            <a:ext cx="914400" cy="5619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489280" y="116547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56045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И УЛУЧШЕНИЕ ЭКОЛОГИЧЕСКОЙ ОБСТАНОВКИ В ГОРОДСКОМ ОКРУГЕ ГОРОД УФА         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22049800"/>
              </p:ext>
            </p:extLst>
          </p:nvPr>
        </p:nvGraphicFramePr>
        <p:xfrm>
          <a:off x="347869" y="6759022"/>
          <a:ext cx="6510131" cy="492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45177"/>
              </p:ext>
            </p:extLst>
          </p:nvPr>
        </p:nvGraphicFramePr>
        <p:xfrm>
          <a:off x="493486" y="2015916"/>
          <a:ext cx="6102186" cy="323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3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85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62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жилищно-коммунального хозяйства и улучшение экологической обстановки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«Поддержка жилищно-коммунального хозяйства»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07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«Улучшение экологической обстановки в городе Уфа»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23974" y="8124825"/>
            <a:ext cx="78963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t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455,4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23974" y="9934575"/>
            <a:ext cx="789640" cy="120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89280" y="173893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826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330200"/>
            <a:ext cx="6858000" cy="76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НАПРАВЛЕНИЯ НАЛОГОВОЙ ПОЛИТИКИ</a:t>
            </a:r>
            <a:endParaRPr lang="ru-RU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372" y="1638557"/>
            <a:ext cx="6154057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2913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Налоговая политика в области доходов городского округа в 202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году основывалась на сохранении достигнутого уровня налогового потенциала и создании условий для дальнейшего роста доходных источников.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274096"/>
              </p:ext>
            </p:extLst>
          </p:nvPr>
        </p:nvGraphicFramePr>
        <p:xfrm>
          <a:off x="0" y="2575572"/>
          <a:ext cx="6531429" cy="688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1722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981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«ПОЖАРНАЯ БЕЗОПАСНОСТЬ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87768513"/>
              </p:ext>
            </p:extLst>
          </p:nvPr>
        </p:nvGraphicFramePr>
        <p:xfrm>
          <a:off x="0" y="6192078"/>
          <a:ext cx="6858000" cy="355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38900"/>
              </p:ext>
            </p:extLst>
          </p:nvPr>
        </p:nvGraphicFramePr>
        <p:xfrm>
          <a:off x="391885" y="1725094"/>
          <a:ext cx="6143825" cy="331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4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9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9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5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«Пожарная безопасность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51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пожарной безопасности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6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«Пожарная безопасность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21774" y="934064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489280" y="148994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591310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6124" y="0"/>
            <a:ext cx="6864123" cy="107867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ГОРОДСКОГО ОКРУГА ГОРОД УФА                РЕСПУБЛИКИ БАШКОРТОСТАН»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09066"/>
              </p:ext>
            </p:extLst>
          </p:nvPr>
        </p:nvGraphicFramePr>
        <p:xfrm>
          <a:off x="537029" y="1329388"/>
          <a:ext cx="5923732" cy="596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29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1 467,8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9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«Улучшение жилищных условий отдельных категорий граждан, проживающих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4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«Формирование положительного имиджа города Уфы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0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качественного выполнения работ по благоустройству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«Формирование облика современного города»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680993"/>
              </p:ext>
            </p:extLst>
          </p:nvPr>
        </p:nvGraphicFramePr>
        <p:xfrm>
          <a:off x="0" y="7291693"/>
          <a:ext cx="6659879" cy="490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7029" y="8793480"/>
            <a:ext cx="1232135" cy="90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1 467,8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95739" y="10436087"/>
            <a:ext cx="1073425" cy="4472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89279" y="107867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30036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МОЛОДЕЖНОЙ ПОЛИТИКИ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42759499"/>
              </p:ext>
            </p:extLst>
          </p:nvPr>
        </p:nvGraphicFramePr>
        <p:xfrm>
          <a:off x="0" y="5675243"/>
          <a:ext cx="6858000" cy="429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30679" y="7364895"/>
            <a:ext cx="1274164" cy="665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367,0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58563"/>
              </p:ext>
            </p:extLst>
          </p:nvPr>
        </p:nvGraphicFramePr>
        <p:xfrm>
          <a:off x="478970" y="1506376"/>
          <a:ext cx="6056739" cy="349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1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796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55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молодежной политики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«Создание социально-экономических, организационных условий и гарантий для социального становления и развития молодых граждан»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4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молодежной политики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10561" y="9530268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5489280" y="122447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96454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466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ПРЕДПРИНИМАТЕЛЬСТВА И ТУРИЗМА В ГОРОДСКОМ ОКРУГЕ ГОРОД УФА            РЕСПУБЛИКИ 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055807"/>
              </p:ext>
            </p:extLst>
          </p:nvPr>
        </p:nvGraphicFramePr>
        <p:xfrm>
          <a:off x="0" y="6585033"/>
          <a:ext cx="6858000" cy="338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58240"/>
              </p:ext>
            </p:extLst>
          </p:nvPr>
        </p:nvGraphicFramePr>
        <p:xfrm>
          <a:off x="435429" y="2063400"/>
          <a:ext cx="6055311" cy="363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1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27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0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предпринимательства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туризма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5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малого и среднего предпринимательства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сферы внутреннего и въездного туризма в городе Уфа»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85886" y="7975126"/>
            <a:ext cx="58862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246239" y="9734550"/>
            <a:ext cx="914400" cy="3905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5358652" y="178642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09593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08636"/>
            <a:ext cx="6858000" cy="23753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29024642"/>
              </p:ext>
            </p:extLst>
          </p:nvPr>
        </p:nvGraphicFramePr>
        <p:xfrm>
          <a:off x="197700" y="6232213"/>
          <a:ext cx="6462600" cy="418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28693"/>
              </p:ext>
            </p:extLst>
          </p:nvPr>
        </p:nvGraphicFramePr>
        <p:xfrm>
          <a:off x="377370" y="3170954"/>
          <a:ext cx="6252283" cy="3487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493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53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70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«Совершенствование системы защиты населения городского округа город Уфа Республики Башкортостан от чрезвычайных ситуаций мирного и военного времени»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33670" y="9710530"/>
            <a:ext cx="1154827" cy="3776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489280" y="278897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987834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1797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«ВЗАИМОДЕЙСТВИЕ С ИНСТИТУТАМИ ГРАЖДАНСКОГО ОБЩЕСТВА В ГОРОДСКОМ ОКРУГЕ ГОРОД УФА                                              РЕСПУБЛИКИ 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06366660"/>
              </p:ext>
            </p:extLst>
          </p:nvPr>
        </p:nvGraphicFramePr>
        <p:xfrm>
          <a:off x="144676" y="7100929"/>
          <a:ext cx="6713323" cy="496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6267"/>
              </p:ext>
            </p:extLst>
          </p:nvPr>
        </p:nvGraphicFramePr>
        <p:xfrm>
          <a:off x="449943" y="2120881"/>
          <a:ext cx="6085768" cy="488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7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907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1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«Взаимодействие с институтами гражданского общества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«Профилактика терроризма, экстремизма и развитие системы общественной безопасности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369,9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«Профилактика пьянства и алкоголизма в городском округе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0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«Содействие развитию и поддержка социально ориентированных некоммерческих организаций»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216742" y="10869560"/>
            <a:ext cx="914400" cy="5014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44137" y="184390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18984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206825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СТРОИТЕЛЬСТВА, РЕКОНСТРУКЦИИ, КАПИТАЛЬНОГО РЕМОНТА, РЕМОНТА ДОРОГ И ИСКУССТВЕННЫХ СООРУЖЕНИЙ </a:t>
            </a:r>
            <a:b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УФА                  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92529638"/>
              </p:ext>
            </p:extLst>
          </p:nvPr>
        </p:nvGraphicFramePr>
        <p:xfrm>
          <a:off x="0" y="6720840"/>
          <a:ext cx="6858000" cy="417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90844"/>
              </p:ext>
            </p:extLst>
          </p:nvPr>
        </p:nvGraphicFramePr>
        <p:xfrm>
          <a:off x="391886" y="2263514"/>
          <a:ext cx="6158815" cy="397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736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9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66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дорожной инфраструктуры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6 677,3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4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водохозяйственного комплекса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38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22959" y="9982201"/>
            <a:ext cx="822961" cy="5486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489280" y="191765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7686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ГРАДОСТРОИТЕЛЬНОЙ ДЕЯТЕЛЬНОСТИ НА ТЕРРИТОРИИ</a:t>
            </a:r>
            <a:r>
              <a:rPr lang="en-US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УФА РЕСПУБЛИКИ БАШКОРТОСТАН»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8995942"/>
              </p:ext>
            </p:extLst>
          </p:nvPr>
        </p:nvGraphicFramePr>
        <p:xfrm>
          <a:off x="119269" y="6798365"/>
          <a:ext cx="6609521" cy="361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66163"/>
              </p:ext>
            </p:extLst>
          </p:nvPr>
        </p:nvGraphicFramePr>
        <p:xfrm>
          <a:off x="377371" y="2140556"/>
          <a:ext cx="6143349" cy="441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9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33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64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3 272,3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0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«Подготовка территорий и земельных участков для освоения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«Переселение граждан из аварийного жилищного фонда»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10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«Строительство инженерной инфраструктуры к районам массовой и индивидуальной застройки в городском округе город 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2 925,2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93912" y="9730408"/>
            <a:ext cx="974035" cy="4472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5360070" y="182109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62533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4748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ЗЕМЕЛЬНЫХ И ИМУЩЕСТВЕННЫХ ОТНОШЕНИЙ НА ТЕРРИТОРИИ ГОРОДСКОГО ОКРУГА           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47478876"/>
              </p:ext>
            </p:extLst>
          </p:nvPr>
        </p:nvGraphicFramePr>
        <p:xfrm>
          <a:off x="203200" y="7181849"/>
          <a:ext cx="6490261" cy="456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22994"/>
              </p:ext>
            </p:extLst>
          </p:nvPr>
        </p:nvGraphicFramePr>
        <p:xfrm>
          <a:off x="493486" y="1701343"/>
          <a:ext cx="6087196" cy="540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9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8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129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67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земельных и имущественных отношений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1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подпрограмма «Обеспечение функционирования объектов муниципальной собственности»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9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«Создание целостной системы учета земельных участков, вовлечение земельных участков в хозяйственный оборот и увеличение доходов от использования земельных ресурсов»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0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«Повышение эффективности управления муниципальной собственностью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79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95516" y="10896599"/>
            <a:ext cx="805575" cy="6762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489280" y="142436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23855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14990" y="270063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«УПРАВЛЕНИЕ МУНИЦИПАЛЬНЫМИ ФИНАНСАМИ ГОРОДСКОГО ОКРУГА ГОРОД УФА                                             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30150017"/>
              </p:ext>
            </p:extLst>
          </p:nvPr>
        </p:nvGraphicFramePr>
        <p:xfrm>
          <a:off x="0" y="6023808"/>
          <a:ext cx="6798392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1771" y="7507835"/>
            <a:ext cx="1004341" cy="479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347,6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25015"/>
              </p:ext>
            </p:extLst>
          </p:nvPr>
        </p:nvGraphicFramePr>
        <p:xfrm>
          <a:off x="420914" y="2091510"/>
          <a:ext cx="6202359" cy="32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1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91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25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«Управление муниципальными финансами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71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«Управление муниципальным долгом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26741" y="9039225"/>
            <a:ext cx="914400" cy="5524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89280" y="169641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6860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14" y="1071286"/>
            <a:ext cx="63462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Целями долговой политики городского округа за предыдущий период являлись эффективное управление муниципальным долгом городского округа, сохранение его объема на экономически безопасном уровне, своевременное исполнение долговых обязательств.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2938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                                  ДОЛГОВОЙ ПОЛИТИКИ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77561063"/>
              </p:ext>
            </p:extLst>
          </p:nvPr>
        </p:nvGraphicFramePr>
        <p:xfrm>
          <a:off x="0" y="2423887"/>
          <a:ext cx="6545944" cy="802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 РАЗВИТИЕ </a:t>
            </a:r>
            <a:r>
              <a:rPr lang="ru-RU" sz="2200" b="1" dirty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ТЕРРИТОРИЙ РАЙОНОВ ГОРОДСКОГО ОКРУГА ГОРОД УФА РЕСПУБЛИКИ БАШКОРТОСТАН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870" y="1337886"/>
            <a:ext cx="6432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Ответственными исполнителями являются Администрации районов городского округа город Уфа Республики Башкортостан.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6251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336,2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38115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673,2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53876" y="4129018"/>
            <a:ext cx="87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631,7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94539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545,0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64430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695,8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70821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625,0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05424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522,6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2437463"/>
          <a:ext cx="6831664" cy="140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425870" y="3659119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389683" y="3651982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316249" y="3651982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3280062" y="3644845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206628" y="3644845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170441" y="3637708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6105043" y="3651981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66483"/>
              </p:ext>
            </p:extLst>
          </p:nvPr>
        </p:nvGraphicFramePr>
        <p:xfrm>
          <a:off x="226251" y="4515450"/>
          <a:ext cx="6383210" cy="6966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9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6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92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73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мероприятий программ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913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рублей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1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Подпрограм-ма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 «Благоустрой-</a:t>
                      </a:r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территории района»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Подпрограм-ма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2 «Создание </a:t>
                      </a:r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благоприят-ных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условий проживания граждан»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Подпрограм-ма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«Реализация инициатив населения и обращений избирателей»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Подпрограм-ма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4 «</a:t>
                      </a:r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Обеспече-ние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 городского округа город Уфа Республики </a:t>
                      </a:r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-стан твердым топливом»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Подпрограм-ма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Обеспече-ние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 </a:t>
                      </a:r>
                      <a:r>
                        <a:rPr lang="ru-RU" sz="12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-ной программы «Развитие территории района»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Демског</a:t>
                      </a:r>
                      <a:r>
                        <a:rPr lang="ru-RU" sz="1300" b="1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Калининского 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005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Кировского 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59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Ленинского 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016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Октябрьского 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31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Орджоникидзевского 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5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территории Советского района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" name="TextBox 2"/>
          <p:cNvSpPr txBox="1"/>
          <p:nvPr/>
        </p:nvSpPr>
        <p:spPr>
          <a:xfrm>
            <a:off x="5475241" y="198716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789736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1125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ГОРОДСКОГО ОКРУГА ГОРОД УФА РЕСПУБЛИКИ 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760637"/>
              </p:ext>
            </p:extLst>
          </p:nvPr>
        </p:nvGraphicFramePr>
        <p:xfrm>
          <a:off x="-2542" y="6578600"/>
          <a:ext cx="6798392" cy="439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79664"/>
              </p:ext>
            </p:extLst>
          </p:nvPr>
        </p:nvGraphicFramePr>
        <p:xfrm>
          <a:off x="333829" y="1943900"/>
          <a:ext cx="6201881" cy="331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1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5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9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«Формирование современной городской среды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25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городских общественных территорий»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муниципальных общественных территорий городского округа город Уфа Республики Башкортостан»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0795" y="8591640"/>
            <a:ext cx="101803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fontAlgn="t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1 711,2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31685" y="10406397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5489280" y="166692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2432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3535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ОТДАЛЕННЫХ ТЕРРИТОРИЙ ГОРОДСКОГО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ГОРОД УФА РЕСПУБЛИКИ 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5719632"/>
              </p:ext>
            </p:extLst>
          </p:nvPr>
        </p:nvGraphicFramePr>
        <p:xfrm>
          <a:off x="-2542" y="6578600"/>
          <a:ext cx="6798392" cy="439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19227"/>
              </p:ext>
            </p:extLst>
          </p:nvPr>
        </p:nvGraphicFramePr>
        <p:xfrm>
          <a:off x="333829" y="1943900"/>
          <a:ext cx="6201881" cy="331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1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58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9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отдалённых территорий городского округа город Уфа Республики Башкортостан»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25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отдаленных территорий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«Улучшение качества жизни населения отдаленных территорий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0658" y="8591640"/>
            <a:ext cx="118816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fontAlgn="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81,4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31685" y="10406397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5489280" y="166692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63928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774" y="460862"/>
            <a:ext cx="60477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ПРОЕКТОВ РАЗВИТИЯ ОБЩЕСТВЕННОЙ ИНФРАСТРУКТУРЫ, ОСНОВАННЫХ НА МЕСТНЫХ ИНИЦИАТИВАХ</a:t>
            </a:r>
          </a:p>
        </p:txBody>
      </p:sp>
      <p:pic>
        <p:nvPicPr>
          <p:cNvPr id="6" name="Рисунок 5" descr="http://krasnoyarsk.er.ru/media/userdata/news/2016/10/07/874ab708cad5fcdfcb7746e78adf3e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12" y="2279622"/>
            <a:ext cx="2279162" cy="7237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68491"/>
              </p:ext>
            </p:extLst>
          </p:nvPr>
        </p:nvGraphicFramePr>
        <p:xfrm>
          <a:off x="798286" y="5754763"/>
          <a:ext cx="5617029" cy="442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0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9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16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13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68" marB="34268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255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5 920,0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995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7 893,3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995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10 156,2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807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21 564,7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1713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22 492,4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807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Орджоникидзевский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26 184,0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572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Советский</a:t>
                      </a: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18 318,0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199">
                <a:tc>
                  <a:txBody>
                    <a:bodyPr/>
                    <a:lstStyle/>
                    <a:p>
                      <a:pPr algn="ctr" fontAlgn="b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528</a:t>
                      </a: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360488" y="3375553"/>
            <a:ext cx="6214048" cy="23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hangingPunct="0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None/>
            </a:pPr>
            <a:r>
              <a:rPr lang="ru-RU" altLang="ru-RU" sz="16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          Программа поддержки местных инициатив – это механизм, позволяющий объединить финансовые ресурсы республиканского и городского бюджетов, средства физических и юридических лиц, и направить их на решение социально значимых проблем.</a:t>
            </a:r>
          </a:p>
          <a:p>
            <a:pPr algn="just" eaLnBrk="0" hangingPunct="0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None/>
            </a:pPr>
            <a:r>
              <a:rPr lang="ru-RU" altLang="ru-RU" sz="16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          Город Уфа ежегодно принимает участие в реализации проектов развития общественной инфраструктуры, основанных на местных инициативах.</a:t>
            </a:r>
          </a:p>
          <a:p>
            <a:pPr algn="just" eaLnBrk="0" hangingPunct="0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None/>
            </a:pPr>
            <a:r>
              <a:rPr lang="ru-RU" altLang="ru-RU" sz="16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	          Основными видами работ по проектам являются ремонт дорог и приобретение инертных материалов, приобретение и установка детских и спортивных площадок.</a:t>
            </a:r>
          </a:p>
          <a:p>
            <a:pPr algn="ctr" eaLnBrk="0" hangingPunct="0">
              <a:lnSpc>
                <a:spcPts val="15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None/>
            </a:pPr>
            <a:endParaRPr lang="ru-RU" altLang="ru-RU" sz="160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26204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5292" y="10368462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450098</a:t>
            </a:r>
            <a:r>
              <a:rPr lang="ru-RU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РБ, г. Уфа, проспект Октября, 120.</a:t>
            </a:r>
          </a:p>
          <a:p>
            <a:r>
              <a:rPr lang="ru-RU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279-05-40</a:t>
            </a:r>
          </a:p>
          <a:p>
            <a:r>
              <a:rPr lang="ru-RU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235-95-53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6147" y="5230560"/>
            <a:ext cx="5430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ДЛЯ ГРАЖДАН ПОДГОТОВЛЕН ФИНАНСОВЫМ УПРАВЛЕНИЕМ АДМИНИСТРАЦИИ ГОРОДСКОГО ОКРУГА ГОРОД УФА РЕСПУБЛИКИ БАШКОРТОСТАН</a:t>
            </a:r>
          </a:p>
        </p:txBody>
      </p:sp>
      <p:pic>
        <p:nvPicPr>
          <p:cNvPr id="7" name="Рисунок 6" descr="C:\Users\ahunova.ea\Desktop\salva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5" y="1063542"/>
            <a:ext cx="6156000" cy="32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1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2073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налоговых и неналоговых </a:t>
            </a:r>
          </a:p>
          <a:p>
            <a:pPr algn="ctr">
              <a:defRPr/>
            </a:pPr>
            <a:r>
              <a:rPr lang="ru-RU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городского округа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4153" y="2674267"/>
            <a:ext cx="119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0251573"/>
              </p:ext>
            </p:extLst>
          </p:nvPr>
        </p:nvGraphicFramePr>
        <p:xfrm>
          <a:off x="80628" y="2951266"/>
          <a:ext cx="6696744" cy="873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2747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13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4167189"/>
                  <a:ext cx="4572000" cy="30503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21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514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ОБЪЕМ НАЛОГОВЫХ И  НЕНАЛОГОВЫХ</a:t>
            </a:r>
          </a:p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 </a:t>
            </a:r>
            <a:endParaRPr lang="ru-RU" sz="2000" b="1" dirty="0">
              <a:solidFill>
                <a:srgbClr val="00B8A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93115997"/>
              </p:ext>
            </p:extLst>
          </p:nvPr>
        </p:nvGraphicFramePr>
        <p:xfrm>
          <a:off x="0" y="754927"/>
          <a:ext cx="6858000" cy="351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17024848"/>
              </p:ext>
            </p:extLst>
          </p:nvPr>
        </p:nvGraphicFramePr>
        <p:xfrm>
          <a:off x="0" y="4277032"/>
          <a:ext cx="6858000" cy="353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80287175"/>
              </p:ext>
            </p:extLst>
          </p:nvPr>
        </p:nvGraphicFramePr>
        <p:xfrm>
          <a:off x="0" y="7905135"/>
          <a:ext cx="6858000" cy="428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3771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146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76345" y="388608"/>
            <a:ext cx="415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Уфы по доходам за 202</a:t>
            </a:r>
            <a:r>
              <a:rPr lang="en-US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cap="all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4807" y="1565529"/>
            <a:ext cx="131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  <a:p>
            <a:endParaRPr lang="ru-RU" sz="12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42130"/>
              </p:ext>
            </p:extLst>
          </p:nvPr>
        </p:nvGraphicFramePr>
        <p:xfrm>
          <a:off x="288356" y="2027194"/>
          <a:ext cx="6111083" cy="816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1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0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2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5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01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578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202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</a:t>
                      </a:r>
                    </a:p>
                    <a:p>
                      <a:pPr marL="0" marR="0" indent="0" algn="ctr" defTabSz="914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202</a:t>
                      </a: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324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66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алоговые и неналоговые доходы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18 533,4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23 692,0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r>
                        <a:rPr lang="en-US" sz="1400" b="1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158,6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127,8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629">
                <a:tc>
                  <a:txBody>
                    <a:bodyPr/>
                    <a:lstStyle/>
                    <a:p>
                      <a:pPr marL="0" indent="0" algn="l" defTabSz="1074738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 т. ч.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14 926,6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19 664,2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+4 737,6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131,7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3964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8 190,9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10 048,2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+1 857,3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964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</a:t>
                      </a: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+17,1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3964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40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4 733,8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7 046,7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+2 312,9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312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 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1 637,4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2 016,3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+378,9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2127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</a:t>
                      </a:r>
                      <a:r>
                        <a:rPr lang="en-US" sz="140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общераспространенных полезных ископаемых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9987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+183,4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170,5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5092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</a:t>
                      </a:r>
                    </a:p>
                    <a:p>
                      <a:pPr marL="0" indent="0" algn="l"/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3 606,8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4 027,8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+421,0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5092">
                <a:tc>
                  <a:txBody>
                    <a:bodyPr/>
                    <a:lstStyle/>
                    <a:p>
                      <a:pPr marL="0" indent="0" algn="l" defTabSz="1074738"/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2 202,0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+78,2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244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lang="ru-RU" sz="140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244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+59,3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244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1 082,5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1 289,6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+207,1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42441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 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+62,3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5802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143,8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+18,9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4795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13" name="SapphireHiddenControl" hidden="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4167189"/>
                  <a:ext cx="4572000" cy="305038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20919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30230</TotalTime>
  <Words>5906</Words>
  <Application>Microsoft Office PowerPoint</Application>
  <PresentationFormat>Широкоэкранный</PresentationFormat>
  <Paragraphs>1222</Paragraphs>
  <Slides>64</Slides>
  <Notes>64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1" baseType="lpstr">
      <vt:lpstr>Arial Unicode MS</vt:lpstr>
      <vt:lpstr>Arial</vt:lpstr>
      <vt:lpstr>Calibri</vt:lpstr>
      <vt:lpstr>Calibri Light</vt:lpstr>
      <vt:lpstr>Raleway</vt:lpstr>
      <vt:lpstr>Times New Roman</vt:lpstr>
      <vt:lpstr>Тема Office</vt:lpstr>
      <vt:lpstr>Презентация PowerPoint</vt:lpstr>
      <vt:lpstr>УВАЖАЕМЫЕ УФИМЦЫ!</vt:lpstr>
      <vt:lpstr>АДМИНИСТРАТИВНОЕ 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ДОТАЦИИ ЗА 2024 ГОД</vt:lpstr>
      <vt:lpstr>СУБСИДИИ ЗА 2024 ГОД</vt:lpstr>
      <vt:lpstr>СУБВЕНЦИИ ЗА 2024 ГОД</vt:lpstr>
      <vt:lpstr>ИНЫЕ МЕЖБЮДЖЕТНЫЕ ТРАНСФЕРТЫ         ЗА 2024 ГОД</vt:lpstr>
      <vt:lpstr>Презентация PowerPoint</vt:lpstr>
      <vt:lpstr>РАСХОДЫ БЮДЖЕТА ГОРОДСКОГО ОКРУГА ГОРОД УФА  ЗА 2024 ГОД</vt:lpstr>
      <vt:lpstr>ИСПОЛНЕНИЕ ПО РАСХОДАМ БЮДЖЕТА ГОРОДСКОГО ОКРУГА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КУЛЬТУРА, КИНЕМАТОГРАФИЯ</vt:lpstr>
      <vt:lpstr>СОЦИАЛЬНАЯ ПОЛИТИКА</vt:lpstr>
      <vt:lpstr>ФИЗИЧЕСКАЯ КУЛЬТУРА И СПОРТ</vt:lpstr>
      <vt:lpstr>СРЕДСТВА МАССОВОЙ ИНФОРМАЦИИ</vt:lpstr>
      <vt:lpstr>ОБСЛУЖИВАНИЕ ГОСУДАРСТВЕННОГО (МУНИЦИПАЛЬНОГО) ДОЛГА</vt:lpstr>
      <vt:lpstr>Презентация PowerPoint</vt:lpstr>
      <vt:lpstr>Презентация PowerPoint</vt:lpstr>
      <vt:lpstr>РЕАЛИЗАЦИЯ НАЦИОНАЛЬНЫХ ПРОЕКТОВ НА ТЕРРИТОРИИ ГОРОДСКОГО ОКРУГА В 2024 ГОДУ (млн рублей)</vt:lpstr>
      <vt:lpstr>Презентация PowerPoint</vt:lpstr>
      <vt:lpstr>МУНИЦИПАЛЬНЫЕ ПРОГРАММЫ ГОРОДСКОГО ОКРУГА ЗА 2024 ГОД</vt:lpstr>
      <vt:lpstr>Презентация PowerPoint</vt:lpstr>
      <vt:lpstr>Презентация PowerPoint</vt:lpstr>
      <vt:lpstr>МУНИЦИПАЛЬНАЯ ПРОГРАММА «РАЗВИТИЕ ОБРАЗОВАНИЯ В ГОРОДСКОМ ОКРУГЕ     ГОРОД УФА РЕСПУБЛИКИ БАШКОРТОСТАН»</vt:lpstr>
      <vt:lpstr>МУНИЦИПАЛЬНАЯ ПРОГРАММА «РАЗВИТИЕ КУЛЬТУРЫ И ИСКУССТВА В ГОРОДСКОМ ОКРУГЕ ГОРОД УФА РЕСПУБЛИКИ БАШКОРТОСТАН»</vt:lpstr>
      <vt:lpstr>МУНИЦИПАЛЬНАЯ ПРОГРАММА «РАЗВИТИЕ ТРАНСПОРТНОГО ОБСЛУЖИВАНИЯ НАСЕЛЕНИЯ ГОРОДСКОГО ОКРУГА ГОРОД УФА        РЕСПУБЛИКИ БАШКОРТОСТАН»</vt:lpstr>
      <vt:lpstr>МУНИЦИПАЛЬНАЯ ПРОГРАММА «РАЗВИТИЕ ФИЗИЧЕСКОЙ КУЛЬТУРЫ И СПОРТА В ГОРОДСКОМ ОКРУГЕ ГОРОД УФА                  РЕСПУБЛИКИ БАШКОРТОСТАН»</vt:lpstr>
      <vt:lpstr>МУНИЦИПАЛЬНАЯ ПРОГРАММА «РАЗВИТИЕ ОПЕКИ И ПОПЕЧИТЕЛЬСТВА В ГОРОДСКОМ ОКРУГЕ ГОРОД УФА РЕСПУБЛИКИ БАШКОРТОСТАН»</vt:lpstr>
      <vt:lpstr>МУНИЦИПАЛЬНАЯ ПРОГРАММА «БЛАГОУСТРОЙСТВО ГОРОДСКОГО ОКРУГА ГОРОД УФА РЕСПУБЛИКИ БАШКОРТОСТАН»</vt:lpstr>
      <vt:lpstr>МУНИЦИПАЛЬНАЯ ПРОГРАММА «РАЗВИТИЕ ЖИЛИЩНО-КОММУНАЛЬНОГО ХОЗЯЙСТВА И УЛУЧШЕНИЕ ЭКОЛОГИЧЕСКОЙ ОБСТАНОВКИ В ГОРОДСКОМ ОКРУГЕ ГОРОД УФА          РЕСПУБЛИКИ БАШКОРТОСТАН»</vt:lpstr>
      <vt:lpstr>МУНИЦИПАЛЬНАЯ ПРОГРАММА «ПОЖАРНАЯ БЕЗОПАСНОСТЬ ГОРОДСКОГО ОКРУГА ГОРОД УФА РЕСПУБЛИКИ БАШКОРТОСТАН»</vt:lpstr>
      <vt:lpstr>МУНИЦИПАЛЬНАЯ ПРОГРАММА «РАЗВИТИЕ ГОРОДСКОГО ОКРУГА ГОРОД УФА                РЕСПУБЛИКИ БАШКОРТОСТАН»</vt:lpstr>
      <vt:lpstr>МУНИЦИПАЛЬНАЯ ПРОГРАММА «РАЗВИТИЕ МОЛОДЕЖНОЙ ПОЛИТИКИ В ГОРОДСКОМ ОКРУГЕ ГОРОД УФА РЕСПУБЛИКИ БАШКОРТОСТАН»</vt:lpstr>
      <vt:lpstr>МУНИЦИПАЛЬНАЯ ПРОГРАММА «РАЗВИТИЕ ПРЕДПРИНИМАТЕЛЬСТВА И ТУРИЗМА В ГОРОДСКОМ ОКРУГЕ ГОРОД УФА            РЕСПУБЛИКИ БАШКОРТОСТАН»</vt:lpstr>
      <vt:lpstr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vt:lpstr>
      <vt:lpstr>МУНИЦИПАЛЬНАЯ ПРОГРАММА «ВЗАИМОДЕЙСТВИЕ С ИНСТИТУТАМИ ГРАЖДАНСКОГО ОБЩЕСТВА В ГОРОДСКОМ ОКРУГЕ ГОРОД УФА                                              РЕСПУБЛИКИ БАШКОРТОСТАН»</vt:lpstr>
      <vt:lpstr>МУНИЦИПАЛЬНАЯ ПРОГРАММА «РАЗВИТИЕ СТРОИТЕЛЬСТВА, РЕКОНСТРУКЦИИ, КАПИТАЛЬНОГО РЕМОНТА, РЕМОНТА ДОРОГ И ИСКУССТВЕННЫХ СООРУЖЕНИЙ  ГОРОДСКОГО ОКРУГА ГОРОД УФА                   РЕСПУБЛИКИ БАШКОРТОСТАН»</vt:lpstr>
      <vt:lpstr>МУНИЦИПАЛЬНАЯ ПРОГРАММА «РАЗВИТИЕ ГРАДОСТРОИТЕЛЬНОЙ ДЕЯТЕЛЬНОСТИ НА ТЕРРИТОРИИ ГОРОДСКОГО ОКРУГА ГОРОД УФА РЕСПУБЛИКИ БАШКОРТОСТАН»</vt:lpstr>
      <vt:lpstr>МУНИЦИПАЛЬНАЯ ПРОГРАММА «РАЗВИТИЕ ЗЕМЕЛЬНЫХ И ИМУЩЕСТВЕННЫХ ОТНОШЕНИЙ НА ТЕРРИТОРИИ ГОРОДСКОГО ОКРУГА            ГОРОД УФА РЕСПУБЛИКИ БАШКОРТОСТАН»</vt:lpstr>
      <vt:lpstr>МУНИЦИПАЛЬНАЯ ПРОГРАММА «УПРАВЛЕНИЕ МУНИЦИПАЛЬНЫМИ ФИНАНСАМИ ГОРОДСКОГО ОКРУГА ГОРОД УФА                                              РЕСПУБЛИКИ БАШКОРТОСТАН»</vt:lpstr>
      <vt:lpstr>Презентация PowerPoint</vt:lpstr>
      <vt:lpstr>МУНИЦИПАЛЬНАЯ ПРОГРАММА «ФОРМИРОВАНИЕ СОВРЕМЕННОЙ ГОРОДСКОЙ СРЕДЫ ГОРОДСКОГО ОКРУГА ГОРОД УФА РЕСПУБЛИКИ БАШКОРТОСТАН»</vt:lpstr>
      <vt:lpstr>МУНИЦИПАЛЬНАЯ ПРОГРАММА «РАЗВИТИЕ ОТДАЛЕННЫХ ТЕРРИТОРИЙ ГОРОДСКОГО ОКРУГА ГОРОД УФА РЕСПУБЛИКИ БАШКОРТОСТАН»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Салихов Рустам Юрьевич</dc:creator>
  <cp:lastModifiedBy>Габдуллина Алсу Азатовна</cp:lastModifiedBy>
  <cp:revision>1541</cp:revision>
  <cp:lastPrinted>2025-04-23T07:41:14Z</cp:lastPrinted>
  <dcterms:created xsi:type="dcterms:W3CDTF">2018-12-12T07:54:53Z</dcterms:created>
  <dcterms:modified xsi:type="dcterms:W3CDTF">2025-04-29T06:29:16Z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1391597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