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9"/>
  </p:notesMasterIdLst>
  <p:handoutMasterIdLst>
    <p:handoutMasterId r:id="rId30"/>
  </p:handoutMasterIdLst>
  <p:sldIdLst>
    <p:sldId id="577" r:id="rId5"/>
    <p:sldId id="550" r:id="rId6"/>
    <p:sldId id="553" r:id="rId7"/>
    <p:sldId id="601" r:id="rId8"/>
    <p:sldId id="607" r:id="rId9"/>
    <p:sldId id="608" r:id="rId10"/>
    <p:sldId id="609" r:id="rId11"/>
    <p:sldId id="559" r:id="rId12"/>
    <p:sldId id="615" r:id="rId13"/>
    <p:sldId id="606" r:id="rId14"/>
    <p:sldId id="602" r:id="rId15"/>
    <p:sldId id="616" r:id="rId16"/>
    <p:sldId id="581" r:id="rId17"/>
    <p:sldId id="587" r:id="rId18"/>
    <p:sldId id="555" r:id="rId19"/>
    <p:sldId id="578" r:id="rId20"/>
    <p:sldId id="610" r:id="rId21"/>
    <p:sldId id="611" r:id="rId22"/>
    <p:sldId id="612" r:id="rId23"/>
    <p:sldId id="613" r:id="rId24"/>
    <p:sldId id="614" r:id="rId25"/>
    <p:sldId id="579" r:id="rId26"/>
    <p:sldId id="605" r:id="rId27"/>
    <p:sldId id="591" r:id="rId28"/>
  </p:sldIdLst>
  <p:sldSz cx="9906000" cy="6858000" type="A4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34988" indent="-77788" algn="l" rtl="0" fontAlgn="base">
      <a:spcBef>
        <a:spcPct val="0"/>
      </a:spcBef>
      <a:spcAft>
        <a:spcPct val="0"/>
      </a:spcAft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71563" indent="-157163" algn="l" rtl="0" fontAlgn="base">
      <a:spcBef>
        <a:spcPct val="0"/>
      </a:spcBef>
      <a:spcAft>
        <a:spcPct val="0"/>
      </a:spcAft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08138" indent="-236538" algn="l" rtl="0" fontAlgn="base">
      <a:spcBef>
        <a:spcPct val="0"/>
      </a:spcBef>
      <a:spcAft>
        <a:spcPct val="0"/>
      </a:spcAft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44713" indent="-315913" algn="l" rtl="0" fontAlgn="base">
      <a:spcBef>
        <a:spcPct val="0"/>
      </a:spcBef>
      <a:spcAft>
        <a:spcPct val="0"/>
      </a:spcAft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4367"/>
    <a:srgbClr val="3269AB"/>
    <a:srgbClr val="3B7BC8"/>
    <a:srgbClr val="17375E"/>
    <a:srgbClr val="FF9999"/>
    <a:srgbClr val="FF5050"/>
    <a:srgbClr val="B45608"/>
    <a:srgbClr val="DA97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9885" autoAdjust="0"/>
  </p:normalViewPr>
  <p:slideViewPr>
    <p:cSldViewPr snapToGrid="0">
      <p:cViewPr>
        <p:scale>
          <a:sx n="120" d="100"/>
          <a:sy n="120" d="100"/>
        </p:scale>
        <p:origin x="-1026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6219825" cy="496889"/>
          </a:xfrm>
          <a:prstGeom prst="rect">
            <a:avLst/>
          </a:prstGeom>
        </p:spPr>
        <p:txBody>
          <a:bodyPr vert="horz" lIns="132092" tIns="66047" rIns="132092" bIns="6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1176" y="1"/>
            <a:ext cx="6219825" cy="496889"/>
          </a:xfrm>
          <a:prstGeom prst="rect">
            <a:avLst/>
          </a:prstGeom>
        </p:spPr>
        <p:txBody>
          <a:bodyPr vert="horz" lIns="132092" tIns="66047" rIns="132092" bIns="6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7B336-DC66-45F2-B282-91293DAAA999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6219825" cy="496887"/>
          </a:xfrm>
          <a:prstGeom prst="rect">
            <a:avLst/>
          </a:prstGeom>
        </p:spPr>
        <p:txBody>
          <a:bodyPr vert="horz" lIns="132092" tIns="66047" rIns="132092" bIns="6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1176" y="9428164"/>
            <a:ext cx="6219825" cy="496887"/>
          </a:xfrm>
          <a:prstGeom prst="rect">
            <a:avLst/>
          </a:prstGeom>
        </p:spPr>
        <p:txBody>
          <a:bodyPr vert="horz" lIns="132092" tIns="66047" rIns="132092" bIns="6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1B26-56B2-46D6-92D5-0622CDA7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09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6219825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1176" y="1"/>
            <a:ext cx="6219825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46CFF5B8-1EF6-4882-B611-84F6897D769B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8786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6688" y="4714876"/>
            <a:ext cx="114808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62198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1176" y="9428164"/>
            <a:ext cx="62198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988C4F37-A200-464F-AF4A-781757B8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66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349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715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081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447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681884" algn="l" defTabSz="10727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261" algn="l" defTabSz="10727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637" algn="l" defTabSz="10727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015" algn="l" defTabSz="10727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9404-4E29-4963-A9BC-37E979988ADD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388-7B7C-49DD-A841-18D4CA6C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7F9-4A6D-48A9-965D-F2603E10F938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A99-7680-416E-9507-5DC965A8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5B93-406F-42DE-AB67-575F9D72B3A0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08B-86C3-41FB-A9EC-DD349F26C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940-CEDB-4BF6-9C07-A2854C6099A4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C34-4F61-4C5C-A5D8-23F043D2A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887-66E2-4C2E-BFD9-E2900CC82A34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A560-C43E-40F0-BA5E-292BF9B04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33E-6C8E-45B7-85C9-0729645679A8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41CC-E7DA-4A49-BB78-3A642644A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7" indent="0">
              <a:buNone/>
              <a:defRPr sz="2300" b="1"/>
            </a:lvl2pPr>
            <a:lvl3pPr marL="1072753" indent="0">
              <a:buNone/>
              <a:defRPr sz="2100" b="1"/>
            </a:lvl3pPr>
            <a:lvl4pPr marL="1609131" indent="0">
              <a:buNone/>
              <a:defRPr sz="1900" b="1"/>
            </a:lvl4pPr>
            <a:lvl5pPr marL="2145507" indent="0">
              <a:buNone/>
              <a:defRPr sz="1900" b="1"/>
            </a:lvl5pPr>
            <a:lvl6pPr marL="2681884" indent="0">
              <a:buNone/>
              <a:defRPr sz="1900" b="1"/>
            </a:lvl6pPr>
            <a:lvl7pPr marL="3218261" indent="0">
              <a:buNone/>
              <a:defRPr sz="1900" b="1"/>
            </a:lvl7pPr>
            <a:lvl8pPr marL="3754637" indent="0">
              <a:buNone/>
              <a:defRPr sz="1900" b="1"/>
            </a:lvl8pPr>
            <a:lvl9pPr marL="429101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7" indent="0">
              <a:buNone/>
              <a:defRPr sz="2300" b="1"/>
            </a:lvl2pPr>
            <a:lvl3pPr marL="1072753" indent="0">
              <a:buNone/>
              <a:defRPr sz="2100" b="1"/>
            </a:lvl3pPr>
            <a:lvl4pPr marL="1609131" indent="0">
              <a:buNone/>
              <a:defRPr sz="1900" b="1"/>
            </a:lvl4pPr>
            <a:lvl5pPr marL="2145507" indent="0">
              <a:buNone/>
              <a:defRPr sz="1900" b="1"/>
            </a:lvl5pPr>
            <a:lvl6pPr marL="2681884" indent="0">
              <a:buNone/>
              <a:defRPr sz="1900" b="1"/>
            </a:lvl6pPr>
            <a:lvl7pPr marL="3218261" indent="0">
              <a:buNone/>
              <a:defRPr sz="1900" b="1"/>
            </a:lvl7pPr>
            <a:lvl8pPr marL="3754637" indent="0">
              <a:buNone/>
              <a:defRPr sz="1900" b="1"/>
            </a:lvl8pPr>
            <a:lvl9pPr marL="429101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4E26-0EF3-4525-8A64-146D5B89C016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B65-D336-4381-B198-CFE8FC4FF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595-0A6E-4670-884E-12F86482895D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1809-B582-47CE-961A-A0D634466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ADED-5193-4FA3-9A43-DFD2FA93AD9F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D2-6328-4E71-B2B5-FF0EC2037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4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77" indent="0">
              <a:buNone/>
              <a:defRPr sz="1400"/>
            </a:lvl2pPr>
            <a:lvl3pPr marL="1072753" indent="0">
              <a:buNone/>
              <a:defRPr sz="1200"/>
            </a:lvl3pPr>
            <a:lvl4pPr marL="1609131" indent="0">
              <a:buNone/>
              <a:defRPr sz="1000"/>
            </a:lvl4pPr>
            <a:lvl5pPr marL="2145507" indent="0">
              <a:buNone/>
              <a:defRPr sz="1000"/>
            </a:lvl5pPr>
            <a:lvl6pPr marL="2681884" indent="0">
              <a:buNone/>
              <a:defRPr sz="1000"/>
            </a:lvl6pPr>
            <a:lvl7pPr marL="3218261" indent="0">
              <a:buNone/>
              <a:defRPr sz="1000"/>
            </a:lvl7pPr>
            <a:lvl8pPr marL="3754637" indent="0">
              <a:buNone/>
              <a:defRPr sz="1000"/>
            </a:lvl8pPr>
            <a:lvl9pPr marL="4291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BE-DB9C-4B7F-8175-3E920AAE1262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80F-A325-4F13-91B5-7031FF50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36377" indent="0">
              <a:buNone/>
              <a:defRPr sz="3300"/>
            </a:lvl2pPr>
            <a:lvl3pPr marL="1072753" indent="0">
              <a:buNone/>
              <a:defRPr sz="2800"/>
            </a:lvl3pPr>
            <a:lvl4pPr marL="1609131" indent="0">
              <a:buNone/>
              <a:defRPr sz="2300"/>
            </a:lvl4pPr>
            <a:lvl5pPr marL="2145507" indent="0">
              <a:buNone/>
              <a:defRPr sz="2300"/>
            </a:lvl5pPr>
            <a:lvl6pPr marL="2681884" indent="0">
              <a:buNone/>
              <a:defRPr sz="2300"/>
            </a:lvl6pPr>
            <a:lvl7pPr marL="3218261" indent="0">
              <a:buNone/>
              <a:defRPr sz="2300"/>
            </a:lvl7pPr>
            <a:lvl8pPr marL="3754637" indent="0">
              <a:buNone/>
              <a:defRPr sz="2300"/>
            </a:lvl8pPr>
            <a:lvl9pPr marL="4291015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77" indent="0">
              <a:buNone/>
              <a:defRPr sz="1400"/>
            </a:lvl2pPr>
            <a:lvl3pPr marL="1072753" indent="0">
              <a:buNone/>
              <a:defRPr sz="1200"/>
            </a:lvl3pPr>
            <a:lvl4pPr marL="1609131" indent="0">
              <a:buNone/>
              <a:defRPr sz="1000"/>
            </a:lvl4pPr>
            <a:lvl5pPr marL="2145507" indent="0">
              <a:buNone/>
              <a:defRPr sz="1000"/>
            </a:lvl5pPr>
            <a:lvl6pPr marL="2681884" indent="0">
              <a:buNone/>
              <a:defRPr sz="1000"/>
            </a:lvl6pPr>
            <a:lvl7pPr marL="3218261" indent="0">
              <a:buNone/>
              <a:defRPr sz="1000"/>
            </a:lvl7pPr>
            <a:lvl8pPr marL="3754637" indent="0">
              <a:buNone/>
              <a:defRPr sz="1000"/>
            </a:lvl8pPr>
            <a:lvl9pPr marL="4291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1B7A-F75D-4894-A74A-2E98A314B7A3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E2-526D-46D2-91A4-42E9F032B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6713"/>
          </a:xfrm>
          <a:prstGeom prst="rect">
            <a:avLst/>
          </a:prstGeom>
        </p:spPr>
        <p:txBody>
          <a:bodyPr vert="horz" lIns="107275" tIns="53638" rIns="107275" bIns="5363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F59B-0A77-4AE9-9D0C-7C34F6416011}" type="datetimeFigureOut">
              <a:rPr lang="ru-RU"/>
              <a:pPr>
                <a:defRPr/>
              </a:pPr>
              <a:t>25.09.2019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6713"/>
          </a:xfrm>
          <a:prstGeom prst="rect">
            <a:avLst/>
          </a:prstGeom>
        </p:spPr>
        <p:txBody>
          <a:bodyPr vert="horz" lIns="107275" tIns="53638" rIns="107275" bIns="5363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6713"/>
          </a:xfrm>
          <a:prstGeom prst="rect">
            <a:avLst/>
          </a:prstGeom>
        </p:spPr>
        <p:txBody>
          <a:bodyPr vert="horz" lIns="107275" tIns="53638" rIns="107275" bIns="5363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F300-0F76-4DEA-A800-296E4F0E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6377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275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913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45507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073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49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826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03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7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53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31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07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84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61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37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15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857250"/>
            <a:ext cx="89693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428625" y="1827213"/>
            <a:ext cx="9359900" cy="615950"/>
          </a:xfrm>
          <a:prstGeom prst="rect">
            <a:avLst/>
          </a:prstGeom>
          <a:noFill/>
          <a:ln>
            <a:noFill/>
          </a:ln>
          <a:extLst/>
        </p:spPr>
        <p:txBody>
          <a:bodyPr lIns="107275" tIns="53638" rIns="107275" bIns="53638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33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5" name="Picture 12" descr="gerb_Ufa-600x748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" y="381000"/>
            <a:ext cx="701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4933" y="1924050"/>
            <a:ext cx="8771467" cy="286227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ПРОЕКТ ПЛАНИРОВКИ И ПРОЕКТ МЕЖЕВАНИЯ ТЕРРИТОРИИ, ОГРАНИЧЕННОЙ УЛИЦАМИ  ОРДЖОНИКИДЗЕ, ВОЛОГОДСКОЙ, ИНТЕРНАЦИОНАЛЬНОЙ И СЕРГЕЯ ВОСТРЕЦОВА          В КАЛИНИНСКОМ РАЙОНЕ  ГОРОДСКОГО ОКРУГА ГОРОД УФА РЕСПУБЛИКИ БАШКОРТОСТАН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04819" y="5448300"/>
            <a:ext cx="57817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2"/>
                </a:solidFill>
                <a:latin typeface="Arial Cyr" pitchFamily="34" charset="-52"/>
              </a:rPr>
              <a:t>ЗАКАЗЧИК: </a:t>
            </a:r>
            <a:r>
              <a:rPr lang="ru-RU" sz="1600" dirty="0" smtClean="0">
                <a:solidFill>
                  <a:schemeClr val="tx2"/>
                </a:solidFill>
              </a:rPr>
              <a:t>ООО «Специализированный застройщик управление комплексной застройки №6 КПД"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Cyr" pitchFamily="34" charset="-52"/>
              </a:rPr>
              <a:t>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2"/>
                </a:solidFill>
                <a:latin typeface="Arial Cyr" pitchFamily="34" charset="-52"/>
              </a:rPr>
              <a:t>ИСПОЛНИТЕЛЬ: МУП «АПБ» г.Уфы</a:t>
            </a:r>
            <a:endParaRPr lang="ru-RU" sz="1600" dirty="0">
              <a:solidFill>
                <a:schemeClr val="tx2"/>
              </a:solidFill>
              <a:latin typeface="Arial Cyr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488841" y="904331"/>
            <a:ext cx="6840000" cy="5520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484359" y="904332"/>
            <a:ext cx="6839999" cy="5033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516738" y="899559"/>
            <a:ext cx="6839999" cy="486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tooine\Public\Андрей\Черниковка_КПД\транспорт.bmp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74244" y="845421"/>
            <a:ext cx="6197209" cy="5589883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организации </a:t>
            </a:r>
            <a:r>
              <a:rPr lang="ru-RU" altLang="ru-RU" sz="1800" b="1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улично-дорожной сети и схема движения транспорта</a:t>
            </a:r>
            <a:endParaRPr lang="ru-RU" altLang="ru-RU" sz="1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027" name="Picture 3" descr="\\tatooine\Public\Андрей\Черниковка_КПД\условники_транспорт.bmp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564724" y="869382"/>
            <a:ext cx="2867800" cy="4464617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0" y="720000"/>
            <a:ext cx="714380" cy="6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\\tatooine\Public\Андрей\Черниковка_КПД\условники_обслуживание.bmp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534204" y="764370"/>
            <a:ext cx="1675826" cy="5229220"/>
          </a:xfrm>
          <a:prstGeom prst="rect">
            <a:avLst/>
          </a:prstGeom>
          <a:noFill/>
        </p:spPr>
      </p:pic>
      <p:pic>
        <p:nvPicPr>
          <p:cNvPr id="7170" name="Picture 2" descr="\\tatooine\Public\Андрей\Черниковка_КПД\обслуживание населения.bmp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07060" y="785433"/>
            <a:ext cx="5956354" cy="5751852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обслуживания населения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0" y="720000"/>
            <a:ext cx="714380" cy="6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\\tatooine\Public\Андрей\Черниковка_КПД\условники_обслуживание.bmp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7899806" y="1052533"/>
            <a:ext cx="1526813" cy="5229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942900" y="989916"/>
            <a:ext cx="3600000" cy="2655126"/>
          </a:xfrm>
          <a:prstGeom prst="rect">
            <a:avLst/>
          </a:prstGeom>
          <a:noFill/>
        </p:spPr>
      </p:pic>
      <p:pic>
        <p:nvPicPr>
          <p:cNvPr id="9" name="Picture 10" descr="\\tatooine\Public\Андрей\06_ТЭП планировка_ по замечаниям_для 12 стр_2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944878" y="3644183"/>
            <a:ext cx="3599976" cy="2943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</a:t>
            </a:r>
            <a:r>
              <a:rPr lang="ru-RU" altLang="ru-RU" sz="20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территории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0" y="720000"/>
            <a:ext cx="714380" cy="6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\\tatooine\Public\Андрей\Черниковка_КПД\условники_разбивочный.bmp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944334" y="866033"/>
            <a:ext cx="2145231" cy="2667628"/>
          </a:xfrm>
          <a:prstGeom prst="rect">
            <a:avLst/>
          </a:prstGeom>
          <a:noFill/>
        </p:spPr>
      </p:pic>
      <p:pic>
        <p:nvPicPr>
          <p:cNvPr id="11" name="Picture 4" descr="\\tatooine\Public\Андрей\Черниковка_КПД\сервитуты.bmp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515274" y="688067"/>
            <a:ext cx="6380823" cy="5985211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32" y="691425"/>
            <a:ext cx="714380" cy="6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950313" y="896380"/>
            <a:ext cx="5857200" cy="5227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942550" y="908780"/>
            <a:ext cx="5857200" cy="4947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877248" y="912272"/>
            <a:ext cx="5857200" cy="5073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52406" y="500042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52406" y="142852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расположения элемента планировочной структуры </a:t>
            </a:r>
          </a:p>
        </p:txBody>
      </p:sp>
      <p:pic>
        <p:nvPicPr>
          <p:cNvPr id="1027" name="Picture 3" descr="\\tatooine\Public\Андрей\Черниковка_КПД\2_в структуре города_20000_ГОТОВО.bmp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38658" y="693158"/>
            <a:ext cx="8740320" cy="5854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946726" y="912283"/>
            <a:ext cx="5857200" cy="5029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936392" y="917420"/>
            <a:ext cx="5835598" cy="343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\\tatooine\Public\Андрей\Черниковка_КПД\сервитуты.bmp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15274" y="688067"/>
            <a:ext cx="6380823" cy="5985211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зон действия публичных сервитутов 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32" y="700950"/>
            <a:ext cx="714380" cy="6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 descr="\\tatooine\Public\Андрей\Черниковка_КПД\условники_сервитуты.bmp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7155133" y="868926"/>
            <a:ext cx="2095200" cy="332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\\tatooine\Public\Андрей\Черниковка_КПД\сервитуты.bmp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15274" y="688067"/>
            <a:ext cx="6380823" cy="5985211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зон земельных участков с оценкой изъятия земель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32" y="700950"/>
            <a:ext cx="714380" cy="6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\\tatooine\Public\Андрей\Черниковка_КПД\условники_разбивочный.bmp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6973501" y="866031"/>
            <a:ext cx="2094694" cy="342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\\tatooine\Public\Андрей\Черниковка_КПД\01_ТЭП межевание_по замечаниям_ИСПРАВИТЬ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085768" y="998396"/>
            <a:ext cx="3153582" cy="242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tatooine\Public\Андрей\Черниковка_КПД\современное использование.bmp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88036" y="762137"/>
            <a:ext cx="6128422" cy="5860815"/>
          </a:xfrm>
          <a:prstGeom prst="rect">
            <a:avLst/>
          </a:prstGeom>
          <a:noFill/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555606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0" y="720000"/>
            <a:ext cx="714380" cy="6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\\tatooine\Public\Андрей\Черниковка_КПД\условники_современное использование.bm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16465" y="821456"/>
            <a:ext cx="2804384" cy="4512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893921" y="952688"/>
            <a:ext cx="5968800" cy="500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894967" y="924486"/>
            <a:ext cx="5968291" cy="482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894967" y="921667"/>
            <a:ext cx="5968291" cy="472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471" y="6243639"/>
            <a:ext cx="426243" cy="36195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9" descr="\\tatooine\Public\Андрей\06_ТЭП планировка_ по замечаниям_для 12 стр_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894967" y="929400"/>
            <a:ext cx="5968291" cy="3582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tatooine\Public\Андрей\Черниковка_КПД\планировочная организация.bmp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10290" y="880282"/>
            <a:ext cx="6111837" cy="5637291"/>
          </a:xfrm>
          <a:prstGeom prst="rect">
            <a:avLst/>
          </a:prstGeom>
          <a:noFill/>
        </p:spPr>
      </p:pic>
      <p:pic>
        <p:nvPicPr>
          <p:cNvPr id="2" name="Picture 3" descr="\\tatooine\Public\Андрей\Черниковка_КПД\условники_планировочная.bmp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616459" y="803105"/>
            <a:ext cx="2823457" cy="1945803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3407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</a:t>
            </a: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границ зон планируемого размещения объектов капитального строительства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069" y="780385"/>
            <a:ext cx="714380" cy="6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tatooine\Public\Андрей\Черниковка_КПД\планировочная организация.bmp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10290" y="880282"/>
            <a:ext cx="6111837" cy="5637291"/>
          </a:xfrm>
          <a:prstGeom prst="rect">
            <a:avLst/>
          </a:prstGeom>
          <a:noFill/>
        </p:spPr>
      </p:pic>
      <p:pic>
        <p:nvPicPr>
          <p:cNvPr id="2" name="Picture 3" descr="\\tatooine\Public\Андрей\Черниковка_КПД\условники_планировочная.bmp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616459" y="807193"/>
            <a:ext cx="2823457" cy="3374542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069" y="780385"/>
            <a:ext cx="714380" cy="6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9A9490F-2A42-42D4-B538-3EA28795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FFDA41-BF5C-4B24-BCF6-D808B37520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E30C84-86F5-4E37-ADCD-26843E24EBF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3535</TotalTime>
  <Words>173</Words>
  <Application>Microsoft Office PowerPoint</Application>
  <PresentationFormat>Лист A4 (210x297 мм)</PresentationFormat>
  <Paragraphs>52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Zased_W_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dulatova.eo</cp:lastModifiedBy>
  <cp:revision>370</cp:revision>
  <cp:lastPrinted>2011-09-23T09:38:03Z</cp:lastPrinted>
  <dcterms:created xsi:type="dcterms:W3CDTF">2014-06-03T04:33:56Z</dcterms:created>
  <dcterms:modified xsi:type="dcterms:W3CDTF">2019-09-25T11:12:57Z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