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45"/>
  </p:notesMasterIdLst>
  <p:handoutMasterIdLst>
    <p:handoutMasterId r:id="rId46"/>
  </p:handoutMasterIdLst>
  <p:sldIdLst>
    <p:sldId id="577" r:id="rId5"/>
    <p:sldId id="635" r:id="rId6"/>
    <p:sldId id="550" r:id="rId7"/>
    <p:sldId id="553" r:id="rId8"/>
    <p:sldId id="647" r:id="rId9"/>
    <p:sldId id="646" r:id="rId10"/>
    <p:sldId id="645" r:id="rId11"/>
    <p:sldId id="634" r:id="rId12"/>
    <p:sldId id="654" r:id="rId13"/>
    <p:sldId id="644" r:id="rId14"/>
    <p:sldId id="639" r:id="rId15"/>
    <p:sldId id="629" r:id="rId16"/>
    <p:sldId id="636" r:id="rId17"/>
    <p:sldId id="637" r:id="rId18"/>
    <p:sldId id="638" r:id="rId19"/>
    <p:sldId id="648" r:id="rId20"/>
    <p:sldId id="649" r:id="rId21"/>
    <p:sldId id="633" r:id="rId22"/>
    <p:sldId id="581" r:id="rId23"/>
    <p:sldId id="655" r:id="rId24"/>
    <p:sldId id="650" r:id="rId25"/>
    <p:sldId id="630" r:id="rId26"/>
    <p:sldId id="652" r:id="rId27"/>
    <p:sldId id="651" r:id="rId28"/>
    <p:sldId id="555" r:id="rId29"/>
    <p:sldId id="578" r:id="rId30"/>
    <p:sldId id="653" r:id="rId31"/>
    <p:sldId id="656" r:id="rId32"/>
    <p:sldId id="610" r:id="rId33"/>
    <p:sldId id="631" r:id="rId34"/>
    <p:sldId id="657" r:id="rId35"/>
    <p:sldId id="658" r:id="rId36"/>
    <p:sldId id="632" r:id="rId37"/>
    <p:sldId id="643" r:id="rId38"/>
    <p:sldId id="640" r:id="rId39"/>
    <p:sldId id="641" r:id="rId40"/>
    <p:sldId id="659" r:id="rId41"/>
    <p:sldId id="660" r:id="rId42"/>
    <p:sldId id="642" r:id="rId43"/>
    <p:sldId id="591" r:id="rId44"/>
  </p:sldIdLst>
  <p:sldSz cx="15122525" cy="10693400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823784" indent="-11977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650013" indent="-242003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2476241" indent="-364226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3302469" indent="-48644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3520025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422403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4928036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563204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9885" autoAdjust="0"/>
  </p:normalViewPr>
  <p:slideViewPr>
    <p:cSldViewPr>
      <p:cViewPr varScale="1">
        <p:scale>
          <a:sx n="75" d="100"/>
          <a:sy n="75" d="100"/>
        </p:scale>
        <p:origin x="1134" y="84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2"/>
            <a:ext cx="6219823" cy="496889"/>
          </a:xfrm>
          <a:prstGeom prst="rect">
            <a:avLst/>
          </a:prstGeom>
        </p:spPr>
        <p:txBody>
          <a:bodyPr vert="horz" lIns="132009" tIns="66006" rIns="132009" bIns="660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7" y="12"/>
            <a:ext cx="6219823" cy="496889"/>
          </a:xfrm>
          <a:prstGeom prst="rect">
            <a:avLst/>
          </a:prstGeom>
        </p:spPr>
        <p:txBody>
          <a:bodyPr vert="horz" lIns="132009" tIns="66006" rIns="132009" bIns="660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166"/>
            <a:ext cx="6219823" cy="496887"/>
          </a:xfrm>
          <a:prstGeom prst="rect">
            <a:avLst/>
          </a:prstGeom>
        </p:spPr>
        <p:txBody>
          <a:bodyPr vert="horz" lIns="132009" tIns="66006" rIns="132009" bIns="660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7" y="9428166"/>
            <a:ext cx="6219823" cy="496887"/>
          </a:xfrm>
          <a:prstGeom prst="rect">
            <a:avLst/>
          </a:prstGeom>
        </p:spPr>
        <p:txBody>
          <a:bodyPr vert="horz" lIns="132009" tIns="66006" rIns="132009" bIns="660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2"/>
            <a:ext cx="6219823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09" tIns="66006" rIns="132009" bIns="660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7" y="12"/>
            <a:ext cx="6219823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09" tIns="66006" rIns="132009" bIns="660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6600" y="746125"/>
            <a:ext cx="52593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91" y="4714887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09" tIns="66006" rIns="132009" bIns="6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6"/>
            <a:ext cx="621982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09" tIns="66006" rIns="132009" bIns="660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7" y="9428166"/>
            <a:ext cx="621982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09" tIns="66006" rIns="132009" bIns="660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823784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650013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476241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3302469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4129615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55538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81459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07384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873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597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18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377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248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7068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199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5378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90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5"/>
            <a:ext cx="12854146" cy="212382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78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59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518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3036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1296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9555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781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6073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1"/>
            <a:ext cx="668174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8"/>
            <a:ext cx="4975207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8" y="425759"/>
            <a:ext cx="8453912" cy="9126523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8"/>
            <a:ext cx="4975207" cy="7314583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2"/>
            <a:ext cx="9073515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 rtlCol="0">
            <a:normAutofit/>
          </a:bodyPr>
          <a:lstStyle>
            <a:lvl1pPr marL="0" indent="0">
              <a:buNone/>
              <a:defRPr sz="5600"/>
            </a:lvl1pPr>
            <a:lvl2pPr marL="825924" indent="0">
              <a:buNone/>
              <a:defRPr sz="5100"/>
            </a:lvl2pPr>
            <a:lvl3pPr marL="1651845" indent="0">
              <a:buNone/>
              <a:defRPr sz="4300"/>
            </a:lvl3pPr>
            <a:lvl4pPr marL="2477770" indent="0">
              <a:buNone/>
              <a:defRPr sz="3600"/>
            </a:lvl4pPr>
            <a:lvl5pPr marL="3303691" indent="0">
              <a:buNone/>
              <a:defRPr sz="3600"/>
            </a:lvl5pPr>
            <a:lvl6pPr marL="4129615" indent="0">
              <a:buNone/>
              <a:defRPr sz="3600"/>
            </a:lvl6pPr>
            <a:lvl7pPr marL="4955538" indent="0">
              <a:buNone/>
              <a:defRPr sz="3600"/>
            </a:lvl7pPr>
            <a:lvl8pPr marL="5781459" indent="0">
              <a:buNone/>
              <a:defRPr sz="3600"/>
            </a:lvl8pPr>
            <a:lvl9pPr marL="6607384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90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6126" y="428232"/>
            <a:ext cx="13610273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6126" y="2495128"/>
            <a:ext cx="13610273" cy="7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825924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165184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247777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3303691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18450" indent="-61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42010" indent="-515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3126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9354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5582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577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499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1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345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592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84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691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61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38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459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38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Office_Word1.doc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1" y="1336676"/>
            <a:ext cx="13692671" cy="2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654340" y="2849099"/>
            <a:ext cx="14288848" cy="951627"/>
          </a:xfrm>
          <a:prstGeom prst="rect">
            <a:avLst/>
          </a:prstGeom>
          <a:noFill/>
          <a:ln>
            <a:noFill/>
          </a:ln>
          <a:extLst/>
        </p:spPr>
        <p:txBody>
          <a:bodyPr lIns="165185" tIns="82592" rIns="165185" bIns="8259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51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59" y="594078"/>
            <a:ext cx="1071179" cy="15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01365" y="3000095"/>
            <a:ext cx="13390544" cy="4463022"/>
          </a:xfrm>
          <a:prstGeom prst="rect">
            <a:avLst/>
          </a:prstGeom>
        </p:spPr>
        <p:txBody>
          <a:bodyPr lIns="140801" tIns="70401" rIns="140801" bIns="70401"/>
          <a:lstStyle/>
          <a:p>
            <a:pPr algn="ctr">
              <a:defRPr/>
            </a:pPr>
            <a:r>
              <a:rPr lang="ru-RU" sz="3700" b="1" dirty="0" smtClean="0">
                <a:solidFill>
                  <a:schemeClr val="tx2"/>
                </a:solidFill>
                <a:latin typeface="Arial" charset="0"/>
              </a:rPr>
              <a:t>ПРОЕКТ ПЛАНИРОВКИ И ПРОЕКТ МЕЖЕВАНИЯ ТЕРРИТОРИИ КВАРТАЛА, ОГРАНИЧЕННОГО ПРОСПЕКТОМ ОКТЯБРЯ, УЛИЦЕЙ РОССИЙСКАЯ, РОССИЙСКИМ ПЕРЕУЛКОМ И МЕСТНЫМ ПРОЕЗДОМ В ОКТЯБРЬСКОМ РАЙОНЕ ГОРОДСКОГО ОКРУГА ГОРОД УФА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igranova.YA\Desktop\[Project]\09. Транснефть\альбом\растры\03 капстр 1.bmp"/>
          <p:cNvPicPr>
            <a:picLocks noChangeAspect="1" noChangeArrowheads="1"/>
          </p:cNvPicPr>
          <p:nvPr/>
        </p:nvPicPr>
        <p:blipFill>
          <a:blip r:embed="rId3"/>
          <a:srcRect l="4851" t="13452" r="11814" b="11417"/>
          <a:stretch>
            <a:fillRect/>
          </a:stretch>
        </p:blipFill>
        <p:spPr bwMode="auto">
          <a:xfrm>
            <a:off x="1317539" y="1184218"/>
            <a:ext cx="12596985" cy="8032860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78257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63812"/>
            <a:ext cx="13959254" cy="484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48920">
            <a:off x="13040432" y="1262895"/>
            <a:ext cx="1141538" cy="11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1:1000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Users\Migranova.YA\Desktop\[Project]\09. Транснефть\альбом\растры\0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527" y="1147705"/>
            <a:ext cx="12465562" cy="8032860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366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198367"/>
            <a:ext cx="13959254" cy="822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859300" y="1220731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632007" y="7172350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01061" y="1987504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3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137255" y="7975636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4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1942822" y="2681251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5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9679016" y="8669383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6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332365" y="6855940"/>
            <a:ext cx="170573" cy="175699"/>
          </a:xfrm>
          <a:prstGeom prst="ellipse">
            <a:avLst/>
          </a:prstGeom>
          <a:solidFill>
            <a:srgbClr val="FFFFFF">
              <a:alpha val="61961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82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578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175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771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TextBox 2"/>
          <p:cNvSpPr txBox="1"/>
          <p:nvPr/>
        </p:nvSpPr>
        <p:spPr>
          <a:xfrm>
            <a:off x="9274776" y="6843452"/>
            <a:ext cx="479759" cy="20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1947982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337578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2727175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116771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00315" y="5789140"/>
            <a:ext cx="170573" cy="175699"/>
          </a:xfrm>
          <a:prstGeom prst="ellipse">
            <a:avLst/>
          </a:prstGeom>
          <a:solidFill>
            <a:srgbClr val="FFFFFF">
              <a:alpha val="61961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82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578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175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771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TextBox 2"/>
          <p:cNvSpPr txBox="1"/>
          <p:nvPr/>
        </p:nvSpPr>
        <p:spPr>
          <a:xfrm>
            <a:off x="6842726" y="5776652"/>
            <a:ext cx="479759" cy="20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1947982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337578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2727175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116771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2"/>
          <a:srcRect l="3160" t="16525" r="36452" b="9710"/>
          <a:stretch>
            <a:fillRect/>
          </a:stretch>
        </p:blipFill>
        <p:spPr bwMode="auto">
          <a:xfrm>
            <a:off x="879383" y="1257244"/>
            <a:ext cx="9128250" cy="7886808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7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4"/>
          <a:srcRect l="49055" t="12769" r="33070" b="78352"/>
          <a:stretch>
            <a:fillRect/>
          </a:stretch>
        </p:blipFill>
        <p:spPr bwMode="auto">
          <a:xfrm>
            <a:off x="7451723" y="1074679"/>
            <a:ext cx="2701962" cy="9493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93851" y="943615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2193851" y="9144053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3851" y="980128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8059" y="954569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78059" y="991082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62267" y="965523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62267" y="1002036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84994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5"/>
          <a:srcRect l="66163" t="18574" r="8958" b="10393"/>
          <a:stretch>
            <a:fillRect/>
          </a:stretch>
        </p:blipFill>
        <p:spPr bwMode="auto">
          <a:xfrm>
            <a:off x="10263224" y="1549348"/>
            <a:ext cx="3760839" cy="7594704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83573">
            <a:off x="13117109" y="1281674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Migranova.YA\Desktop\[Project]\09. Транснефть\альбом\растры\04 план 2.bmp"/>
          <p:cNvPicPr>
            <a:picLocks noChangeAspect="1" noChangeArrowheads="1"/>
          </p:cNvPicPr>
          <p:nvPr/>
        </p:nvPicPr>
        <p:blipFill>
          <a:blip r:embed="rId2"/>
          <a:srcRect l="65848" t="18619" r="7823" b="10883"/>
          <a:stretch>
            <a:fillRect/>
          </a:stretch>
        </p:blipFill>
        <p:spPr bwMode="auto">
          <a:xfrm>
            <a:off x="10190198" y="1512835"/>
            <a:ext cx="3979917" cy="7537480"/>
          </a:xfrm>
          <a:prstGeom prst="rect">
            <a:avLst/>
          </a:prstGeom>
          <a:noFill/>
        </p:spPr>
      </p:pic>
      <p:pic>
        <p:nvPicPr>
          <p:cNvPr id="83969" name="Picture 1" descr="C:\Users\Migranova.YA\Desktop\[Project]\09. Транснефть\альбом\растры\04 план 2.bmp"/>
          <p:cNvPicPr>
            <a:picLocks noChangeAspect="1" noChangeArrowheads="1"/>
          </p:cNvPicPr>
          <p:nvPr/>
        </p:nvPicPr>
        <p:blipFill>
          <a:blip r:embed="rId2"/>
          <a:srcRect l="5334" t="10720" r="34278" b="19955"/>
          <a:stretch>
            <a:fillRect/>
          </a:stretch>
        </p:blipFill>
        <p:spPr bwMode="auto">
          <a:xfrm>
            <a:off x="988922" y="1439809"/>
            <a:ext cx="9128250" cy="7412139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3573">
            <a:off x="13117109" y="1281674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3969" y="932661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5333969" y="9034513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3969" y="969174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18177" y="943615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18177" y="980128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2385" y="954569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2385" y="991082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21" name="Picture 2" descr="C:\Users\Migranova.YA\Desktop\[Project]\09. Транснефть\альбом\растры\04 план 2.bmp"/>
          <p:cNvPicPr>
            <a:picLocks noChangeAspect="1" noChangeArrowheads="1"/>
          </p:cNvPicPr>
          <p:nvPr/>
        </p:nvPicPr>
        <p:blipFill>
          <a:blip r:embed="rId5"/>
          <a:srcRect l="13747" t="71849" r="65721" b="16540"/>
          <a:stretch>
            <a:fillRect/>
          </a:stretch>
        </p:blipFill>
        <p:spPr bwMode="auto">
          <a:xfrm>
            <a:off x="1646156" y="8413792"/>
            <a:ext cx="3103605" cy="124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C:\Users\Migranova.YA\Desktop\[Project]\09. Транснефть\альбом\растры\04 план 3.bmp"/>
          <p:cNvPicPr>
            <a:picLocks noChangeAspect="1" noChangeArrowheads="1"/>
          </p:cNvPicPr>
          <p:nvPr/>
        </p:nvPicPr>
        <p:blipFill>
          <a:blip r:embed="rId2"/>
          <a:srcRect l="4610" t="13451" r="35486" b="11759"/>
          <a:stretch>
            <a:fillRect/>
          </a:stretch>
        </p:blipFill>
        <p:spPr bwMode="auto">
          <a:xfrm>
            <a:off x="806357" y="1147705"/>
            <a:ext cx="9055224" cy="7996347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47749">
            <a:off x="8919103" y="1428404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3851" y="943615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193851" y="9144053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3851" y="980128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8059" y="954569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78059" y="991082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62267" y="965523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62267" y="1002036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23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5"/>
          <a:srcRect l="49055" t="12769" r="33070" b="78352"/>
          <a:stretch>
            <a:fillRect/>
          </a:stretch>
        </p:blipFill>
        <p:spPr bwMode="auto">
          <a:xfrm>
            <a:off x="5224430" y="9253591"/>
            <a:ext cx="2701962" cy="949338"/>
          </a:xfrm>
          <a:prstGeom prst="rect">
            <a:avLst/>
          </a:prstGeom>
          <a:noFill/>
        </p:spPr>
      </p:pic>
      <p:pic>
        <p:nvPicPr>
          <p:cNvPr id="24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6"/>
          <a:srcRect l="66163" t="18574" r="8958" b="10393"/>
          <a:stretch>
            <a:fillRect/>
          </a:stretch>
        </p:blipFill>
        <p:spPr bwMode="auto">
          <a:xfrm>
            <a:off x="10263224" y="1549348"/>
            <a:ext cx="3760839" cy="759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C:\Users\Migranova.YA\Desktop\[Project]\09. Транснефть\альбом\растры\04 план 4.bmp"/>
          <p:cNvPicPr>
            <a:picLocks noChangeAspect="1" noChangeArrowheads="1"/>
          </p:cNvPicPr>
          <p:nvPr/>
        </p:nvPicPr>
        <p:blipFill>
          <a:blip r:embed="rId2"/>
          <a:srcRect l="4851" t="10037" r="34761" b="18930"/>
          <a:stretch>
            <a:fillRect/>
          </a:stretch>
        </p:blipFill>
        <p:spPr bwMode="auto">
          <a:xfrm>
            <a:off x="915896" y="1366783"/>
            <a:ext cx="9128250" cy="7594704"/>
          </a:xfrm>
          <a:prstGeom prst="rect">
            <a:avLst/>
          </a:prstGeom>
          <a:noFill/>
        </p:spPr>
      </p:pic>
      <p:pic>
        <p:nvPicPr>
          <p:cNvPr id="21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3"/>
          <a:srcRect l="66163" t="18574" r="8958" b="10393"/>
          <a:stretch>
            <a:fillRect/>
          </a:stretch>
        </p:blipFill>
        <p:spPr bwMode="auto">
          <a:xfrm>
            <a:off x="10263224" y="1549348"/>
            <a:ext cx="3760839" cy="7594704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36593">
            <a:off x="13115494" y="1242622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1948" y="8596358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61948" y="8304254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1948" y="896148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6156" y="870589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6156" y="907102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30364" y="881543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30364" y="918056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20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6"/>
          <a:srcRect l="49055" t="12769" r="33070" b="78352"/>
          <a:stretch>
            <a:fillRect/>
          </a:stretch>
        </p:blipFill>
        <p:spPr bwMode="auto">
          <a:xfrm>
            <a:off x="5005352" y="9071026"/>
            <a:ext cx="2701962" cy="949338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9137895" y="5593097"/>
            <a:ext cx="440328" cy="453923"/>
          </a:xfrm>
          <a:prstGeom prst="ellipse">
            <a:avLst/>
          </a:prstGeom>
          <a:solidFill>
            <a:srgbClr val="FFFFFF">
              <a:alpha val="61961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82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578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175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771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TextBox 2"/>
          <p:cNvSpPr txBox="1"/>
          <p:nvPr/>
        </p:nvSpPr>
        <p:spPr>
          <a:xfrm>
            <a:off x="9145438" y="5619874"/>
            <a:ext cx="12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1947982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337578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2727175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116771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784732" y="2866616"/>
            <a:ext cx="440328" cy="453923"/>
          </a:xfrm>
          <a:prstGeom prst="ellipse">
            <a:avLst/>
          </a:prstGeom>
          <a:solidFill>
            <a:srgbClr val="FFFFFF">
              <a:alpha val="61961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82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578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175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771" algn="l" defTabSz="77919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TextBox 2"/>
          <p:cNvSpPr txBox="1"/>
          <p:nvPr/>
        </p:nvSpPr>
        <p:spPr>
          <a:xfrm>
            <a:off x="2792275" y="2893393"/>
            <a:ext cx="12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882" indent="-6628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3117" indent="-133924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352" indent="-20156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586" indent="-26920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1947982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337578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2727175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116771" algn="l" defTabSz="779193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C:\Users\Migranova.YA\Desktop\[Project]\09. Транснефть\альбом\растры\04 план 5.bmp"/>
          <p:cNvPicPr>
            <a:picLocks noChangeAspect="1" noChangeArrowheads="1"/>
          </p:cNvPicPr>
          <p:nvPr/>
        </p:nvPicPr>
        <p:blipFill>
          <a:blip r:embed="rId2"/>
          <a:srcRect l="4326" t="20623" r="35528" b="9710"/>
          <a:stretch>
            <a:fillRect/>
          </a:stretch>
        </p:blipFill>
        <p:spPr bwMode="auto">
          <a:xfrm>
            <a:off x="842870" y="1403296"/>
            <a:ext cx="9091737" cy="7448652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3851" y="9326618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93851" y="9034514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3851" y="969174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78059" y="943615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8059" y="980128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62267" y="954569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2267" y="991082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20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4"/>
          <a:srcRect l="49055" t="12769" r="33070" b="78352"/>
          <a:stretch>
            <a:fillRect/>
          </a:stretch>
        </p:blipFill>
        <p:spPr bwMode="auto">
          <a:xfrm>
            <a:off x="7451723" y="1074679"/>
            <a:ext cx="2701962" cy="949338"/>
          </a:xfrm>
          <a:prstGeom prst="rect">
            <a:avLst/>
          </a:prstGeom>
          <a:noFill/>
        </p:spPr>
      </p:pic>
      <p:pic>
        <p:nvPicPr>
          <p:cNvPr id="21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5"/>
          <a:srcRect l="66163" t="18574" r="8958" b="10393"/>
          <a:stretch>
            <a:fillRect/>
          </a:stretch>
        </p:blipFill>
        <p:spPr bwMode="auto">
          <a:xfrm>
            <a:off x="10263224" y="1549348"/>
            <a:ext cx="3760839" cy="759470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36593">
            <a:off x="13115494" y="1242622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Users\Migranova.YA\Desktop\[Project]\09. Транснефть\альбом\растры\04 план 6.bmp"/>
          <p:cNvPicPr>
            <a:picLocks noChangeAspect="1" noChangeArrowheads="1"/>
          </p:cNvPicPr>
          <p:nvPr/>
        </p:nvPicPr>
        <p:blipFill>
          <a:blip r:embed="rId2"/>
          <a:srcRect l="4568" t="9710" r="34320" b="12086"/>
          <a:stretch>
            <a:fillRect/>
          </a:stretch>
        </p:blipFill>
        <p:spPr bwMode="auto">
          <a:xfrm>
            <a:off x="733331" y="1038166"/>
            <a:ext cx="9237789" cy="8361477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5" name="Picture 2" descr="C:\Users\Migranova.YA\Desktop\[Project]\09. Транснефть\альбом\растры\04 план 3.bmp"/>
          <p:cNvPicPr>
            <a:picLocks noChangeAspect="1" noChangeArrowheads="1"/>
          </p:cNvPicPr>
          <p:nvPr/>
        </p:nvPicPr>
        <p:blipFill>
          <a:blip r:embed="rId4"/>
          <a:srcRect l="48046" t="10393" r="32147" b="76288"/>
          <a:stretch>
            <a:fillRect/>
          </a:stretch>
        </p:blipFill>
        <p:spPr bwMode="auto">
          <a:xfrm>
            <a:off x="4932326" y="8815435"/>
            <a:ext cx="2994066" cy="14240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74773" y="918056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974773" y="8888462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4773" y="954569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58981" y="929010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58981" y="965523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189" y="939964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43189" y="976477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22" name="Picture 2" descr="C:\Users\Migranova.YA\Desktop\[Project]\09. Транснефть\альбом\растры\04 план 1.bmp"/>
          <p:cNvPicPr>
            <a:picLocks noChangeAspect="1" noChangeArrowheads="1"/>
          </p:cNvPicPr>
          <p:nvPr/>
        </p:nvPicPr>
        <p:blipFill>
          <a:blip r:embed="rId5"/>
          <a:srcRect l="66163" t="18574" r="8958" b="10393"/>
          <a:stretch>
            <a:fillRect/>
          </a:stretch>
        </p:blipFill>
        <p:spPr bwMode="auto">
          <a:xfrm>
            <a:off x="10263224" y="1549348"/>
            <a:ext cx="3760839" cy="759470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36593">
            <a:off x="13115494" y="1242622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1019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198128"/>
            <a:ext cx="13959254" cy="6225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86982"/>
              </p:ext>
            </p:extLst>
          </p:nvPr>
        </p:nvGraphicFramePr>
        <p:xfrm>
          <a:off x="1208000" y="1330271"/>
          <a:ext cx="12998626" cy="7252436"/>
        </p:xfrm>
        <a:graphic>
          <a:graphicData uri="http://schemas.openxmlformats.org/drawingml/2006/table">
            <a:tbl>
              <a:tblPr/>
              <a:tblGrid>
                <a:gridCol w="871112"/>
                <a:gridCol w="2613337"/>
                <a:gridCol w="1088890"/>
                <a:gridCol w="871112"/>
                <a:gridCol w="871112"/>
                <a:gridCol w="1342964"/>
                <a:gridCol w="871112"/>
                <a:gridCol w="1451853"/>
                <a:gridCol w="1456391"/>
                <a:gridCol w="1560743"/>
              </a:tblGrid>
              <a:tr h="3460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 на плане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и обозначения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Этажность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 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Строительный объем, куб.м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Застройки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нормируемая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Административное здание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2545,66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2545,66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7127,848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7127,848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30547,92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30547,92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Комплексная трансформаторная подстанция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Здание испытательного комплекса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1666,21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1666,21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3499,041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3499,041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14995,89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14995,89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997,38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997,38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2094,498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2094,498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8976,42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8976,42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Производственный корпус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Рампа для заезда на второй этаж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1135,68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1135,68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Остановочный павильон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70,945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70,945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Административное здание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1…2…3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2190,608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2190,608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9388,32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9388,32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Административное здание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1379,43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1379,43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1931,202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1931,202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8276,58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8276,58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Административное здание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884,03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884,03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4331,747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4331,747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18564,63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18564,63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Контрольно-пропускной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Трансформаторная подстанция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строящиеся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Пост охраны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igranova.YA\Desktop\[Project]\09. Транснефть\альбом\растры\05 транс.bmp"/>
          <p:cNvPicPr>
            <a:picLocks noChangeAspect="1" noChangeArrowheads="1"/>
          </p:cNvPicPr>
          <p:nvPr/>
        </p:nvPicPr>
        <p:blipFill>
          <a:blip r:embed="rId2"/>
          <a:srcRect t="2211" b="1410"/>
          <a:stretch>
            <a:fillRect/>
          </a:stretch>
        </p:blipFill>
        <p:spPr bwMode="auto">
          <a:xfrm>
            <a:off x="1171487" y="1184218"/>
            <a:ext cx="12938184" cy="7959834"/>
          </a:xfrm>
          <a:prstGeom prst="rect">
            <a:avLst/>
          </a:prstGeom>
          <a:noFill/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198367"/>
            <a:ext cx="13959254" cy="11611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</a:t>
            </a:r>
            <a:endParaRPr lang="en-US" altLang="ru-RU" sz="22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7319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53050">
            <a:off x="11763978" y="1827824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500104" y="1293757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2673082" y="1293757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969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850900" y="952500"/>
          <a:ext cx="13392241" cy="902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Документ" r:id="rId5" imgW="11581797" imgH="8026735" progId="Word.Document.12">
                  <p:embed/>
                </p:oleObj>
              </mc:Choice>
              <mc:Fallback>
                <p:oleObj name="Документ" r:id="rId5" imgW="11581797" imgH="802673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952500"/>
                        <a:ext cx="13392241" cy="902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igranova.YA\Desktop\[Project]\09. Транснефть\альбом\растры\05 транс 1.bmp"/>
          <p:cNvPicPr>
            <a:picLocks noChangeAspect="1" noChangeArrowheads="1"/>
          </p:cNvPicPr>
          <p:nvPr/>
        </p:nvPicPr>
        <p:blipFill>
          <a:blip r:embed="rId2"/>
          <a:srcRect l="5334" t="15857" r="6017" b="9354"/>
          <a:stretch>
            <a:fillRect/>
          </a:stretch>
        </p:blipFill>
        <p:spPr bwMode="auto">
          <a:xfrm>
            <a:off x="806357" y="1147705"/>
            <a:ext cx="13400271" cy="7996347"/>
          </a:xfrm>
          <a:prstGeom prst="rect">
            <a:avLst/>
          </a:prstGeom>
          <a:noFill/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53050">
            <a:off x="13151471" y="1243615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10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igranova.YA\Desktop\[Project]\09. Транснефть\альбом\растры\05 транс 2.bmp"/>
          <p:cNvPicPr>
            <a:picLocks noChangeAspect="1" noChangeArrowheads="1"/>
          </p:cNvPicPr>
          <p:nvPr/>
        </p:nvPicPr>
        <p:blipFill>
          <a:blip r:embed="rId2"/>
          <a:srcRect l="4568" t="16184" r="11373" b="8685"/>
          <a:stretch>
            <a:fillRect/>
          </a:stretch>
        </p:blipFill>
        <p:spPr bwMode="auto">
          <a:xfrm>
            <a:off x="1171487" y="1403296"/>
            <a:ext cx="12706524" cy="8032860"/>
          </a:xfrm>
          <a:prstGeom prst="rect">
            <a:avLst/>
          </a:prstGeom>
          <a:noFill/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53050">
            <a:off x="13151471" y="1243615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10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:\Users\Migranova.YA\Desktop\[Project]\09. Транснефть\альбом\растры\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974" y="943713"/>
            <a:ext cx="13018076" cy="8309878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28627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161854"/>
            <a:ext cx="13959254" cy="1253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r>
              <a:rPr lang="en-US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45678">
            <a:off x="12351380" y="1757057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27078" y="1184218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2782621" y="1184218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igranova.YA\Desktop\[Project]\09. Транснефть\альбом\растры\06 обслуж 1.bmp"/>
          <p:cNvPicPr>
            <a:picLocks noChangeAspect="1" noChangeArrowheads="1"/>
          </p:cNvPicPr>
          <p:nvPr/>
        </p:nvPicPr>
        <p:blipFill>
          <a:blip r:embed="rId2"/>
          <a:srcRect l="5574" t="16535" r="7988" b="8698"/>
          <a:stretch>
            <a:fillRect/>
          </a:stretch>
        </p:blipFill>
        <p:spPr bwMode="auto">
          <a:xfrm>
            <a:off x="988922" y="1147705"/>
            <a:ext cx="13071654" cy="7996347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45678">
            <a:off x="13118152" y="1245876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10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igranova.YA\Desktop\[Project]\09. Транснефть\альбом\растры\06 обслуж 2.bmp"/>
          <p:cNvPicPr>
            <a:picLocks noChangeAspect="1" noChangeArrowheads="1"/>
          </p:cNvPicPr>
          <p:nvPr/>
        </p:nvPicPr>
        <p:blipFill>
          <a:blip r:embed="rId2"/>
          <a:srcRect l="4366" t="14145" r="14990" b="8356"/>
          <a:stretch>
            <a:fillRect/>
          </a:stretch>
        </p:blipFill>
        <p:spPr bwMode="auto">
          <a:xfrm>
            <a:off x="1609643" y="1184218"/>
            <a:ext cx="12195342" cy="8288451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2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45678">
            <a:off x="13118152" y="1245876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10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16084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271393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24111" y="1147714"/>
          <a:ext cx="9018711" cy="7850275"/>
        </p:xfrm>
        <a:graphic>
          <a:graphicData uri="http://schemas.openxmlformats.org/drawingml/2006/table">
            <a:tbl>
              <a:tblPr/>
              <a:tblGrid>
                <a:gridCol w="6316705"/>
                <a:gridCol w="1215722"/>
                <a:gridCol w="1486284"/>
              </a:tblGrid>
              <a:tr h="31401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Ед.изм.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проекта планировки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красных линий, всего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зданий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0,97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зелёные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насаждения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проезды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стоянки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открытые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тротуары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площадки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,46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пользования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улицы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2,31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зданий и сооружений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22591,28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общественные здания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22591,28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объекты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2094,49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прочие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119,87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Автомобильные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стоянки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крытые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Стоимость строительства в ценах 2001 года: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Водопровод Д - 200 мм, протяженностью 50 м 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2420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Наружная канализация Д - 150 мм, протяженностью 10 м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Напорная канализация Д - 90 мм, протяженностью 163 м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3116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БКТП -1250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кабельная линия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3100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Прокладка линии теплотрассы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1465</a:t>
                      </a:r>
                    </a:p>
                  </a:txBody>
                  <a:tcPr marL="63954" marR="63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igranova.YA\Desktop\[Project]\09. Транснефть\альбом\растры\07.bmp"/>
          <p:cNvPicPr>
            <a:picLocks noChangeAspect="1" noChangeArrowheads="1"/>
          </p:cNvPicPr>
          <p:nvPr/>
        </p:nvPicPr>
        <p:blipFill>
          <a:blip r:embed="rId2"/>
          <a:srcRect l="1681" t="2144" r="1120" b="1316"/>
          <a:stretch>
            <a:fillRect/>
          </a:stretch>
        </p:blipFill>
        <p:spPr bwMode="auto">
          <a:xfrm>
            <a:off x="1281026" y="1147705"/>
            <a:ext cx="12670011" cy="8032860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7319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8367"/>
            <a:ext cx="13959254" cy="1299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территории</a:t>
            </a:r>
            <a:r>
              <a:rPr lang="en-US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7668"/>
          <a:stretch>
            <a:fillRect/>
          </a:stretch>
        </p:blipFill>
        <p:spPr bwMode="auto">
          <a:xfrm rot="19354383">
            <a:off x="12395843" y="1836370"/>
            <a:ext cx="1044116" cy="10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54052" y="1220731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2709595" y="1220731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</a:t>
            </a: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b="7668"/>
          <a:stretch>
            <a:fillRect/>
          </a:stretch>
        </p:blipFill>
        <p:spPr bwMode="auto">
          <a:xfrm rot="19354383">
            <a:off x="13053078" y="1361699"/>
            <a:ext cx="1044116" cy="10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53251" name="Picture 3" descr="C:\Users\Migranova.YA\Desktop\[Project]\09. Транснефть\альбом\растры\07 межа 2.bmp"/>
          <p:cNvPicPr>
            <a:picLocks noChangeAspect="1" noChangeArrowheads="1"/>
          </p:cNvPicPr>
          <p:nvPr/>
        </p:nvPicPr>
        <p:blipFill>
          <a:blip r:embed="rId4"/>
          <a:srcRect l="7949" t="16867" r="18136" b="7661"/>
          <a:stretch>
            <a:fillRect/>
          </a:stretch>
        </p:blipFill>
        <p:spPr bwMode="auto">
          <a:xfrm>
            <a:off x="1974773" y="1074679"/>
            <a:ext cx="11172978" cy="80693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granova.YA\Desktop\[Project]\09. Транснефть\альбом\растры\07 межа 1.bmp"/>
          <p:cNvPicPr>
            <a:picLocks noChangeAspect="1" noChangeArrowheads="1"/>
          </p:cNvPicPr>
          <p:nvPr/>
        </p:nvPicPr>
        <p:blipFill>
          <a:blip r:embed="rId2"/>
          <a:srcRect l="3643" t="14476" r="18599" b="10393"/>
          <a:stretch>
            <a:fillRect/>
          </a:stretch>
        </p:blipFill>
        <p:spPr bwMode="auto">
          <a:xfrm>
            <a:off x="1831998" y="1220731"/>
            <a:ext cx="11753909" cy="8032860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</a:t>
            </a: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7668"/>
          <a:stretch>
            <a:fillRect/>
          </a:stretch>
        </p:blipFill>
        <p:spPr bwMode="auto">
          <a:xfrm rot="19354383">
            <a:off x="13053078" y="1361699"/>
            <a:ext cx="1044116" cy="10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198128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09643" y="1950991"/>
          <a:ext cx="12085802" cy="6061162"/>
        </p:xfrm>
        <a:graphic>
          <a:graphicData uri="http://schemas.openxmlformats.org/drawingml/2006/table">
            <a:tbl>
              <a:tblPr/>
              <a:tblGrid>
                <a:gridCol w="1227763"/>
                <a:gridCol w="5045344"/>
                <a:gridCol w="2302055"/>
                <a:gridCol w="1362052"/>
                <a:gridCol w="2148588"/>
              </a:tblGrid>
              <a:tr h="947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 участка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Вид разрешенного использования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 точки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 кв.м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ЗУ-01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Участок для размещения объектов по обеспечению </a:t>
                      </a:r>
                    </a:p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научной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1-18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19093,5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ЗУ-02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Участок для размещения магазина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11-15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33292,4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ЗУ-03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Участок для размещения объектов общественного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1-3, 18-23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4223,97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ЗУ-04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Участок для размещения объектов общественного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3-5,19,24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ЗУ-05</a:t>
                      </a: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Участок для размещения объектов общественного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19-26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ТК-01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Технический коридор для размещения проектируемых инженерных сетей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16,17,27,28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К-02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Технический коридор для размещения проектируемых инженерных сетей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8,29-36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К-0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Технический коридор для размещения проектируемых инженерных сетей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,6,37-44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231,26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9" marR="6979" marT="69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granova.YA\Desktop\[Project]\09. Транснефть\[Растры]\ППС\02. расположение.bmp"/>
          <p:cNvPicPr>
            <a:picLocks noChangeAspect="1" noChangeArrowheads="1"/>
          </p:cNvPicPr>
          <p:nvPr/>
        </p:nvPicPr>
        <p:blipFill>
          <a:blip r:embed="rId2"/>
          <a:srcRect l="5574" t="9722" r="53139" b="3903"/>
          <a:stretch>
            <a:fillRect/>
          </a:stretch>
        </p:blipFill>
        <p:spPr bwMode="auto">
          <a:xfrm>
            <a:off x="842870" y="1038166"/>
            <a:ext cx="6243723" cy="9237789"/>
          </a:xfrm>
          <a:prstGeom prst="rect">
            <a:avLst/>
          </a:prstGeom>
          <a:noFill/>
        </p:spPr>
      </p:pic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969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pic>
        <p:nvPicPr>
          <p:cNvPr id="8" name="Picture 2" descr="C:\Users\Migranova.YA\Desktop\[Project]\09. Транснефть\[Растры]\ППС\02. расположение.bmp"/>
          <p:cNvPicPr>
            <a:picLocks noChangeAspect="1" noChangeArrowheads="1"/>
          </p:cNvPicPr>
          <p:nvPr/>
        </p:nvPicPr>
        <p:blipFill>
          <a:blip r:embed="rId2"/>
          <a:srcRect l="49035" t="9722" r="3159" b="22680"/>
          <a:stretch>
            <a:fillRect/>
          </a:stretch>
        </p:blipFill>
        <p:spPr bwMode="auto">
          <a:xfrm>
            <a:off x="6977054" y="1366783"/>
            <a:ext cx="7229574" cy="722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igranova.YA\Desktop\[Project]\09. Транснефть\альбом\растры\08 сервитуты.bmp"/>
          <p:cNvPicPr>
            <a:picLocks noChangeAspect="1" noChangeArrowheads="1"/>
          </p:cNvPicPr>
          <p:nvPr/>
        </p:nvPicPr>
        <p:blipFill>
          <a:blip r:embed="rId2"/>
          <a:srcRect l="1725" t="1801" r="825" b="1377"/>
          <a:stretch>
            <a:fillRect/>
          </a:stretch>
        </p:blipFill>
        <p:spPr bwMode="auto">
          <a:xfrm>
            <a:off x="1536617" y="1220731"/>
            <a:ext cx="12377907" cy="7850295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366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61854"/>
            <a:ext cx="13959254" cy="1299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en-US" altLang="ru-RU" sz="22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57954">
            <a:off x="12168486" y="1829862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609643" y="1330270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2636569" y="1293757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Migranova.YA\Desktop\[Project]\14. Уфимкабель\альбом\растры\08 сервитуты.bmp"/>
          <p:cNvPicPr>
            <a:picLocks noChangeAspect="1" noChangeArrowheads="1"/>
          </p:cNvPicPr>
          <p:nvPr/>
        </p:nvPicPr>
        <p:blipFill>
          <a:blip r:embed="rId2"/>
          <a:srcRect l="64955" t="10037" r="5093" b="37713"/>
          <a:stretch>
            <a:fillRect/>
          </a:stretch>
        </p:blipFill>
        <p:spPr bwMode="auto">
          <a:xfrm>
            <a:off x="9825068" y="1220731"/>
            <a:ext cx="4527612" cy="5586489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366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7140"/>
            <a:ext cx="13959254" cy="1099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en-US" altLang="ru-RU" sz="31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55298" name="Picture 2" descr="C:\Users\Migranova.YA\Desktop\[Project]\09. Транснефть\альбом\растры\08 сервитуты 1.bmp"/>
          <p:cNvPicPr>
            <a:picLocks noChangeAspect="1" noChangeArrowheads="1"/>
          </p:cNvPicPr>
          <p:nvPr/>
        </p:nvPicPr>
        <p:blipFill>
          <a:blip r:embed="rId4"/>
          <a:srcRect l="7466" t="16525" r="7025" b="8344"/>
          <a:stretch>
            <a:fillRect/>
          </a:stretch>
        </p:blipFill>
        <p:spPr bwMode="auto">
          <a:xfrm>
            <a:off x="1134974" y="1147705"/>
            <a:ext cx="12925602" cy="803286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57954">
            <a:off x="13117825" y="1512835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igranova.YA\Desktop\[Project]\09. Транснефть\альбом\растры\08 сервитуты 2.bmp"/>
          <p:cNvPicPr>
            <a:picLocks noChangeAspect="1" noChangeArrowheads="1"/>
          </p:cNvPicPr>
          <p:nvPr/>
        </p:nvPicPr>
        <p:blipFill>
          <a:blip r:embed="rId2"/>
          <a:srcRect l="6500" t="14476" r="7508" b="11417"/>
          <a:stretch>
            <a:fillRect/>
          </a:stretch>
        </p:blipFill>
        <p:spPr bwMode="auto">
          <a:xfrm>
            <a:off x="1244513" y="1257244"/>
            <a:ext cx="12998628" cy="7923321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366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71393"/>
            <a:ext cx="13959254" cy="6225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en-US" altLang="ru-RU" sz="31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57954">
            <a:off x="13184264" y="1512835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igranova.YA\Desktop\[Project]\09. Транснефть\альбом\растры\09 изъяти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162" y="1074679"/>
            <a:ext cx="12578885" cy="8105886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61854"/>
            <a:ext cx="13959254" cy="1299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r>
              <a:rPr lang="en-US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005352" y="1184218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778059" y="7135837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8547113" y="1950991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3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283307" y="7939123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4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2088874" y="2644738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5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9825068" y="8632870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6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igranova.YA\Desktop\[Project]\09. Транснефть\альбом\растры\09 изъятие 1.bmp"/>
          <p:cNvPicPr>
            <a:picLocks noChangeAspect="1" noChangeArrowheads="1"/>
          </p:cNvPicPr>
          <p:nvPr/>
        </p:nvPicPr>
        <p:blipFill>
          <a:blip r:embed="rId2"/>
          <a:srcRect l="5334" t="10037" r="5534" b="3221"/>
          <a:stretch>
            <a:fillRect/>
          </a:stretch>
        </p:blipFill>
        <p:spPr bwMode="auto">
          <a:xfrm>
            <a:off x="806357" y="1074679"/>
            <a:ext cx="13473297" cy="9274302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1983" y="8012150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8181983" y="7720046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1983" y="8377279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66191" y="8121688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66191" y="8486818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pic>
        <p:nvPicPr>
          <p:cNvPr id="18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4"/>
          <a:srcRect l="65722" t="22673" r="7466" b="26102"/>
          <a:stretch>
            <a:fillRect/>
          </a:stretch>
        </p:blipFill>
        <p:spPr bwMode="auto">
          <a:xfrm>
            <a:off x="9861581" y="2498686"/>
            <a:ext cx="4052943" cy="547695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09552">
            <a:off x="13006800" y="1500211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350399" y="823122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50399" y="859635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59394" name="Picture 2" descr="C:\Users\Migranova.YA\Desktop\[Project]\09. Транснефть\альбом\растры\09 изъятие 2.bmp"/>
          <p:cNvPicPr>
            <a:picLocks noChangeAspect="1" noChangeArrowheads="1"/>
          </p:cNvPicPr>
          <p:nvPr/>
        </p:nvPicPr>
        <p:blipFill>
          <a:blip r:embed="rId3"/>
          <a:srcRect l="6059" t="15842" r="5051" b="15857"/>
          <a:stretch>
            <a:fillRect/>
          </a:stretch>
        </p:blipFill>
        <p:spPr bwMode="auto">
          <a:xfrm>
            <a:off x="915896" y="1695400"/>
            <a:ext cx="13436784" cy="7302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91203" y="9326617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991203" y="9034513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91203" y="9691746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75411" y="943615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5411" y="980128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59619" y="954569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59619" y="991082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18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4"/>
          <a:srcRect l="65722" t="22673" r="7466" b="13808"/>
          <a:stretch>
            <a:fillRect/>
          </a:stretch>
        </p:blipFill>
        <p:spPr bwMode="auto">
          <a:xfrm>
            <a:off x="9971120" y="2097043"/>
            <a:ext cx="4052943" cy="679141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39144">
            <a:off x="13118323" y="1392041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Migranova.YA\Desktop\[Project]\09. Транснефть\альбом\растры\09 изъятие 3.bmp"/>
          <p:cNvPicPr>
            <a:picLocks noChangeAspect="1" noChangeArrowheads="1"/>
          </p:cNvPicPr>
          <p:nvPr/>
        </p:nvPicPr>
        <p:blipFill>
          <a:blip r:embed="rId2"/>
          <a:srcRect l="5775" t="17223" r="5576" b="7305"/>
          <a:stretch>
            <a:fillRect/>
          </a:stretch>
        </p:blipFill>
        <p:spPr bwMode="auto">
          <a:xfrm>
            <a:off x="879383" y="1184218"/>
            <a:ext cx="13400271" cy="8069373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0482" y="925359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370482" y="8961488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0482" y="9618721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4690" y="9363130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54690" y="9728260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38898" y="9472669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38898" y="9837799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18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4"/>
          <a:srcRect l="65722" t="22673" r="7466" b="13808"/>
          <a:stretch>
            <a:fillRect/>
          </a:stretch>
        </p:blipFill>
        <p:spPr bwMode="auto">
          <a:xfrm>
            <a:off x="9934607" y="1841452"/>
            <a:ext cx="4052943" cy="679141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22074">
            <a:off x="13079443" y="1353881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Migranova.YA\Desktop\[Project]\09. Транснефть\альбом\растры\09 изъятие 4.bmp"/>
          <p:cNvPicPr>
            <a:picLocks noChangeAspect="1" noChangeArrowheads="1"/>
          </p:cNvPicPr>
          <p:nvPr/>
        </p:nvPicPr>
        <p:blipFill>
          <a:blip r:embed="rId2"/>
          <a:srcRect l="4809" t="11403" r="7750" b="14832"/>
          <a:stretch>
            <a:fillRect/>
          </a:stretch>
        </p:blipFill>
        <p:spPr bwMode="auto">
          <a:xfrm>
            <a:off x="733331" y="1220731"/>
            <a:ext cx="13217706" cy="7886808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7716" y="929010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027716" y="8998001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27716" y="965523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11924" y="939964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11924" y="976477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96132" y="950918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96132" y="987431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18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4"/>
          <a:srcRect l="65722" t="22673" r="7466" b="13808"/>
          <a:stretch>
            <a:fillRect/>
          </a:stretch>
        </p:blipFill>
        <p:spPr bwMode="auto">
          <a:xfrm>
            <a:off x="9861581" y="2097043"/>
            <a:ext cx="4052943" cy="679141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22074">
            <a:off x="13079443" y="1353881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igranova.YA\Desktop\[Project]\09. Транснефть\альбом\растры\09 изъятие 5.bmp"/>
          <p:cNvPicPr>
            <a:picLocks noChangeAspect="1" noChangeArrowheads="1"/>
          </p:cNvPicPr>
          <p:nvPr/>
        </p:nvPicPr>
        <p:blipFill>
          <a:blip r:embed="rId2"/>
          <a:srcRect l="5093" t="10734" r="5292" b="14818"/>
          <a:stretch>
            <a:fillRect/>
          </a:stretch>
        </p:blipFill>
        <p:spPr bwMode="auto">
          <a:xfrm>
            <a:off x="769844" y="1147705"/>
            <a:ext cx="13546323" cy="7959834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4371" y="9290105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654371" y="8998001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371" y="9655234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8579" y="939964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38579" y="976477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22787" y="950918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22787" y="987431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  <p:pic>
        <p:nvPicPr>
          <p:cNvPr id="18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4"/>
          <a:srcRect l="65722" t="22673" r="7466" b="13808"/>
          <a:stretch>
            <a:fillRect/>
          </a:stretch>
        </p:blipFill>
        <p:spPr bwMode="auto">
          <a:xfrm>
            <a:off x="9861581" y="2097043"/>
            <a:ext cx="4052943" cy="679141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22074">
            <a:off x="13079443" y="1353881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igranova.YA\Desktop\[Project]\09. Транснефть\альбом\растры\09 изъятие 6.bmp"/>
          <p:cNvPicPr>
            <a:picLocks noChangeAspect="1" noChangeArrowheads="1"/>
          </p:cNvPicPr>
          <p:nvPr/>
        </p:nvPicPr>
        <p:blipFill>
          <a:blip r:embed="rId2"/>
          <a:srcRect l="5576" t="16184" r="7466" b="13808"/>
          <a:stretch>
            <a:fillRect/>
          </a:stretch>
        </p:blipFill>
        <p:spPr bwMode="auto">
          <a:xfrm>
            <a:off x="952409" y="1293757"/>
            <a:ext cx="13144680" cy="7485165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00824">
            <a:off x="13082759" y="1465682"/>
            <a:ext cx="1044116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5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851" y="9144053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1</a:t>
            </a:r>
            <a:endParaRPr lang="ru-RU" sz="11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93851" y="8851949"/>
            <a:ext cx="1752624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3851" y="9509182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2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8059" y="9253591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3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8059" y="9618721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4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62267" y="9363130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5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62267" y="9728260"/>
            <a:ext cx="584208" cy="3651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Лист 6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igranova.YA\Desktop\[Project]\09. Транснефть\альбом\растры\02.bmp"/>
          <p:cNvPicPr>
            <a:picLocks noChangeAspect="1" noChangeArrowheads="1"/>
          </p:cNvPicPr>
          <p:nvPr/>
        </p:nvPicPr>
        <p:blipFill>
          <a:blip r:embed="rId3"/>
          <a:srcRect t="1961" b="1349"/>
          <a:stretch>
            <a:fillRect/>
          </a:stretch>
        </p:blipFill>
        <p:spPr bwMode="auto">
          <a:xfrm>
            <a:off x="1304966" y="1257244"/>
            <a:ext cx="12719097" cy="7850295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02373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34880"/>
            <a:ext cx="13959254" cy="853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755695" y="1439809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2454004" y="1476322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791008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271393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5956" y="2754276"/>
          <a:ext cx="10333178" cy="4345048"/>
        </p:xfrm>
        <a:graphic>
          <a:graphicData uri="http://schemas.openxmlformats.org/drawingml/2006/table">
            <a:tbl>
              <a:tblPr/>
              <a:tblGrid>
                <a:gridCol w="7237358"/>
                <a:gridCol w="1392912"/>
                <a:gridCol w="1702908"/>
              </a:tblGrid>
              <a:tr h="54313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Ед.изм.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проекта межевания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</a:t>
                      </a: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красных линий,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Изъятие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земельных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участков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Присоединение земельных участков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зоны действия публичного сервитута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 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3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технических коридоров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Migranova.YA\Desktop\[Project]\09. Транснефть\альбом\растры\02 совр 1.bmp"/>
          <p:cNvPicPr>
            <a:picLocks noChangeAspect="1" noChangeArrowheads="1"/>
          </p:cNvPicPr>
          <p:nvPr/>
        </p:nvPicPr>
        <p:blipFill>
          <a:blip r:embed="rId3"/>
          <a:srcRect l="5576" t="17209" r="41042" b="9368"/>
          <a:stretch>
            <a:fillRect/>
          </a:stretch>
        </p:blipFill>
        <p:spPr bwMode="auto">
          <a:xfrm>
            <a:off x="1025435" y="1257244"/>
            <a:ext cx="8069373" cy="7850295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02373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63812"/>
            <a:ext cx="13959254" cy="822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Схема границ зон с особыми условиями использования территорий.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1:1000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b="9445"/>
          <a:stretch>
            <a:fillRect/>
          </a:stretch>
        </p:blipFill>
        <p:spPr bwMode="auto">
          <a:xfrm rot="19378865">
            <a:off x="13064492" y="1419434"/>
            <a:ext cx="1141538" cy="10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84312" y="9326616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4572" y="9326616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901747" y="8998000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7" name="Picture 3" descr="C:\Users\Migranova.YA\Desktop\[Project]\09. Транснефть\альбом\растры\02 совр 1.bmp"/>
          <p:cNvPicPr>
            <a:picLocks noChangeAspect="1" noChangeArrowheads="1"/>
          </p:cNvPicPr>
          <p:nvPr/>
        </p:nvPicPr>
        <p:blipFill>
          <a:blip r:embed="rId6"/>
          <a:srcRect l="62539" t="12427" r="11595" b="18930"/>
          <a:stretch>
            <a:fillRect/>
          </a:stretch>
        </p:blipFill>
        <p:spPr bwMode="auto">
          <a:xfrm>
            <a:off x="9094808" y="1512835"/>
            <a:ext cx="3909963" cy="733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Migranova.YA\Desktop\[Project]\09. Транснефть\альбом\растры\02 совр 2.bmp"/>
          <p:cNvPicPr>
            <a:picLocks noChangeAspect="1" noChangeArrowheads="1"/>
          </p:cNvPicPr>
          <p:nvPr/>
        </p:nvPicPr>
        <p:blipFill>
          <a:blip r:embed="rId3"/>
          <a:srcRect l="6259" t="11744" r="6542" b="11076"/>
          <a:stretch>
            <a:fillRect/>
          </a:stretch>
        </p:blipFill>
        <p:spPr bwMode="auto">
          <a:xfrm>
            <a:off x="915896" y="1366783"/>
            <a:ext cx="13181193" cy="82519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179009"/>
            <a:ext cx="13959254" cy="822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Схема границ зон с особыми условиями использования территорий.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1:1000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9445"/>
          <a:stretch>
            <a:fillRect/>
          </a:stretch>
        </p:blipFill>
        <p:spPr bwMode="auto">
          <a:xfrm rot="19378865">
            <a:off x="13101006" y="1187557"/>
            <a:ext cx="1141538" cy="10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449442" y="9618720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79702" y="9618720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266877" y="9290104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28627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2114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63812"/>
            <a:ext cx="13959254" cy="6225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79383" y="1804939"/>
          <a:ext cx="13300408" cy="5002281"/>
        </p:xfrm>
        <a:graphic>
          <a:graphicData uri="http://schemas.openxmlformats.org/drawingml/2006/table">
            <a:tbl>
              <a:tblPr/>
              <a:tblGrid>
                <a:gridCol w="891336"/>
                <a:gridCol w="2674009"/>
                <a:gridCol w="1114170"/>
                <a:gridCol w="891336"/>
                <a:gridCol w="891336"/>
                <a:gridCol w="1374143"/>
                <a:gridCol w="891336"/>
                <a:gridCol w="1485560"/>
                <a:gridCol w="1490204"/>
                <a:gridCol w="1596978"/>
              </a:tblGrid>
              <a:tr h="2925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Номер на плане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и обозначения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Этажность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Площадь, кв.м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Строительный объем, куб.м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Примечание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Застройки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Общая нормируемая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Здания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Здания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Здания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здание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2545,66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2545,66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7127,848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7127,848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30547,92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30547,92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реконструкция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здание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1379,43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1379,43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1931,202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1931,202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8276,58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8276,58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сущ.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здание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1…2…3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1490,64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1490,64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2190,608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2190,608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9388,32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9388,32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сущ.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здание 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884,03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884,03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4331,747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4331,747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18564,63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18564,63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сущ.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Строящееся здание испытательного комплекса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1666,21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1666,21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3499,041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3499,041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14995,89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14995,89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строящиеся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Строящееся здание гаража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997,38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997,38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2094,498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2094,498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8976,42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8976,42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строящиеся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Строящееся здание комплексной трансформаторной подстанции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строящиеся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Строящееся здание производственного корпуса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179,68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179,68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125,776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125,776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539,04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539,04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строящиеся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14626" marR="14626" marT="14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Остановочный павильон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101,35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101,35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70,945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70,945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304,05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304,05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сущ.</a:t>
                      </a:r>
                    </a:p>
                  </a:txBody>
                  <a:tcPr marL="14626" marR="14626" marT="14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97319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05585"/>
            <a:ext cx="13959254" cy="11611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r>
              <a:rPr lang="en-US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(схема совмещения листов)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64514" name="Picture 2" descr="C:\Users\Migranova.YA\Desktop\[Project]\09. Транснефть\альбом\растры\03.bmp"/>
          <p:cNvPicPr>
            <a:picLocks noChangeAspect="1" noChangeArrowheads="1"/>
          </p:cNvPicPr>
          <p:nvPr/>
        </p:nvPicPr>
        <p:blipFill>
          <a:blip r:embed="rId4"/>
          <a:srcRect t="1848"/>
          <a:stretch>
            <a:fillRect/>
          </a:stretch>
        </p:blipFill>
        <p:spPr bwMode="auto">
          <a:xfrm>
            <a:off x="1171487" y="1220731"/>
            <a:ext cx="12743037" cy="7983951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48920">
            <a:off x="11894454" y="1737564"/>
            <a:ext cx="1141538" cy="11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55695" y="1439809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1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2454004" y="1366783"/>
            <a:ext cx="1168416" cy="453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Лист 2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igranova.YA\Desktop\[Project]\09. Транснефть\альбом\растры\03 капстр 2.bmp"/>
          <p:cNvPicPr>
            <a:picLocks noChangeAspect="1" noChangeArrowheads="1"/>
          </p:cNvPicPr>
          <p:nvPr/>
        </p:nvPicPr>
        <p:blipFill>
          <a:blip r:embed="rId3"/>
          <a:srcRect l="7267" t="17565" r="11814" b="6963"/>
          <a:stretch>
            <a:fillRect/>
          </a:stretch>
        </p:blipFill>
        <p:spPr bwMode="auto">
          <a:xfrm>
            <a:off x="1463591" y="1074679"/>
            <a:ext cx="12231855" cy="8069373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19088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6818" y="307906"/>
            <a:ext cx="13959254" cy="822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endParaRPr lang="en-US" altLang="ru-RU" sz="22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48920">
            <a:off x="13040432" y="1377929"/>
            <a:ext cx="1141538" cy="11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33331" y="10056877"/>
            <a:ext cx="1204929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М 1:</a:t>
            </a:r>
            <a:r>
              <a:rPr lang="en-US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1</a:t>
            </a:r>
            <a:r>
              <a:rPr lang="ru-RU" altLang="ru-RU" sz="1200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000</a:t>
            </a:r>
            <a:endParaRPr lang="ru-RU" altLang="ru-RU" sz="1200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7338" y="9618721"/>
            <a:ext cx="730260" cy="474669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1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87598" y="9618721"/>
            <a:ext cx="693747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Лист 2</a:t>
            </a:r>
            <a:endParaRPr lang="ru-RU" sz="1400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974773" y="9290105"/>
            <a:ext cx="1825650" cy="330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Совмещение листов </a:t>
            </a:r>
            <a:endParaRPr lang="ru-RU" altLang="ru-RU" sz="12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30C84-86F5-4E37-ADCD-26843E24EBF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9066</TotalTime>
  <Words>1371</Words>
  <Application>Microsoft Office PowerPoint</Application>
  <PresentationFormat>Произвольный</PresentationFormat>
  <Paragraphs>670</Paragraphs>
  <Slides>40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Microsoft YaHei</vt:lpstr>
      <vt:lpstr>Arial</vt:lpstr>
      <vt:lpstr>Calibri</vt:lpstr>
      <vt:lpstr>Times New Roman</vt:lpstr>
      <vt:lpstr>Verdana</vt:lpstr>
      <vt:lpstr>Zased_W_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Пальмин Евгений Олегович</cp:lastModifiedBy>
  <cp:revision>935</cp:revision>
  <cp:lastPrinted>2020-01-24T11:33:11Z</cp:lastPrinted>
  <dcterms:created xsi:type="dcterms:W3CDTF">2014-06-03T04:33:56Z</dcterms:created>
  <dcterms:modified xsi:type="dcterms:W3CDTF">2020-01-24T11:48:20Z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