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15"/>
  </p:notesMasterIdLst>
  <p:handoutMasterIdLst>
    <p:handoutMasterId r:id="rId16"/>
  </p:handoutMasterIdLst>
  <p:sldIdLst>
    <p:sldId id="577" r:id="rId5"/>
    <p:sldId id="550" r:id="rId6"/>
    <p:sldId id="553" r:id="rId7"/>
    <p:sldId id="559" r:id="rId8"/>
    <p:sldId id="581" r:id="rId9"/>
    <p:sldId id="578" r:id="rId10"/>
    <p:sldId id="582" r:id="rId11"/>
    <p:sldId id="579" r:id="rId12"/>
    <p:sldId id="580" r:id="rId13"/>
    <p:sldId id="555" r:id="rId14"/>
  </p:sldIdLst>
  <p:sldSz cx="9906000" cy="6858000" type="A4"/>
  <p:notesSz cx="143525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34988" indent="-77788"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71563" indent="-157163"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08138" indent="-236538"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44713" indent="-315913" algn="l" rtl="0" fontAlgn="base">
      <a:spcBef>
        <a:spcPct val="0"/>
      </a:spcBef>
      <a:spcAft>
        <a:spcPct val="0"/>
      </a:spcAft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3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54367"/>
    <a:srgbClr val="3269AB"/>
    <a:srgbClr val="3B7BC8"/>
    <a:srgbClr val="17375E"/>
    <a:srgbClr val="FF9999"/>
    <a:srgbClr val="FF5050"/>
    <a:srgbClr val="B45608"/>
    <a:srgbClr val="DA9710"/>
  </p:clrMru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661" autoAdjust="0"/>
    <p:restoredTop sz="96947" autoAdjust="0"/>
  </p:normalViewPr>
  <p:slideViewPr>
    <p:cSldViewPr>
      <p:cViewPr>
        <p:scale>
          <a:sx n="125" d="100"/>
          <a:sy n="125" d="100"/>
        </p:scale>
        <p:origin x="-864" y="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6219825" cy="496889"/>
          </a:xfrm>
          <a:prstGeom prst="rect">
            <a:avLst/>
          </a:prstGeom>
        </p:spPr>
        <p:txBody>
          <a:bodyPr vert="horz" lIns="132092" tIns="66047" rIns="132092" bIns="660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8131176" y="1"/>
            <a:ext cx="6219825" cy="496889"/>
          </a:xfrm>
          <a:prstGeom prst="rect">
            <a:avLst/>
          </a:prstGeom>
        </p:spPr>
        <p:txBody>
          <a:bodyPr vert="horz" lIns="132092" tIns="66047" rIns="132092" bIns="660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D7B336-DC66-45F2-B282-91293DAAA999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6219825" cy="496887"/>
          </a:xfrm>
          <a:prstGeom prst="rect">
            <a:avLst/>
          </a:prstGeom>
        </p:spPr>
        <p:txBody>
          <a:bodyPr vert="horz" lIns="132092" tIns="66047" rIns="132092" bIns="660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8131176" y="9428164"/>
            <a:ext cx="6219825" cy="496887"/>
          </a:xfrm>
          <a:prstGeom prst="rect">
            <a:avLst/>
          </a:prstGeom>
        </p:spPr>
        <p:txBody>
          <a:bodyPr vert="horz" lIns="132092" tIns="66047" rIns="132092" bIns="660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251B26-56B2-46D6-92D5-0622CDA7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8131176" y="1"/>
            <a:ext cx="6219825" cy="49688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46CFF5B8-1EF6-4882-B611-84F6897D769B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487863" y="744538"/>
            <a:ext cx="537686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436688" y="4714876"/>
            <a:ext cx="11480800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164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8131176" y="9428164"/>
            <a:ext cx="6219825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32092" tIns="66047" rIns="132092" bIns="6604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700" b="1">
                <a:cs typeface="Arial" charset="0"/>
              </a:defRPr>
            </a:lvl1pPr>
          </a:lstStyle>
          <a:p>
            <a:pPr>
              <a:defRPr/>
            </a:pPr>
            <a:fld id="{988C4F37-A200-464F-AF4A-781757B8D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3498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7156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081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14471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681884" algn="l" defTabSz="10727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261" algn="l" defTabSz="10727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4637" algn="l" defTabSz="10727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015" algn="l" defTabSz="107275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170BCE-4CDF-44B5-8570-F008AEE0578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9404-4E29-4963-A9BC-37E979988ADD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9C388-7B7C-49DD-A841-18D4CA6C6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F7F9-4A6D-48A9-965D-F2603E10F938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1A99-7680-416E-9507-5DC965A822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35B93-406F-42DE-AB67-575F9D72B3A0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C208B-86C3-41FB-A9EC-DD349F26C0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940-CEDB-4BF6-9C07-A2854C6099A4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C34-4F61-4C5C-A5D8-23F043D2A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3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7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5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18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2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46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6887-66E2-4C2E-BFD9-E2900CC82A34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A560-C43E-40F0-BA5E-292BF9B047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EE33E-6C8E-45B7-85C9-0729645679A8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41CC-E7DA-4A49-BB78-3A642644A6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7" indent="0">
              <a:buNone/>
              <a:defRPr sz="2300" b="1"/>
            </a:lvl2pPr>
            <a:lvl3pPr marL="1072753" indent="0">
              <a:buNone/>
              <a:defRPr sz="2100" b="1"/>
            </a:lvl3pPr>
            <a:lvl4pPr marL="1609131" indent="0">
              <a:buNone/>
              <a:defRPr sz="1900" b="1"/>
            </a:lvl4pPr>
            <a:lvl5pPr marL="2145507" indent="0">
              <a:buNone/>
              <a:defRPr sz="1900" b="1"/>
            </a:lvl5pPr>
            <a:lvl6pPr marL="2681884" indent="0">
              <a:buNone/>
              <a:defRPr sz="1900" b="1"/>
            </a:lvl6pPr>
            <a:lvl7pPr marL="3218261" indent="0">
              <a:buNone/>
              <a:defRPr sz="1900" b="1"/>
            </a:lvl7pPr>
            <a:lvl8pPr marL="3754637" indent="0">
              <a:buNone/>
              <a:defRPr sz="1900" b="1"/>
            </a:lvl8pPr>
            <a:lvl9pPr marL="429101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377" indent="0">
              <a:buNone/>
              <a:defRPr sz="2300" b="1"/>
            </a:lvl2pPr>
            <a:lvl3pPr marL="1072753" indent="0">
              <a:buNone/>
              <a:defRPr sz="2100" b="1"/>
            </a:lvl3pPr>
            <a:lvl4pPr marL="1609131" indent="0">
              <a:buNone/>
              <a:defRPr sz="1900" b="1"/>
            </a:lvl4pPr>
            <a:lvl5pPr marL="2145507" indent="0">
              <a:buNone/>
              <a:defRPr sz="1900" b="1"/>
            </a:lvl5pPr>
            <a:lvl6pPr marL="2681884" indent="0">
              <a:buNone/>
              <a:defRPr sz="1900" b="1"/>
            </a:lvl6pPr>
            <a:lvl7pPr marL="3218261" indent="0">
              <a:buNone/>
              <a:defRPr sz="1900" b="1"/>
            </a:lvl7pPr>
            <a:lvl8pPr marL="3754637" indent="0">
              <a:buNone/>
              <a:defRPr sz="1900" b="1"/>
            </a:lvl8pPr>
            <a:lvl9pPr marL="4291015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4E26-0EF3-4525-8A64-146D5B89C016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2B65-D336-4381-B198-CFE8FC4FFB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4E595-0A6E-4670-884E-12F86482895D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61809-B582-47CE-961A-A0D6344662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ADED-5193-4FA3-9A43-DFD2FA93AD9F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A18D2-6328-4E71-B2B5-FF0EC20371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4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377" indent="0">
              <a:buNone/>
              <a:defRPr sz="1400"/>
            </a:lvl2pPr>
            <a:lvl3pPr marL="1072753" indent="0">
              <a:buNone/>
              <a:defRPr sz="1200"/>
            </a:lvl3pPr>
            <a:lvl4pPr marL="1609131" indent="0">
              <a:buNone/>
              <a:defRPr sz="1000"/>
            </a:lvl4pPr>
            <a:lvl5pPr marL="2145507" indent="0">
              <a:buNone/>
              <a:defRPr sz="1000"/>
            </a:lvl5pPr>
            <a:lvl6pPr marL="2681884" indent="0">
              <a:buNone/>
              <a:defRPr sz="1000"/>
            </a:lvl6pPr>
            <a:lvl7pPr marL="3218261" indent="0">
              <a:buNone/>
              <a:defRPr sz="1000"/>
            </a:lvl7pPr>
            <a:lvl8pPr marL="3754637" indent="0">
              <a:buNone/>
              <a:defRPr sz="1000"/>
            </a:lvl8pPr>
            <a:lvl9pPr marL="4291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0EBE-DB9C-4B7F-8175-3E920AAE1262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80F-A325-4F13-91B5-7031FF504F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36377" indent="0">
              <a:buNone/>
              <a:defRPr sz="3300"/>
            </a:lvl2pPr>
            <a:lvl3pPr marL="1072753" indent="0">
              <a:buNone/>
              <a:defRPr sz="2800"/>
            </a:lvl3pPr>
            <a:lvl4pPr marL="1609131" indent="0">
              <a:buNone/>
              <a:defRPr sz="2300"/>
            </a:lvl4pPr>
            <a:lvl5pPr marL="2145507" indent="0">
              <a:buNone/>
              <a:defRPr sz="2300"/>
            </a:lvl5pPr>
            <a:lvl6pPr marL="2681884" indent="0">
              <a:buNone/>
              <a:defRPr sz="2300"/>
            </a:lvl6pPr>
            <a:lvl7pPr marL="3218261" indent="0">
              <a:buNone/>
              <a:defRPr sz="2300"/>
            </a:lvl7pPr>
            <a:lvl8pPr marL="3754637" indent="0">
              <a:buNone/>
              <a:defRPr sz="2300"/>
            </a:lvl8pPr>
            <a:lvl9pPr marL="4291015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377" indent="0">
              <a:buNone/>
              <a:defRPr sz="1400"/>
            </a:lvl2pPr>
            <a:lvl3pPr marL="1072753" indent="0">
              <a:buNone/>
              <a:defRPr sz="1200"/>
            </a:lvl3pPr>
            <a:lvl4pPr marL="1609131" indent="0">
              <a:buNone/>
              <a:defRPr sz="1000"/>
            </a:lvl4pPr>
            <a:lvl5pPr marL="2145507" indent="0">
              <a:buNone/>
              <a:defRPr sz="1000"/>
            </a:lvl5pPr>
            <a:lvl6pPr marL="2681884" indent="0">
              <a:buNone/>
              <a:defRPr sz="1000"/>
            </a:lvl6pPr>
            <a:lvl7pPr marL="3218261" indent="0">
              <a:buNone/>
              <a:defRPr sz="1000"/>
            </a:lvl7pPr>
            <a:lvl8pPr marL="3754637" indent="0">
              <a:buNone/>
              <a:defRPr sz="1000"/>
            </a:lvl8pPr>
            <a:lvl9pPr marL="429101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1B7A-F75D-4894-A74A-2E98A314B7A3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72CE2-526D-46D2-91A4-42E9F032BA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75" tIns="53638" rIns="107275" bIns="536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671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98F59B-0A77-4AE9-9D0C-7C34F6416011}" type="datetimeFigureOut">
              <a:rPr lang="ru-RU"/>
              <a:pPr>
                <a:defRPr/>
              </a:pPr>
              <a:t>17.04.2019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671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6713"/>
          </a:xfrm>
          <a:prstGeom prst="rect">
            <a:avLst/>
          </a:prstGeom>
        </p:spPr>
        <p:txBody>
          <a:bodyPr vert="horz" lIns="107275" tIns="53638" rIns="107275" bIns="5363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9F300-0F76-4DEA-A800-296E4F0E49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5pPr>
      <a:lvl6pPr marL="53637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6pPr>
      <a:lvl7pPr marL="107275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7pPr>
      <a:lvl8pPr marL="160913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8pPr>
      <a:lvl9pPr marL="2145507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" pitchFamily="34" charset="0"/>
        </a:defRPr>
      </a:lvl9pPr>
    </p:titleStyle>
    <p:bodyStyle>
      <a:lvl1pPr marL="401638" indent="-401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71538" indent="-334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985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00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073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449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2826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203" indent="-268189" algn="l" defTabSz="107275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377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753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131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507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84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261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4637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015" algn="l" defTabSz="10727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857250"/>
            <a:ext cx="89693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10"/>
          <p:cNvSpPr txBox="1">
            <a:spLocks noChangeArrowheads="1"/>
          </p:cNvSpPr>
          <p:nvPr/>
        </p:nvSpPr>
        <p:spPr bwMode="auto">
          <a:xfrm>
            <a:off x="428625" y="1827213"/>
            <a:ext cx="9359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07275" tIns="53638" rIns="107275" bIns="53638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sz="33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3783013" y="3932238"/>
            <a:ext cx="52228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8" rIns="107275" bIns="53638">
            <a:spAutoFit/>
          </a:bodyPr>
          <a:lstStyle/>
          <a:p>
            <a:pPr algn="ctr"/>
            <a:endParaRPr lang="ru-RU" sz="2800" b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055" name="Picture 12" descr="gerb_Ufa-600x748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19125" y="381000"/>
            <a:ext cx="701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6720" y="1643050"/>
            <a:ext cx="8501122" cy="18573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Arial" charset="0"/>
                <a:ea typeface="+mj-ea"/>
              </a:rPr>
              <a:t>ПРОЕКТ МЕЖЕВАНИЯ ТЕРРИТОРИИ,</a:t>
            </a:r>
            <a:r>
              <a:rPr lang="en-US" sz="2000" b="1" dirty="0" smtClean="0">
                <a:solidFill>
                  <a:schemeClr val="tx2"/>
                </a:solidFill>
                <a:latin typeface="Arial" charset="0"/>
                <a:ea typeface="+mj-ea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charset="0"/>
                <a:ea typeface="+mj-ea"/>
              </a:rPr>
              <a:t>ОГРАНИЧЕННОЙ УЛ. РИХАРДА ЗОРГЕ, УЛ.СТЕПАНА ХАЛТУРИНА, УЛ. БОЛЬШАЯ ГРАЖДАНСКАЯ, УЛ. ИМ. ГОРОДА ГАЛЛЕ В СОВЕТСКОМ РАЙОНЕ ГОРОДСКОГО ОКРУГА ГОРОД УФА РЕСПУБЛИКИ БАШКОРТОСТАН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809596" y="5857892"/>
            <a:ext cx="58579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ЗАКАЗЧИК: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ООО «Башкирская Генерирующая Компания»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ИСПОЛНИТЕЛЬ</a:t>
            </a:r>
            <a:r>
              <a:rPr lang="ru-RU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МУП «АПБ» г.Уфы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/>
          <p:cNvPicPr>
            <a:picLocks noChangeAspect="1" noChangeArrowheads="1"/>
          </p:cNvPicPr>
          <p:nvPr/>
        </p:nvPicPr>
        <p:blipFill>
          <a:blip r:embed="rId2"/>
          <a:srcRect r="870" b="-19943"/>
          <a:stretch>
            <a:fillRect/>
          </a:stretch>
        </p:blipFill>
        <p:spPr bwMode="auto">
          <a:xfrm>
            <a:off x="465138" y="785794"/>
            <a:ext cx="8990012" cy="15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80968" y="285728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Технико-экономические показатели 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52538" y="1571612"/>
          <a:ext cx="7215238" cy="4030303"/>
        </p:xfrm>
        <a:graphic>
          <a:graphicData uri="http://schemas.openxmlformats.org/drawingml/2006/table">
            <a:tbl>
              <a:tblPr/>
              <a:tblGrid>
                <a:gridCol w="5053552"/>
                <a:gridCol w="972615"/>
                <a:gridCol w="1189071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Ед.изм</a:t>
                      </a: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Территория в границах проекта межевания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Территория в границах красных линий, всего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га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1,14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том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числе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площадь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застройки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зданий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га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4,07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зелёные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насаждения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га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0,41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проезды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 тротуары, площадки 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земельных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участков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Изъятие земельных участков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2,49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Присоединение земельных участков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1,30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4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Площадь зоны действия публичного сервитута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га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2,26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/>
          <p:cNvPicPr>
            <a:picLocks noChangeAspect="1" noChangeArrowheads="1"/>
          </p:cNvPicPr>
          <p:nvPr/>
        </p:nvPicPr>
        <p:blipFill>
          <a:blip r:embed="rId2"/>
          <a:srcRect r="870" b="-19943"/>
          <a:stretch>
            <a:fillRect/>
          </a:stretch>
        </p:blipFill>
        <p:spPr bwMode="auto">
          <a:xfrm>
            <a:off x="452406" y="500042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452406" y="142852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расположения элемента планировочной структуры </a:t>
            </a:r>
          </a:p>
        </p:txBody>
      </p:sp>
      <p:pic>
        <p:nvPicPr>
          <p:cNvPr id="1026" name="Picture 2" descr="C:\Users\Migranova.YA\Desktop\[Project]\12. БГК\для през\02. ситуация.bmp"/>
          <p:cNvPicPr>
            <a:picLocks noChangeAspect="1" noChangeArrowheads="1"/>
          </p:cNvPicPr>
          <p:nvPr/>
        </p:nvPicPr>
        <p:blipFill>
          <a:blip r:embed="rId3"/>
          <a:srcRect t="1217" b="3870"/>
          <a:stretch>
            <a:fillRect/>
          </a:stretch>
        </p:blipFill>
        <p:spPr bwMode="auto">
          <a:xfrm>
            <a:off x="595282" y="657480"/>
            <a:ext cx="8715436" cy="6013372"/>
          </a:xfrm>
          <a:prstGeom prst="rect">
            <a:avLst/>
          </a:prstGeom>
          <a:noFill/>
        </p:spPr>
      </p:pic>
      <p:pic>
        <p:nvPicPr>
          <p:cNvPr id="1027" name="Picture 3" descr="C:\Users\Migranova.YA\Desktop\[Project]\12. БГК\для през\знак север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16" y="928670"/>
            <a:ext cx="620120" cy="60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/>
          <p:cNvPicPr>
            <a:picLocks noChangeAspect="1" noChangeArrowheads="1"/>
          </p:cNvPicPr>
          <p:nvPr/>
        </p:nvPicPr>
        <p:blipFill>
          <a:blip r:embed="rId3"/>
          <a:srcRect r="870" b="-19943"/>
          <a:stretch>
            <a:fillRect/>
          </a:stretch>
        </p:blipFill>
        <p:spPr bwMode="auto">
          <a:xfrm>
            <a:off x="465138" y="555606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современного использования</a:t>
            </a:r>
          </a:p>
        </p:txBody>
      </p:sp>
      <p:pic>
        <p:nvPicPr>
          <p:cNvPr id="11" name="Picture 3" descr="C:\Users\Migranova.YA\Desktop\[Project]\12. БГК\для през\знак севера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76" y="857232"/>
            <a:ext cx="620120" cy="609665"/>
          </a:xfrm>
          <a:prstGeom prst="rect">
            <a:avLst/>
          </a:prstGeom>
          <a:noFill/>
        </p:spPr>
      </p:pic>
      <p:pic>
        <p:nvPicPr>
          <p:cNvPr id="1026" name="Picture 2" descr="C:\Users\Migranova.YA\Desktop\[Project]\12. БГК\для през\03. современное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44" y="674684"/>
            <a:ext cx="8813747" cy="5969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5"/>
          <p:cNvPicPr>
            <a:picLocks noChangeAspect="1" noChangeArrowheads="1"/>
          </p:cNvPicPr>
          <p:nvPr/>
        </p:nvPicPr>
        <p:blipFill>
          <a:blip r:embed="rId2"/>
          <a:srcRect r="870"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95414" y="4000504"/>
            <a:ext cx="242826" cy="1667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Схема планировочной организации территории</a:t>
            </a:r>
          </a:p>
        </p:txBody>
      </p:sp>
      <p:pic>
        <p:nvPicPr>
          <p:cNvPr id="15" name="Picture 3" descr="C:\Users\Migranova.YA\Desktop\[Project]\12. БГК\для през\знак севера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76" y="785794"/>
            <a:ext cx="620120" cy="609665"/>
          </a:xfrm>
          <a:prstGeom prst="rect">
            <a:avLst/>
          </a:prstGeom>
          <a:noFill/>
        </p:spPr>
      </p:pic>
      <p:pic>
        <p:nvPicPr>
          <p:cNvPr id="2050" name="Picture 2" descr="C:\Users\Migranova.YA\Desktop\[Project]\12. БГК\для през\04. планировка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82" y="714357"/>
            <a:ext cx="8786874" cy="5950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 r="870" b="-19943"/>
          <a:stretch>
            <a:fillRect/>
          </a:stretch>
        </p:blipFill>
        <p:spPr bwMode="auto">
          <a:xfrm>
            <a:off x="452406" y="500042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2406" y="142852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зданий и сооружений 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2406" y="642918"/>
          <a:ext cx="4643471" cy="5996182"/>
        </p:xfrm>
        <a:graphic>
          <a:graphicData uri="http://schemas.openxmlformats.org/drawingml/2006/table">
            <a:tbl>
              <a:tblPr/>
              <a:tblGrid>
                <a:gridCol w="357190"/>
                <a:gridCol w="1246870"/>
                <a:gridCol w="292747"/>
                <a:gridCol w="266918"/>
                <a:gridCol w="413291"/>
                <a:gridCol w="413291"/>
                <a:gridCol w="413291"/>
                <a:gridCol w="413291"/>
                <a:gridCol w="413291"/>
                <a:gridCol w="413291"/>
              </a:tblGrid>
              <a:tr h="2397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 на плане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и обозначения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</a:t>
                      </a:r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зда-ний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Этажность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Площадь, кв.м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Строительный объем, куб.м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Застройки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нормируемая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Здания 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Здания 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Здания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 (секция 1)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1067,21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1218,69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6403,26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7160,66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19209,78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21481,2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 (арка)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151,48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757,4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2272,2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МЖКХ РБ (секция 1)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638,87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1518,33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3833,22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9109,98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11499,66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27329,94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МЖКХ РБ (секция 2)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408,48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2450,88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7352,64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МЖКХ РБ(секция 3)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470,98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2825,88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8477,64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 АТС-24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755,35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755,35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3021,4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3021,4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9064,2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9064,2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232,7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876,94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1861,6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8948,24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5584,8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26844,72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644,24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7086,64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21259,92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5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здание, Сбербанк России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1460,62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1460,62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2044,868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2044,868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8763,72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8763,72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здание, Башсбербанк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1918,78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1918,78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10745,168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10745,168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46050,72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46050,72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 Зап Урал ТИЗИС 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773,23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773,23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2165,044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2165,044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9278,76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9278,76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 Баштехстром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598,46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598,46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3770,298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3770,298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16158,42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16158,42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 Башкиргеология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783,58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783,58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2742,53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2742,53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11753,7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11753,7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839,26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839,26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2937,41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2937,41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12588,9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12588,9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360,41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360,41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1513,722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1513,722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6487,38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6487,38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462,14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462,14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1940,988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1940,988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8318,52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8318,52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438,88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438,88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1843,296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1843,296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7899,84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7899,84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 УПАП-3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547,66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547,66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766,724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766,724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3285,96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3285,96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362,9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362,9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508,06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508,06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2177,4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2177,4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здание, столовая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905,74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905,74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1902,054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1902,054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8151,66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8151,66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95876" y="642918"/>
          <a:ext cx="4383623" cy="4713604"/>
        </p:xfrm>
        <a:graphic>
          <a:graphicData uri="http://schemas.openxmlformats.org/drawingml/2006/table">
            <a:tbl>
              <a:tblPr/>
              <a:tblGrid>
                <a:gridCol w="339427"/>
                <a:gridCol w="1177527"/>
                <a:gridCol w="276109"/>
                <a:gridCol w="251748"/>
                <a:gridCol w="389802"/>
                <a:gridCol w="389802"/>
                <a:gridCol w="389802"/>
                <a:gridCol w="389802"/>
                <a:gridCol w="389802"/>
                <a:gridCol w="389802"/>
              </a:tblGrid>
              <a:tr h="239734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Номер на плане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и обозначения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Кол-во зданий 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Этажность 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Площадь, кв.м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Строительный объем, куб.м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Застройки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Общая нормируемая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Здания 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Здания 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Здания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Всего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582,3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582,3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2853,27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2853,27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12228,3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12228,3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471,5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471,5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330,05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1414,5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1414,5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278,19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278,19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194,733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194,733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834,57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834,57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4348,28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4348,28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3043,796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3043,796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13044,84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13044,84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РП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160,31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160,31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112,217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112,217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480,93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480,93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1213,98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1213,98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849,786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849,786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3641,94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3641,94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1267,21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1267,21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887,047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887,047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3801,63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3801,63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Склад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240,69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240,69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168,483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168,483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722,07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722,07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Мастерские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174,28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174,28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121,996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121,996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522,84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522,84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3405,25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3405,25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2383,675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2383,675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10215,75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10215,75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Мойка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1001,48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1001,48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701,036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701,036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3004,44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3004,44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Ремонтный цех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2545,14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2545,14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1781,598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1781,598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7635,42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7635,42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Котельная 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85,5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85,5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59,85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59,85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256,5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256,5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2972,27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2972,27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2080,589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2080,589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8916,81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8916,81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1213,98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1213,98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849,786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849,786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3641,94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3641,94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Административное здание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778,88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778,88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545,216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545,216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2336,64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2336,64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101,32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75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101,317</a:t>
                      </a:r>
                    </a:p>
                    <a:p>
                      <a:pPr algn="ctr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70,924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70,924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303,96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303,96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Гаражи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304,92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304,92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213,444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213,444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914,76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914,76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Бойлерная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195,58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195,58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136,906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136,906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586,74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586,74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ТП 544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43,43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43,43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30,401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30,401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130,29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130,29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ТП 728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24,74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17,318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17,318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74,22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74,22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Автосервис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227,89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227,89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159,523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159,523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683,67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683,67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981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ВСЕГО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just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274" marR="4274" marT="427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35458,09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35458,09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78712,086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78712,086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301028,58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301027,8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274" marR="4274" marT="4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 r="870"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Разбивочный план межевания </a:t>
            </a:r>
            <a:r>
              <a:rPr lang="ru-RU" altLang="ru-RU" sz="2000" b="1" dirty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территории</a:t>
            </a:r>
          </a:p>
        </p:txBody>
      </p:sp>
      <p:pic>
        <p:nvPicPr>
          <p:cNvPr id="1026" name="Picture 2" descr="C:\Users\Migranova.YA\Desktop\[Project]\12. БГК\для през\05. Разбивочный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8" y="682118"/>
            <a:ext cx="6786610" cy="5985617"/>
          </a:xfrm>
          <a:prstGeom prst="rect">
            <a:avLst/>
          </a:prstGeom>
          <a:noFill/>
        </p:spPr>
      </p:pic>
      <p:pic>
        <p:nvPicPr>
          <p:cNvPr id="1027" name="Picture 3" descr="C:\Users\Migranova.YA\Desktop\[Project]\12. БГК\для през\05.1 Разбивочный копия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7578" y="4027448"/>
            <a:ext cx="2071702" cy="2501809"/>
          </a:xfrm>
          <a:prstGeom prst="rect">
            <a:avLst/>
          </a:prstGeom>
          <a:noFill/>
        </p:spPr>
      </p:pic>
      <p:pic>
        <p:nvPicPr>
          <p:cNvPr id="6" name="Picture 3" descr="C:\Users\Migranova.YA\Desktop\[Project]\12. БГК\для през\знак севера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76" y="785794"/>
            <a:ext cx="620120" cy="6096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09596" y="714356"/>
          <a:ext cx="4000528" cy="5898854"/>
        </p:xfrm>
        <a:graphic>
          <a:graphicData uri="http://schemas.openxmlformats.org/drawingml/2006/table">
            <a:tbl>
              <a:tblPr/>
              <a:tblGrid>
                <a:gridCol w="500066"/>
                <a:gridCol w="2571768"/>
                <a:gridCol w="928694"/>
              </a:tblGrid>
              <a:tr h="166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участка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точки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ЗУ-01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автомобильного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2689,4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ЗУ-02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5608,3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ЗУ-03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коммунального обслуживания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4496,15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ЗУ-04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коммунального обслуживания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74,9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ЗУ-05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58,5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ЗУ-06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1003,5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ЗУ-07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1090,8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ЗУ-08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996,2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ЗУ-09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1999,5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ЗУ-10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165,1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ЗУ-11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автомобильного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1505,1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ЗУ-12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2186,6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ЗУ-13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531,1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ЗУ-14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автомобильного траспорта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32965,6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ЗУ-15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503,9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ЗУ-16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732,2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ЗУ-17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502,4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ЗУ-18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2513,9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/>
          <a:srcRect r="870"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Ведомость земельных участков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95876" y="714356"/>
          <a:ext cx="4000528" cy="5898854"/>
        </p:xfrm>
        <a:graphic>
          <a:graphicData uri="http://schemas.openxmlformats.org/drawingml/2006/table">
            <a:tbl>
              <a:tblPr/>
              <a:tblGrid>
                <a:gridCol w="500066"/>
                <a:gridCol w="2571768"/>
                <a:gridCol w="928694"/>
              </a:tblGrid>
              <a:tr h="166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участка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Назначение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Номер точки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ЗУ-19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коммунального обслуживания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15,8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ЗУ-20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3611,9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ЗУ-21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коммунального обслуживания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276,2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ЗУ-22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692,4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ЗУ-23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972,8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ЗУ-24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12333,0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ЗУ-25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5431,2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ЗУ-26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коммунального обслуживания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49,4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ЗУ-27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коммунального обслуживания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63,4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ЗУ-28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111,9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ЗУ-29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68,0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ЗУ-30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514,0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ЗУ-31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обслуживания автотранспорта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214,3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ЗУ-32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коммунального обслуживания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1820,8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ЗУ-33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2038,0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ЗУ-34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3086,1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ЗУ-35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автомобильного траспорта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567,0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ЗУ-36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Участок для размещения объектов общественного управления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1389,3 кв.м</a:t>
                      </a:r>
                    </a:p>
                  </a:txBody>
                  <a:tcPr marL="5666" marR="5666" marT="56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 r="870"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зон действия публичных сервитутов 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2050" name="Picture 2" descr="C:\Users\Migranova.YA\Desktop\[Project]\12. БГК\для през\06. сервитут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20" y="712378"/>
            <a:ext cx="6643734" cy="5969558"/>
          </a:xfrm>
          <a:prstGeom prst="rect">
            <a:avLst/>
          </a:prstGeom>
          <a:noFill/>
        </p:spPr>
      </p:pic>
      <p:pic>
        <p:nvPicPr>
          <p:cNvPr id="2052" name="Picture 4" descr="C:\Users\Migranova.YA\Desktop\[Project]\12. БГК\для през\06.2 сервитут копия.bmp"/>
          <p:cNvPicPr>
            <a:picLocks noChangeAspect="1" noChangeArrowheads="1"/>
          </p:cNvPicPr>
          <p:nvPr/>
        </p:nvPicPr>
        <p:blipFill>
          <a:blip r:embed="rId4"/>
          <a:srcRect l="52083"/>
          <a:stretch>
            <a:fillRect/>
          </a:stretch>
        </p:blipFill>
        <p:spPr bwMode="auto">
          <a:xfrm>
            <a:off x="7674924" y="1500174"/>
            <a:ext cx="1643075" cy="4960602"/>
          </a:xfrm>
          <a:prstGeom prst="rect">
            <a:avLst/>
          </a:prstGeom>
          <a:noFill/>
        </p:spPr>
      </p:pic>
      <p:pic>
        <p:nvPicPr>
          <p:cNvPr id="2053" name="Picture 5" descr="C:\Users\Migranova.YA\Desktop\[Project]\12. БГК\для през\06.3 сервитут копия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6" y="5032016"/>
            <a:ext cx="1816237" cy="1423976"/>
          </a:xfrm>
          <a:prstGeom prst="rect">
            <a:avLst/>
          </a:prstGeom>
          <a:noFill/>
        </p:spPr>
      </p:pic>
      <p:pic>
        <p:nvPicPr>
          <p:cNvPr id="8" name="Picture 3" descr="C:\Users\Migranova.YA\Desktop\[Project]\12. БГК\для през\знак север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67776" y="785794"/>
            <a:ext cx="620120" cy="60966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 r="870" b="-19943"/>
          <a:stretch>
            <a:fillRect/>
          </a:stretch>
        </p:blipFill>
        <p:spPr bwMode="auto">
          <a:xfrm>
            <a:off x="465138" y="571480"/>
            <a:ext cx="899001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2406" y="169189"/>
            <a:ext cx="9144000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 smtClean="0">
                <a:solidFill>
                  <a:schemeClr val="tx2"/>
                </a:solidFill>
                <a:latin typeface="Arial" pitchFamily="34" charset="0"/>
                <a:ea typeface="Microsoft YaHei"/>
                <a:cs typeface="Arial" pitchFamily="34" charset="0"/>
              </a:rPr>
              <a:t>План границ земельных участков с оценкой изъятия земель</a:t>
            </a:r>
            <a:endParaRPr lang="ru-RU" altLang="ru-RU" sz="2000" b="1" dirty="0">
              <a:solidFill>
                <a:schemeClr val="tx2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  <p:pic>
        <p:nvPicPr>
          <p:cNvPr id="3074" name="Picture 2" descr="C:\Users\Migranova.YA\Desktop\[Project]\12. БГК\для през\07. изъятие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58" y="698952"/>
            <a:ext cx="6786610" cy="5919255"/>
          </a:xfrm>
          <a:prstGeom prst="rect">
            <a:avLst/>
          </a:prstGeom>
          <a:noFill/>
        </p:spPr>
      </p:pic>
      <p:pic>
        <p:nvPicPr>
          <p:cNvPr id="3075" name="Picture 3" descr="C:\Users\Migranova.YA\Desktop\[Project]\12. БГК\для през\07.1 изъятие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206" y="4000504"/>
            <a:ext cx="1612873" cy="2509782"/>
          </a:xfrm>
          <a:prstGeom prst="rect">
            <a:avLst/>
          </a:prstGeom>
          <a:noFill/>
        </p:spPr>
      </p:pic>
      <p:pic>
        <p:nvPicPr>
          <p:cNvPr id="6" name="Picture 3" descr="C:\Users\Migranova.YA\Desktop\[Project]\12. БГК\для през\знак севера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76" y="785794"/>
            <a:ext cx="620120" cy="60966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477375" y="6253163"/>
            <a:ext cx="415925" cy="338137"/>
          </a:xfrm>
          <a:prstGeom prst="rect">
            <a:avLst/>
          </a:prstGeom>
          <a:solidFill>
            <a:srgbClr val="D4E5F4"/>
          </a:solidFill>
          <a:ln>
            <a:solidFill>
              <a:srgbClr val="17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75" tIns="53638" rIns="107275" bIns="53638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C30A5895D31A43944F9FDBE11F8CF1" ma:contentTypeVersion="0" ma:contentTypeDescription="Создание документа." ma:contentTypeScope="" ma:versionID="17629e9aeb634061d620b05ede7a87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19A9490F-2A42-42D4-B538-3EA28795F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DFFDA41-BF5C-4B24-BCF6-D808B37520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E30C84-86F5-4E37-ADCD-26843E24EBF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Zased_W_</Template>
  <TotalTime>1021</TotalTime>
  <Words>1019</Words>
  <Application>Microsoft Office PowerPoint</Application>
  <PresentationFormat>Лист A4 (210x297 мм)</PresentationFormat>
  <Paragraphs>635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Zased_W_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migranova.ya</cp:lastModifiedBy>
  <cp:revision>120</cp:revision>
  <cp:lastPrinted>2011-09-23T09:38:03Z</cp:lastPrinted>
  <dcterms:created xsi:type="dcterms:W3CDTF">2014-06-03T04:33:56Z</dcterms:created>
  <dcterms:modified xsi:type="dcterms:W3CDTF">2019-04-17T13:01:03Z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0x0101001CC30A5895D31A43944F9FDBE11F8CF1</vt:lpwstr>
  </property>
</Properties>
</file>