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5"/>
  </p:notesMasterIdLst>
  <p:handoutMasterIdLst>
    <p:handoutMasterId r:id="rId26"/>
  </p:handoutMasterIdLst>
  <p:sldIdLst>
    <p:sldId id="577" r:id="rId5"/>
    <p:sldId id="635" r:id="rId6"/>
    <p:sldId id="550" r:id="rId7"/>
    <p:sldId id="553" r:id="rId8"/>
    <p:sldId id="653" r:id="rId9"/>
    <p:sldId id="648" r:id="rId10"/>
    <p:sldId id="637" r:id="rId11"/>
    <p:sldId id="651" r:id="rId12"/>
    <p:sldId id="650" r:id="rId13"/>
    <p:sldId id="654" r:id="rId14"/>
    <p:sldId id="630" r:id="rId15"/>
    <p:sldId id="555" r:id="rId16"/>
    <p:sldId id="578" r:id="rId17"/>
    <p:sldId id="610" r:id="rId18"/>
    <p:sldId id="641" r:id="rId19"/>
    <p:sldId id="655" r:id="rId20"/>
    <p:sldId id="656" r:id="rId21"/>
    <p:sldId id="631" r:id="rId22"/>
    <p:sldId id="652" r:id="rId23"/>
    <p:sldId id="591" r:id="rId24"/>
  </p:sldIdLst>
  <p:sldSz cx="9144000" cy="5143500" type="screen16x9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5882" indent="-66286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3117" indent="-133924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0352" indent="-201563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7586" indent="-269201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1947982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337578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727175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116771" algn="l" defTabSz="779193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375E"/>
    <a:srgbClr val="254367"/>
    <a:srgbClr val="3269AB"/>
    <a:srgbClr val="3B7BC8"/>
    <a:srgbClr val="FF9999"/>
    <a:srgbClr val="FF5050"/>
    <a:srgbClr val="B45608"/>
    <a:srgbClr val="DA97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9885" autoAdjust="0"/>
  </p:normalViewPr>
  <p:slideViewPr>
    <p:cSldViewPr snapToGrid="0">
      <p:cViewPr>
        <p:scale>
          <a:sx n="124" d="100"/>
          <a:sy n="124" d="100"/>
        </p:scale>
        <p:origin x="-1254" y="-6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6219824" cy="496889"/>
          </a:xfrm>
          <a:prstGeom prst="rect">
            <a:avLst/>
          </a:prstGeom>
        </p:spPr>
        <p:txBody>
          <a:bodyPr vert="horz" lIns="132073" tIns="66037" rIns="132073" bIns="660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7" y="2"/>
            <a:ext cx="6219824" cy="496889"/>
          </a:xfrm>
          <a:prstGeom prst="rect">
            <a:avLst/>
          </a:prstGeom>
        </p:spPr>
        <p:txBody>
          <a:bodyPr vert="horz" lIns="132073" tIns="66037" rIns="132073" bIns="660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166"/>
            <a:ext cx="6219824" cy="496887"/>
          </a:xfrm>
          <a:prstGeom prst="rect">
            <a:avLst/>
          </a:prstGeom>
        </p:spPr>
        <p:txBody>
          <a:bodyPr vert="horz" lIns="132073" tIns="66037" rIns="132073" bIns="660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7" y="9428166"/>
            <a:ext cx="6219824" cy="496887"/>
          </a:xfrm>
          <a:prstGeom prst="rect">
            <a:avLst/>
          </a:prstGeom>
        </p:spPr>
        <p:txBody>
          <a:bodyPr vert="horz" lIns="132073" tIns="66037" rIns="132073" bIns="660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09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6219824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7" y="2"/>
            <a:ext cx="6219824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68738" y="746125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89" y="4714877"/>
            <a:ext cx="11480801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6"/>
            <a:ext cx="6219824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7" y="9428166"/>
            <a:ext cx="6219824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73" tIns="66037" rIns="132073" bIns="6603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66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8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31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3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329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95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59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26" algn="l" defTabSz="9141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6125"/>
            <a:ext cx="6615112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68738" y="746125"/>
            <a:ext cx="6615112" cy="3721100"/>
          </a:xfrm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2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3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65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31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29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59" indent="0">
              <a:buNone/>
              <a:defRPr sz="1600" b="1"/>
            </a:lvl8pPr>
            <a:lvl9pPr marL="3656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6" indent="0">
              <a:buNone/>
              <a:defRPr sz="2000" b="1"/>
            </a:lvl2pPr>
            <a:lvl3pPr marL="914131" indent="0">
              <a:buNone/>
              <a:defRPr sz="1800" b="1"/>
            </a:lvl3pPr>
            <a:lvl4pPr marL="1371198" indent="0">
              <a:buNone/>
              <a:defRPr sz="1600" b="1"/>
            </a:lvl4pPr>
            <a:lvl5pPr marL="1828263" indent="0">
              <a:buNone/>
              <a:defRPr sz="1600" b="1"/>
            </a:lvl5pPr>
            <a:lvl6pPr marL="2285329" indent="0">
              <a:buNone/>
              <a:defRPr sz="1600" b="1"/>
            </a:lvl6pPr>
            <a:lvl7pPr marL="2742395" indent="0">
              <a:buNone/>
              <a:defRPr sz="1600" b="1"/>
            </a:lvl7pPr>
            <a:lvl8pPr marL="3199459" indent="0">
              <a:buNone/>
              <a:defRPr sz="1600" b="1"/>
            </a:lvl8pPr>
            <a:lvl9pPr marL="36565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57066" indent="0">
              <a:buNone/>
              <a:defRPr sz="1200"/>
            </a:lvl2pPr>
            <a:lvl3pPr marL="914131" indent="0">
              <a:buNone/>
              <a:defRPr sz="1000"/>
            </a:lvl3pPr>
            <a:lvl4pPr marL="1371198" indent="0">
              <a:buNone/>
              <a:defRPr sz="800"/>
            </a:lvl4pPr>
            <a:lvl5pPr marL="1828263" indent="0">
              <a:buNone/>
              <a:defRPr sz="800"/>
            </a:lvl5pPr>
            <a:lvl6pPr marL="2285329" indent="0">
              <a:buNone/>
              <a:defRPr sz="800"/>
            </a:lvl6pPr>
            <a:lvl7pPr marL="2742395" indent="0">
              <a:buNone/>
              <a:defRPr sz="800"/>
            </a:lvl7pPr>
            <a:lvl8pPr marL="3199459" indent="0">
              <a:buNone/>
              <a:defRPr sz="800"/>
            </a:lvl8pPr>
            <a:lvl9pPr marL="36565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066" indent="0">
              <a:buNone/>
              <a:defRPr sz="2800"/>
            </a:lvl2pPr>
            <a:lvl3pPr marL="914131" indent="0">
              <a:buNone/>
              <a:defRPr sz="2400"/>
            </a:lvl3pPr>
            <a:lvl4pPr marL="1371198" indent="0">
              <a:buNone/>
              <a:defRPr sz="2000"/>
            </a:lvl4pPr>
            <a:lvl5pPr marL="1828263" indent="0">
              <a:buNone/>
              <a:defRPr sz="2000"/>
            </a:lvl5pPr>
            <a:lvl6pPr marL="2285329" indent="0">
              <a:buNone/>
              <a:defRPr sz="2000"/>
            </a:lvl6pPr>
            <a:lvl7pPr marL="2742395" indent="0">
              <a:buNone/>
              <a:defRPr sz="2000"/>
            </a:lvl7pPr>
            <a:lvl8pPr marL="3199459" indent="0">
              <a:buNone/>
              <a:defRPr sz="2000"/>
            </a:lvl8pPr>
            <a:lvl9pPr marL="365652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57066" indent="0">
              <a:buNone/>
              <a:defRPr sz="1200"/>
            </a:lvl2pPr>
            <a:lvl3pPr marL="914131" indent="0">
              <a:buNone/>
              <a:defRPr sz="1000"/>
            </a:lvl3pPr>
            <a:lvl4pPr marL="1371198" indent="0">
              <a:buNone/>
              <a:defRPr sz="800"/>
            </a:lvl4pPr>
            <a:lvl5pPr marL="1828263" indent="0">
              <a:buNone/>
              <a:defRPr sz="800"/>
            </a:lvl5pPr>
            <a:lvl6pPr marL="2285329" indent="0">
              <a:buNone/>
              <a:defRPr sz="800"/>
            </a:lvl6pPr>
            <a:lvl7pPr marL="2742395" indent="0">
              <a:buNone/>
              <a:defRPr sz="800"/>
            </a:lvl7pPr>
            <a:lvl8pPr marL="3199459" indent="0">
              <a:buNone/>
              <a:defRPr sz="800"/>
            </a:lvl8pPr>
            <a:lvl9pPr marL="36565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 smtClean="0"/>
              <a:pPr>
                <a:defRPr/>
              </a:pPr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5034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50" indent="-34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8" indent="-28543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4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69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3" indent="-2272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62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27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93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9" indent="-228533" algn="l" defTabSz="9141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6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1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8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3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9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5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9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26" algn="l" defTabSz="9141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6.jpeg"/><Relationship Id="rId21" Type="http://schemas.openxmlformats.org/officeDocument/2006/relationships/image" Target="../media/image20.png"/><Relationship Id="rId7" Type="http://schemas.openxmlformats.org/officeDocument/2006/relationships/image" Target="../media/image48.jpe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4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49.jpeg"/><Relationship Id="rId19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17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5" Type="http://schemas.openxmlformats.org/officeDocument/2006/relationships/image" Target="../media/image20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17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Word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6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28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736634"/>
            <a:ext cx="4155433" cy="127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59" y="642938"/>
            <a:ext cx="8279423" cy="1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395654" y="1370410"/>
            <a:ext cx="8639908" cy="523192"/>
          </a:xfrm>
          <a:prstGeom prst="rect">
            <a:avLst/>
          </a:prstGeom>
          <a:noFill/>
          <a:ln>
            <a:noFill/>
          </a:ln>
          <a:extLst/>
        </p:spPr>
        <p:txBody>
          <a:bodyPr lIns="91413" tIns="45706" rIns="91413" bIns="4570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1" y="285750"/>
            <a:ext cx="6477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84554" y="1443039"/>
            <a:ext cx="8096739" cy="2146703"/>
          </a:xfrm>
          <a:prstGeom prst="rect">
            <a:avLst/>
          </a:prstGeom>
        </p:spPr>
        <p:txBody>
          <a:bodyPr lIns="77919" tIns="38960" rIns="77919" bIns="38960"/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ПРОЕКТ ПЛАНИРОВКИ И ПРОЕКТ МЕЖЕВАНИЯ ТЕРРИТОРИИ, ОГРАНИЧЕННОЙ УЛИЦАМИ РУДОЛЬФА НУРЕЕВА, ШАЙХЗАДЫ БАБИЧА, СИПАЙЛОВСКАЯ И БУЛЬВАРОМ ДАВЛЕТКИЛЬДЕЕВА В ОКТЯБРЬСКОМ РАЙОНЕ ГОРОДСКОГО ОКРУГА ГОРОД УФА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539" y="4200364"/>
            <a:ext cx="3394311" cy="558927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100" dirty="0" smtClean="0">
                <a:solidFill>
                  <a:srgbClr val="254367"/>
                </a:solidFill>
              </a:rPr>
              <a:t>ЗАКАЗЧИК:</a:t>
            </a:r>
            <a:r>
              <a:rPr lang="en-US" sz="1100" dirty="0" smtClean="0">
                <a:solidFill>
                  <a:srgbClr val="254367"/>
                </a:solidFill>
              </a:rPr>
              <a:t> </a:t>
            </a:r>
            <a:r>
              <a:rPr lang="ru-RU" sz="1100" dirty="0" smtClean="0">
                <a:solidFill>
                  <a:srgbClr val="254367"/>
                </a:solidFill>
              </a:rPr>
              <a:t>ООО «БАШНАФТАТРАНС»</a:t>
            </a:r>
          </a:p>
          <a:p>
            <a:endParaRPr lang="ru-RU" sz="1100" dirty="0" smtClean="0">
              <a:solidFill>
                <a:srgbClr val="254367"/>
              </a:solidFill>
            </a:endParaRPr>
          </a:p>
          <a:p>
            <a:r>
              <a:rPr lang="ru-RU" sz="1100" dirty="0" smtClean="0">
                <a:solidFill>
                  <a:srgbClr val="254367"/>
                </a:solidFill>
              </a:rPr>
              <a:t>ИСПОЛНИТЕЛЬ: МУП «АПБ» Г.УФЫ</a:t>
            </a:r>
            <a:endParaRPr lang="ru-RU" sz="1100" dirty="0">
              <a:solidFill>
                <a:srgbClr val="254367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13750" y="3799917"/>
            <a:ext cx="399871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Байдин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Олег Анатольевич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Начальник главного управления архитектуры и градостроительства Администрации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</a:rPr>
              <a:t>городского округа город Уфа Республики Башкортостан</a:t>
            </a:r>
            <a:endPara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702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02982" y="592530"/>
          <a:ext cx="7801196" cy="3051164"/>
        </p:xfrm>
        <a:graphic>
          <a:graphicData uri="http://schemas.openxmlformats.org/drawingml/2006/table">
            <a:tbl>
              <a:tblPr/>
              <a:tblGrid>
                <a:gridCol w="641722"/>
                <a:gridCol w="1515539"/>
                <a:gridCol w="589457"/>
                <a:gridCol w="384633"/>
                <a:gridCol w="565257"/>
                <a:gridCol w="545485"/>
                <a:gridCol w="563271"/>
                <a:gridCol w="512064"/>
                <a:gridCol w="587604"/>
                <a:gridCol w="578932"/>
                <a:gridCol w="491175"/>
                <a:gridCol w="476410"/>
                <a:gridCol w="349647"/>
              </a:tblGrid>
              <a:tr h="8373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по экспликации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и обозначение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Этажность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зданий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квартир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25436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Площадь, м2</a:t>
                      </a:r>
                      <a:endParaRPr lang="ru-RU" sz="500">
                        <a:solidFill>
                          <a:srgbClr val="25436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25436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Строительный объём, м3</a:t>
                      </a:r>
                      <a:endParaRPr lang="ru-RU" sz="500">
                        <a:solidFill>
                          <a:srgbClr val="25436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Население,</a:t>
                      </a:r>
                      <a:endParaRPr lang="en-US" sz="500" b="1" dirty="0" smtClean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Застройки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нормируемая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Проектируемая застройка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РП-ТП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Детский сад на 175 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1116,00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1116,00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2343,60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2343,60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16405,20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16405,20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 местного значения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Школа на 1000 учащихся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4712,39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4712,39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13194,69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13194,69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92362,84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92362,84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 местного значения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Хозяйственный блок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159,99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159,99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111,99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111,99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783,95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783,95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Надземный пешеходный переход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309,72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309,72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Подземные</a:t>
                      </a:r>
                      <a:r>
                        <a:rPr lang="ru-RU" sz="500" baseline="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очистные сооружения 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500" dirty="0" err="1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пескоотделитель</a:t>
                      </a: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Многофункциональный комплекс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673,78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673,78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3368,90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3368,90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23582,30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23582,30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 по существующей общественной застройке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10838,34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7586,83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53107,84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проектируемой общественной застройке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10510,36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22403,97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152683,99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проектируемой жилой застройке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139000,</a:t>
                      </a:r>
                      <a:r>
                        <a:rPr lang="ru-RU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en-US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38900,00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242700,00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902271,40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3502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застройке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5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60248,70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272690,81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1108063,23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3502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Documents\2_Кошкин лес\Альбом в совет\транспорт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5721" y="509799"/>
            <a:ext cx="6822514" cy="3816856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822915" y="3435458"/>
            <a:ext cx="4210373" cy="137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115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280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3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организации улично-дорожной сети и схема движения транспорта и пешеходов</a:t>
            </a:r>
            <a:endParaRPr lang="ru-RU" altLang="ru-RU" sz="13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9916" y="3852772"/>
            <a:ext cx="1203407" cy="937329"/>
          </a:xfrm>
          <a:prstGeom prst="rect">
            <a:avLst/>
          </a:prstGeom>
          <a:noFill/>
        </p:spPr>
      </p:pic>
      <p:pic>
        <p:nvPicPr>
          <p:cNvPr id="26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1839" y="4785583"/>
            <a:ext cx="990387" cy="165674"/>
          </a:xfrm>
          <a:prstGeom prst="rect">
            <a:avLst/>
          </a:prstGeom>
          <a:noFill/>
        </p:spPr>
      </p:pic>
      <p:pic>
        <p:nvPicPr>
          <p:cNvPr id="27" name="Picture 4" descr="D:\Documents\2_Кошкин лес\Альбом в совет\транспорт условник.bmp"/>
          <p:cNvPicPr>
            <a:picLocks noChangeAspect="1" noChangeArrowheads="1"/>
          </p:cNvPicPr>
          <p:nvPr/>
        </p:nvPicPr>
        <p:blipFill>
          <a:blip r:embed="rId6" cstate="screen"/>
          <a:srcRect l="3497" t="58133" r="91969" b="26053"/>
          <a:stretch>
            <a:fillRect/>
          </a:stretch>
        </p:blipFill>
        <p:spPr bwMode="auto">
          <a:xfrm>
            <a:off x="2391127" y="4279918"/>
            <a:ext cx="269831" cy="665583"/>
          </a:xfrm>
          <a:prstGeom prst="rect">
            <a:avLst/>
          </a:prstGeom>
          <a:noFill/>
        </p:spPr>
      </p:pic>
      <p:pic>
        <p:nvPicPr>
          <p:cNvPr id="28" name="Picture 4" descr="D:\Documents\2_Кошкин лес\Альбом в совет\транспорт условник.bmp"/>
          <p:cNvPicPr>
            <a:picLocks noChangeAspect="1" noChangeArrowheads="1"/>
          </p:cNvPicPr>
          <p:nvPr/>
        </p:nvPicPr>
        <p:blipFill>
          <a:blip r:embed="rId6" cstate="screen"/>
          <a:srcRect l="8937" t="58133" r="73628" b="26908"/>
          <a:stretch>
            <a:fillRect/>
          </a:stretch>
        </p:blipFill>
        <p:spPr bwMode="auto">
          <a:xfrm>
            <a:off x="2678367" y="4254090"/>
            <a:ext cx="1115454" cy="676760"/>
          </a:xfrm>
          <a:prstGeom prst="rect">
            <a:avLst/>
          </a:prstGeom>
          <a:noFill/>
        </p:spPr>
      </p:pic>
      <p:pic>
        <p:nvPicPr>
          <p:cNvPr id="32" name="Picture 5" descr="C:\Users\usmanov.av\Desktop\hflbe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54694" y="4215360"/>
            <a:ext cx="918200" cy="230119"/>
          </a:xfrm>
          <a:prstGeom prst="rect">
            <a:avLst/>
          </a:prstGeom>
          <a:noFill/>
        </p:spPr>
      </p:pic>
      <p:pic>
        <p:nvPicPr>
          <p:cNvPr id="33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229" t="20283" r="78093" b="77071"/>
          <a:stretch>
            <a:fillRect/>
          </a:stretch>
        </p:blipFill>
        <p:spPr bwMode="auto">
          <a:xfrm>
            <a:off x="519503" y="4068292"/>
            <a:ext cx="308000" cy="156702"/>
          </a:xfrm>
          <a:prstGeom prst="rect">
            <a:avLst/>
          </a:prstGeom>
          <a:noFill/>
        </p:spPr>
      </p:pic>
      <p:pic>
        <p:nvPicPr>
          <p:cNvPr id="34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63" t="26935" r="78093" b="71443"/>
          <a:stretch>
            <a:fillRect/>
          </a:stretch>
        </p:blipFill>
        <p:spPr bwMode="auto">
          <a:xfrm>
            <a:off x="528469" y="4370522"/>
            <a:ext cx="296809" cy="96045"/>
          </a:xfrm>
          <a:prstGeom prst="rect">
            <a:avLst/>
          </a:prstGeom>
          <a:noFill/>
        </p:spPr>
      </p:pic>
      <p:pic>
        <p:nvPicPr>
          <p:cNvPr id="35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63" t="28264" r="78093" b="69473"/>
          <a:stretch>
            <a:fillRect/>
          </a:stretch>
        </p:blipFill>
        <p:spPr bwMode="auto">
          <a:xfrm>
            <a:off x="528468" y="4429311"/>
            <a:ext cx="296809" cy="134072"/>
          </a:xfrm>
          <a:prstGeom prst="rect">
            <a:avLst/>
          </a:prstGeom>
          <a:noFill/>
        </p:spPr>
      </p:pic>
      <p:pic>
        <p:nvPicPr>
          <p:cNvPr id="36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03" t="30694" r="78093" b="67127"/>
          <a:stretch>
            <a:fillRect/>
          </a:stretch>
        </p:blipFill>
        <p:spPr bwMode="auto">
          <a:xfrm>
            <a:off x="529835" y="4556641"/>
            <a:ext cx="301774" cy="129107"/>
          </a:xfrm>
          <a:prstGeom prst="rect">
            <a:avLst/>
          </a:prstGeom>
          <a:noFill/>
        </p:spPr>
      </p:pic>
      <p:pic>
        <p:nvPicPr>
          <p:cNvPr id="37" name="Picture 3" descr="D:\Documents\2_Кошкин лес\Альбом в совет\разбивочный условник.bmp"/>
          <p:cNvPicPr>
            <a:picLocks noChangeAspect="1" noChangeArrowheads="1"/>
          </p:cNvPicPr>
          <p:nvPr/>
        </p:nvPicPr>
        <p:blipFill>
          <a:blip r:embed="rId9" cstate="screen"/>
          <a:srcRect l="16034" t="35251" r="65552" b="62310"/>
          <a:stretch>
            <a:fillRect/>
          </a:stretch>
        </p:blipFill>
        <p:spPr bwMode="auto">
          <a:xfrm>
            <a:off x="891299" y="4559225"/>
            <a:ext cx="1218373" cy="114127"/>
          </a:xfrm>
          <a:prstGeom prst="rect">
            <a:avLst/>
          </a:prstGeom>
          <a:noFill/>
        </p:spPr>
      </p:pic>
      <p:pic>
        <p:nvPicPr>
          <p:cNvPr id="46" name="Picture 5" descr="C:\Users\usmanov.av\Desktop\hflbec.jpg"/>
          <p:cNvPicPr>
            <a:picLocks noChangeAspect="1" noChangeArrowheads="1"/>
          </p:cNvPicPr>
          <p:nvPr/>
        </p:nvPicPr>
        <p:blipFill>
          <a:blip r:embed="rId10" cstate="screen"/>
          <a:srcRect l="-3767" t="-3316" b="-134"/>
          <a:stretch>
            <a:fillRect/>
          </a:stretch>
        </p:blipFill>
        <p:spPr bwMode="auto">
          <a:xfrm>
            <a:off x="5659776" y="4222531"/>
            <a:ext cx="325847" cy="222948"/>
          </a:xfrm>
          <a:prstGeom prst="rect">
            <a:avLst/>
          </a:prstGeom>
          <a:noFill/>
        </p:spPr>
      </p:pic>
      <p:pic>
        <p:nvPicPr>
          <p:cNvPr id="47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90657" y="4799494"/>
            <a:ext cx="144715" cy="149383"/>
          </a:xfrm>
          <a:prstGeom prst="rect">
            <a:avLst/>
          </a:prstGeom>
          <a:noFill/>
        </p:spPr>
      </p:pic>
      <p:pic>
        <p:nvPicPr>
          <p:cNvPr id="31" name="Picture 4" descr="D:\Documents\2_Кошкин лес\Альбом в совет\транспорт условник.bmp"/>
          <p:cNvPicPr>
            <a:picLocks noChangeAspect="1" noChangeArrowheads="1"/>
          </p:cNvPicPr>
          <p:nvPr/>
        </p:nvPicPr>
        <p:blipFill>
          <a:blip r:embed="rId6" cstate="screen"/>
          <a:srcRect l="3799" t="73519" r="91970" b="16650"/>
          <a:stretch>
            <a:fillRect/>
          </a:stretch>
        </p:blipFill>
        <p:spPr bwMode="auto">
          <a:xfrm>
            <a:off x="3841400" y="3485829"/>
            <a:ext cx="314675" cy="516966"/>
          </a:xfrm>
          <a:prstGeom prst="rect">
            <a:avLst/>
          </a:prstGeom>
          <a:noFill/>
        </p:spPr>
      </p:pic>
      <p:pic>
        <p:nvPicPr>
          <p:cNvPr id="29" name="Picture 4" descr="D:\Documents\2_Кошкин лес\Альбом в совет\транспорт условник.bmp"/>
          <p:cNvPicPr>
            <a:picLocks noChangeAspect="1" noChangeArrowheads="1"/>
          </p:cNvPicPr>
          <p:nvPr/>
        </p:nvPicPr>
        <p:blipFill>
          <a:blip r:embed="rId6" cstate="screen"/>
          <a:srcRect l="8937" t="73519" r="78068" b="16650"/>
          <a:stretch>
            <a:fillRect/>
          </a:stretch>
        </p:blipFill>
        <p:spPr bwMode="auto">
          <a:xfrm>
            <a:off x="4181701" y="3492286"/>
            <a:ext cx="828873" cy="44335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122721" y="3714354"/>
            <a:ext cx="16374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Многоуровневая </a:t>
            </a:r>
          </a:p>
          <a:p>
            <a:r>
              <a:rPr lang="ru-RU" sz="4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развязка</a:t>
            </a:r>
            <a:endParaRPr lang="ru-RU" sz="4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77331" y="4029561"/>
            <a:ext cx="1495565" cy="1041616"/>
            <a:chOff x="5720606" y="6810341"/>
            <a:chExt cx="1467908" cy="1017807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039651" y="6810341"/>
              <a:ext cx="1148863" cy="89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3" cstate="screen"/>
            <a:srcRect b="-15951"/>
            <a:stretch>
              <a:fillRect/>
            </a:stretch>
          </p:blipFill>
          <p:spPr bwMode="auto">
            <a:xfrm>
              <a:off x="5731391" y="7073655"/>
              <a:ext cx="225780" cy="754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4" cstate="screen"/>
            <a:srcRect l="-23280"/>
            <a:stretch>
              <a:fillRect/>
            </a:stretch>
          </p:blipFill>
          <p:spPr bwMode="auto">
            <a:xfrm>
              <a:off x="5720606" y="6843790"/>
              <a:ext cx="199432" cy="239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047897" y="3556640"/>
            <a:ext cx="1067696" cy="2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649097" y="3535351"/>
            <a:ext cx="324785" cy="11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652113" y="3693104"/>
            <a:ext cx="324787" cy="12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Группа 40"/>
          <p:cNvGrpSpPr/>
          <p:nvPr/>
        </p:nvGrpSpPr>
        <p:grpSpPr>
          <a:xfrm>
            <a:off x="5659685" y="3822977"/>
            <a:ext cx="1439791" cy="408565"/>
            <a:chOff x="9506340" y="8026103"/>
            <a:chExt cx="1371222" cy="365652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9873381" y="8053429"/>
              <a:ext cx="1004181" cy="27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9506340" y="8208929"/>
              <a:ext cx="300500" cy="18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 descr="D:\Documents\2_Кошкин лес\АГО\условни Т.bmp"/>
            <p:cNvPicPr>
              <a:picLocks noChangeAspect="1" noChangeArrowheads="1"/>
            </p:cNvPicPr>
            <p:nvPr/>
          </p:nvPicPr>
          <p:blipFill>
            <a:blip r:embed="rId20" cstate="screen"/>
            <a:srcRect l="35589" t="32732" r="61245" b="65679"/>
            <a:stretch>
              <a:fillRect/>
            </a:stretch>
          </p:blipFill>
          <p:spPr bwMode="auto">
            <a:xfrm>
              <a:off x="9507600" y="8102938"/>
              <a:ext cx="325582" cy="115577"/>
            </a:xfrm>
            <a:prstGeom prst="rect">
              <a:avLst/>
            </a:prstGeom>
            <a:noFill/>
          </p:spPr>
        </p:pic>
        <p:pic>
          <p:nvPicPr>
            <p:cNvPr id="45" name="Picture 4" descr="D:\Documents\2_Кошкин лес\АГО\условни Т.bmp"/>
            <p:cNvPicPr>
              <a:picLocks noChangeAspect="1" noChangeArrowheads="1"/>
            </p:cNvPicPr>
            <p:nvPr/>
          </p:nvPicPr>
          <p:blipFill>
            <a:blip r:embed="rId20" cstate="screen"/>
            <a:srcRect l="35589" t="30377" r="61245" b="68100"/>
            <a:stretch>
              <a:fillRect/>
            </a:stretch>
          </p:blipFill>
          <p:spPr bwMode="auto">
            <a:xfrm>
              <a:off x="9513662" y="8026103"/>
              <a:ext cx="311999" cy="106117"/>
            </a:xfrm>
            <a:prstGeom prst="rect">
              <a:avLst/>
            </a:prstGeom>
            <a:noFill/>
          </p:spPr>
        </p:pic>
      </p:grpSp>
      <p:sp>
        <p:nvSpPr>
          <p:cNvPr id="49" name="TextBox 48"/>
          <p:cNvSpPr txBox="1"/>
          <p:nvPr/>
        </p:nvSpPr>
        <p:spPr>
          <a:xfrm>
            <a:off x="3795617" y="638291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Рудольфа Нуреева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21246561">
            <a:off x="3812298" y="2893329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Сипайловская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3284946">
            <a:off x="6209197" y="2585209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Шайхзады Бабича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9886487">
            <a:off x="1210246" y="855513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бульвар Давлеткильдеева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85528">
            <a:off x="7229690" y="1580885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Зеленогорская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 rot="3272704">
            <a:off x="656982" y="643015"/>
            <a:ext cx="664099" cy="76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55067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95299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обслуживания населения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51166" y="458974"/>
            <a:ext cx="457174" cy="3290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0603" tIns="25301" rIns="50603" bIns="25301" rtlCol="0" anchor="ctr"/>
          <a:lstStyle/>
          <a:p>
            <a:pPr algn="ctr"/>
            <a:endParaRPr lang="ru-RU"/>
          </a:p>
        </p:txBody>
      </p:sp>
      <p:pic>
        <p:nvPicPr>
          <p:cNvPr id="15" name="Picture 3" descr="D:\Documents\2_Кошкин лес\Альбом в совет\обслуживание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5305" y="451946"/>
            <a:ext cx="7200062" cy="376270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94528" y="3523956"/>
            <a:ext cx="2292364" cy="140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D:\Documents\2_Кошкин лес\Альбом в совет\обслуживание условник.bmp"/>
          <p:cNvPicPr>
            <a:picLocks noChangeAspect="1" noChangeArrowheads="1"/>
          </p:cNvPicPr>
          <p:nvPr/>
        </p:nvPicPr>
        <p:blipFill>
          <a:blip r:embed="rId4" cstate="screen"/>
          <a:srcRect l="11099" t="54913" r="61754" b="36875"/>
          <a:stretch>
            <a:fillRect/>
          </a:stretch>
        </p:blipFill>
        <p:spPr bwMode="auto">
          <a:xfrm>
            <a:off x="4210568" y="4547715"/>
            <a:ext cx="1849368" cy="395615"/>
          </a:xfrm>
          <a:prstGeom prst="rect">
            <a:avLst/>
          </a:prstGeom>
          <a:noFill/>
        </p:spPr>
      </p:pic>
      <p:pic>
        <p:nvPicPr>
          <p:cNvPr id="22" name="Picture 3" descr="D:\Documents\2_Кошкин лес\Альбом в совет\обслуживание условник.bmp"/>
          <p:cNvPicPr>
            <a:picLocks noChangeAspect="1" noChangeArrowheads="1"/>
          </p:cNvPicPr>
          <p:nvPr/>
        </p:nvPicPr>
        <p:blipFill>
          <a:blip r:embed="rId4" cstate="screen"/>
          <a:srcRect l="11099" t="83203" r="61754" b="12240"/>
          <a:stretch>
            <a:fillRect/>
          </a:stretch>
        </p:blipFill>
        <p:spPr bwMode="auto">
          <a:xfrm>
            <a:off x="2730568" y="7668201"/>
            <a:ext cx="1849368" cy="219557"/>
          </a:xfrm>
          <a:prstGeom prst="rect">
            <a:avLst/>
          </a:prstGeom>
          <a:noFill/>
        </p:spPr>
      </p:pic>
      <p:pic>
        <p:nvPicPr>
          <p:cNvPr id="23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30172" y="3550175"/>
            <a:ext cx="1227505" cy="83565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658605" y="923821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Рудольфа Нуреева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198947">
            <a:off x="3748817" y="3151040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Сипайловская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3570642">
            <a:off x="6606423" y="2132144"/>
            <a:ext cx="12670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Шайхзады Бабича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9875607">
            <a:off x="1555528" y="1340485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бульвар Давлеткильдеева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115445">
            <a:off x="7212360" y="1885754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Зеленогорская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 descr="D:\Documents\2_Кошкин лес\Альбом в совет\обслуживание нов уссловник.bmp"/>
          <p:cNvPicPr>
            <a:picLocks noChangeAspect="1" noChangeArrowheads="1"/>
          </p:cNvPicPr>
          <p:nvPr/>
        </p:nvPicPr>
        <p:blipFill>
          <a:blip r:embed="rId6" cstate="screen"/>
          <a:srcRect l="26992" t="23161" r="54063" b="64267"/>
          <a:stretch>
            <a:fillRect/>
          </a:stretch>
        </p:blipFill>
        <p:spPr bwMode="auto">
          <a:xfrm>
            <a:off x="793020" y="4409622"/>
            <a:ext cx="1253451" cy="588222"/>
          </a:xfrm>
          <a:prstGeom prst="rect">
            <a:avLst/>
          </a:prstGeom>
          <a:noFill/>
        </p:spPr>
      </p:pic>
      <p:pic>
        <p:nvPicPr>
          <p:cNvPr id="31" name="Picture 4" descr="D:\Documents\2_Кошкин лес\Альбом в совет\обслуживание нов уссловник.bmp"/>
          <p:cNvPicPr>
            <a:picLocks noChangeAspect="1" noChangeArrowheads="1"/>
          </p:cNvPicPr>
          <p:nvPr/>
        </p:nvPicPr>
        <p:blipFill>
          <a:blip r:embed="rId6" cstate="screen"/>
          <a:srcRect l="26992" t="35860" r="41851" b="55885"/>
          <a:stretch>
            <a:fillRect/>
          </a:stretch>
        </p:blipFill>
        <p:spPr bwMode="auto">
          <a:xfrm>
            <a:off x="2445828" y="4004655"/>
            <a:ext cx="2061436" cy="386208"/>
          </a:xfrm>
          <a:prstGeom prst="rect">
            <a:avLst/>
          </a:prstGeom>
          <a:noFill/>
        </p:spPr>
      </p:pic>
      <p:pic>
        <p:nvPicPr>
          <p:cNvPr id="32" name="Picture 4" descr="D:\Documents\2_Кошкин лес\Альбом в совет\обслуживание нов уссловник.bmp"/>
          <p:cNvPicPr>
            <a:picLocks noChangeAspect="1" noChangeArrowheads="1"/>
          </p:cNvPicPr>
          <p:nvPr/>
        </p:nvPicPr>
        <p:blipFill>
          <a:blip r:embed="rId6" cstate="screen"/>
          <a:srcRect l="26992" t="44369" r="47156" b="53529"/>
          <a:stretch>
            <a:fillRect/>
          </a:stretch>
        </p:blipFill>
        <p:spPr bwMode="auto">
          <a:xfrm>
            <a:off x="4267312" y="4252501"/>
            <a:ext cx="1710438" cy="98344"/>
          </a:xfrm>
          <a:prstGeom prst="rect">
            <a:avLst/>
          </a:prstGeom>
          <a:noFill/>
        </p:spPr>
      </p:pic>
      <p:pic>
        <p:nvPicPr>
          <p:cNvPr id="33" name="Picture 5" descr="D:\Documents\2_Кошкин лес\Альбом в совет\обслуживание условник.bmp"/>
          <p:cNvPicPr>
            <a:picLocks noChangeAspect="1" noChangeArrowheads="1"/>
          </p:cNvPicPr>
          <p:nvPr/>
        </p:nvPicPr>
        <p:blipFill>
          <a:blip r:embed="rId7" cstate="screen"/>
          <a:srcRect l="11264" t="87361" r="62313"/>
          <a:stretch>
            <a:fillRect/>
          </a:stretch>
        </p:blipFill>
        <p:spPr bwMode="auto">
          <a:xfrm>
            <a:off x="2417190" y="4384822"/>
            <a:ext cx="1782946" cy="603004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 rot="4105023">
            <a:off x="3198868" y="948270"/>
            <a:ext cx="101364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R=500</a:t>
            </a:r>
            <a:r>
              <a:rPr lang="ru-RU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 м</a:t>
            </a:r>
            <a:endParaRPr lang="ru-RU" sz="400" b="1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269569">
            <a:off x="5405099" y="3276502"/>
            <a:ext cx="143177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R=500</a:t>
            </a:r>
            <a:r>
              <a:rPr lang="ru-RU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 м</a:t>
            </a:r>
            <a:endParaRPr lang="ru-RU" sz="400" b="1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422955">
            <a:off x="5020759" y="1166188"/>
            <a:ext cx="143177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R=500</a:t>
            </a:r>
            <a:r>
              <a:rPr lang="ru-RU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 м </a:t>
            </a:r>
            <a:endParaRPr lang="ru-RU" sz="400" b="1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6586" y="2213610"/>
            <a:ext cx="143177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R=300</a:t>
            </a:r>
            <a:r>
              <a:rPr lang="ru-RU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 м</a:t>
            </a:r>
            <a:endParaRPr lang="ru-RU" sz="400" b="1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946672">
            <a:off x="2950426" y="2181174"/>
            <a:ext cx="143177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R=</a:t>
            </a:r>
            <a:r>
              <a:rPr lang="ru-RU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 м</a:t>
            </a:r>
            <a:endParaRPr lang="ru-RU" sz="400" b="1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3930286">
            <a:off x="3882397" y="1444510"/>
            <a:ext cx="101364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R=300 </a:t>
            </a:r>
            <a:r>
              <a:rPr lang="ru-RU" sz="400" b="1" dirty="0" smtClean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00" b="1" dirty="0">
              <a:solidFill>
                <a:srgbClr val="2543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229" t="20283" r="78093" b="77071"/>
          <a:stretch>
            <a:fillRect/>
          </a:stretch>
        </p:blipFill>
        <p:spPr bwMode="auto">
          <a:xfrm>
            <a:off x="657536" y="3748925"/>
            <a:ext cx="307112" cy="156251"/>
          </a:xfrm>
          <a:prstGeom prst="rect">
            <a:avLst/>
          </a:prstGeom>
          <a:noFill/>
        </p:spPr>
      </p:pic>
      <p:pic>
        <p:nvPicPr>
          <p:cNvPr id="46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63" t="26168" r="78093" b="71443"/>
          <a:stretch>
            <a:fillRect/>
          </a:stretch>
        </p:blipFill>
        <p:spPr bwMode="auto">
          <a:xfrm>
            <a:off x="658409" y="4039683"/>
            <a:ext cx="295953" cy="141082"/>
          </a:xfrm>
          <a:prstGeom prst="rect">
            <a:avLst/>
          </a:prstGeom>
          <a:noFill/>
        </p:spPr>
      </p:pic>
      <p:pic>
        <p:nvPicPr>
          <p:cNvPr id="47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63" t="28264" r="78093" b="69473"/>
          <a:stretch>
            <a:fillRect/>
          </a:stretch>
        </p:blipFill>
        <p:spPr bwMode="auto">
          <a:xfrm>
            <a:off x="658409" y="4154242"/>
            <a:ext cx="295953" cy="133686"/>
          </a:xfrm>
          <a:prstGeom prst="rect">
            <a:avLst/>
          </a:prstGeom>
          <a:noFill/>
        </p:spPr>
      </p:pic>
      <p:pic>
        <p:nvPicPr>
          <p:cNvPr id="48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03" t="30694" r="78093" b="67127"/>
          <a:stretch>
            <a:fillRect/>
          </a:stretch>
        </p:blipFill>
        <p:spPr bwMode="auto">
          <a:xfrm>
            <a:off x="665628" y="4302041"/>
            <a:ext cx="300905" cy="128735"/>
          </a:xfrm>
          <a:prstGeom prst="rect">
            <a:avLst/>
          </a:prstGeom>
          <a:noFill/>
        </p:spPr>
      </p:pic>
      <p:pic>
        <p:nvPicPr>
          <p:cNvPr id="49" name="Picture 3" descr="D:\Documents\2_Кошкин лес\Альбом в совет\разбивочный условник.bmp"/>
          <p:cNvPicPr>
            <a:picLocks noChangeAspect="1" noChangeArrowheads="1"/>
          </p:cNvPicPr>
          <p:nvPr/>
        </p:nvPicPr>
        <p:blipFill>
          <a:blip r:embed="rId9" cstate="screen"/>
          <a:srcRect l="16034" t="35251" r="65552" b="62310"/>
          <a:stretch>
            <a:fillRect/>
          </a:stretch>
        </p:blipFill>
        <p:spPr bwMode="auto">
          <a:xfrm>
            <a:off x="1035938" y="4286136"/>
            <a:ext cx="1214856" cy="113798"/>
          </a:xfrm>
          <a:prstGeom prst="rect">
            <a:avLst/>
          </a:prstGeom>
          <a:noFill/>
        </p:spPr>
      </p:pic>
      <p:pic>
        <p:nvPicPr>
          <p:cNvPr id="50" name="Picture 4" descr="D:\Documents\2_Кошкин лес\Альбом в совет\обслуживание нов уссловник.bmp"/>
          <p:cNvPicPr>
            <a:picLocks noChangeAspect="1" noChangeArrowheads="1"/>
          </p:cNvPicPr>
          <p:nvPr/>
        </p:nvPicPr>
        <p:blipFill>
          <a:blip r:embed="rId10" cstate="screen"/>
          <a:srcRect l="27883" t="57353" r="49913" b="38564"/>
          <a:stretch>
            <a:fillRect/>
          </a:stretch>
        </p:blipFill>
        <p:spPr bwMode="auto">
          <a:xfrm>
            <a:off x="4242869" y="4357188"/>
            <a:ext cx="1514365" cy="196881"/>
          </a:xfrm>
          <a:prstGeom prst="rect">
            <a:avLst/>
          </a:prstGeom>
          <a:noFill/>
        </p:spPr>
      </p:pic>
      <p:pic>
        <p:nvPicPr>
          <p:cNvPr id="20" name="Picture 3" descr="D:\Documents\2_Кошкин лес\Альбом в совет\обслуживание условник.bmp"/>
          <p:cNvPicPr>
            <a:picLocks noChangeAspect="1" noChangeArrowheads="1"/>
          </p:cNvPicPr>
          <p:nvPr/>
        </p:nvPicPr>
        <p:blipFill>
          <a:blip r:embed="rId4" cstate="screen"/>
          <a:srcRect l="11099" t="67144" r="61754" b="16797"/>
          <a:stretch>
            <a:fillRect/>
          </a:stretch>
        </p:blipFill>
        <p:spPr bwMode="auto">
          <a:xfrm>
            <a:off x="5885621" y="4201552"/>
            <a:ext cx="1858457" cy="777441"/>
          </a:xfrm>
          <a:prstGeom prst="rect">
            <a:avLst/>
          </a:prstGeom>
          <a:noFill/>
        </p:spPr>
      </p:pic>
      <p:pic>
        <p:nvPicPr>
          <p:cNvPr id="34" name="Picture 3" descr="D:\Documents\2_Кошкин лес\Альбом в совет\обслуживание условник.bmp"/>
          <p:cNvPicPr>
            <a:picLocks noChangeAspect="1" noChangeArrowheads="1"/>
          </p:cNvPicPr>
          <p:nvPr/>
        </p:nvPicPr>
        <p:blipFill>
          <a:blip r:embed="rId4" cstate="screen"/>
          <a:srcRect l="11099" t="46843" r="61754" b="44866"/>
          <a:stretch>
            <a:fillRect/>
          </a:stretch>
        </p:blipFill>
        <p:spPr bwMode="auto">
          <a:xfrm>
            <a:off x="6691839" y="4197582"/>
            <a:ext cx="1849368" cy="399416"/>
          </a:xfrm>
          <a:prstGeom prst="rect">
            <a:avLst/>
          </a:prstGeom>
          <a:noFill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00246" y="4611256"/>
            <a:ext cx="330712" cy="3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102337" y="4677276"/>
            <a:ext cx="803154" cy="1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518465" y="4146219"/>
            <a:ext cx="361943" cy="30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854280" y="4232001"/>
            <a:ext cx="864531" cy="17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3272704">
            <a:off x="664666" y="566176"/>
            <a:ext cx="664099" cy="76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86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5371" y="599719"/>
          <a:ext cx="4202508" cy="4113474"/>
        </p:xfrm>
        <a:graphic>
          <a:graphicData uri="http://schemas.openxmlformats.org/drawingml/2006/table">
            <a:tbl>
              <a:tblPr/>
              <a:tblGrid>
                <a:gridCol w="697254"/>
                <a:gridCol w="1251346"/>
                <a:gridCol w="1126954"/>
                <a:gridCol w="1126954"/>
              </a:tblGrid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</a:t>
                      </a:r>
                      <a:r>
                        <a:rPr lang="ru-RU" sz="500" b="1" dirty="0" err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500" b="1" dirty="0" err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Территория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проектируемой территории 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78,5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23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территории в красных линиях 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планировочных элементов)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жилой застройки 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10,09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территория городских лесов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29,63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инженерных объектов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га.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2,49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территория образовательных учреждений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4,55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общественной застройки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автостоянок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-территория общего пользования внутри квартала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6,72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общего 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пользования (УДС)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21,30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застройки по проекту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</a:t>
                      </a: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м.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60,24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застройки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плотности застройки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0,48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Жилищный фонд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жилой застройки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242,70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квартир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139,00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населения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3502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Плотность населения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 /га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61,22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Общественная застройка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31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общественных 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помещений,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,26</a:t>
                      </a:r>
                    </a:p>
                  </a:txBody>
                  <a:tcPr marL="68581" marR="6858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3" marR="34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3" marR="34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встроенные в жилую застройку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4,00 </a:t>
                      </a:r>
                    </a:p>
                  </a:txBody>
                  <a:tcPr marL="68581" marR="6858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3" marR="34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 общественных зданиях 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,26</a:t>
                      </a:r>
                    </a:p>
                  </a:txBody>
                  <a:tcPr marL="68581" marR="68581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3.2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Детские сады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275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Школа 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учащихся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500" b="1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Транспортная инфраструктура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.1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Протяжённость 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улично-дорожной </a:t>
                      </a: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сети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4,09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.2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парковок,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1386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3" marR="34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3" marR="34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крытые автостоянки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1050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893" marR="348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открытые автостоянки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353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4.3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линий общественного транспорта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4,08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500" b="1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.Перераспределение </a:t>
                      </a: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территории городских лесов: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.1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изъятия 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17699,76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5.2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</a:t>
                      </a: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присоединения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17740,81</a:t>
                      </a:r>
                    </a:p>
                  </a:txBody>
                  <a:tcPr marL="34892" marR="3489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702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95299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D:\Documents\2_Кошкин лес\Альбом в совет\разбивочный.bmp"/>
          <p:cNvPicPr>
            <a:picLocks noChangeAspect="1" noChangeArrowheads="1"/>
          </p:cNvPicPr>
          <p:nvPr/>
        </p:nvPicPr>
        <p:blipFill>
          <a:blip r:embed="rId3" cstate="screen"/>
          <a:srcRect l="11140" t="22265" r="11787" b="28704"/>
          <a:stretch>
            <a:fillRect/>
          </a:stretch>
        </p:blipFill>
        <p:spPr bwMode="auto">
          <a:xfrm>
            <a:off x="1159803" y="557091"/>
            <a:ext cx="6772682" cy="3046720"/>
          </a:xfrm>
          <a:prstGeom prst="rect">
            <a:avLst/>
          </a:prstGeom>
          <a:noFill/>
        </p:spPr>
      </p:pic>
      <p:pic>
        <p:nvPicPr>
          <p:cNvPr id="32" name="Picture 3" descr="D:\Documents\2_Кошкин лес\Альбом в совет\разбивочный условник.bmp"/>
          <p:cNvPicPr>
            <a:picLocks noChangeAspect="1" noChangeArrowheads="1"/>
          </p:cNvPicPr>
          <p:nvPr/>
        </p:nvPicPr>
        <p:blipFill>
          <a:blip r:embed="rId4" cstate="screen"/>
          <a:srcRect l="16034" t="19956" r="65552" b="54998"/>
          <a:stretch>
            <a:fillRect/>
          </a:stretch>
        </p:blipFill>
        <p:spPr bwMode="auto">
          <a:xfrm>
            <a:off x="1439154" y="3668100"/>
            <a:ext cx="1313954" cy="1263823"/>
          </a:xfrm>
          <a:prstGeom prst="rect">
            <a:avLst/>
          </a:prstGeom>
          <a:noFill/>
        </p:spPr>
      </p:pic>
      <p:pic>
        <p:nvPicPr>
          <p:cNvPr id="33" name="Picture 3" descr="D:\Documents\2_Кошкин лес\Альбом в совет\разбивочный условник.bmp"/>
          <p:cNvPicPr>
            <a:picLocks noChangeAspect="1" noChangeArrowheads="1"/>
          </p:cNvPicPr>
          <p:nvPr/>
        </p:nvPicPr>
        <p:blipFill>
          <a:blip r:embed="rId4" cstate="screen"/>
          <a:srcRect l="11535" t="40253" r="84278" b="54840"/>
          <a:stretch>
            <a:fillRect/>
          </a:stretch>
        </p:blipFill>
        <p:spPr bwMode="auto">
          <a:xfrm>
            <a:off x="998246" y="4720250"/>
            <a:ext cx="247427" cy="205055"/>
          </a:xfrm>
          <a:prstGeom prst="rect">
            <a:avLst/>
          </a:prstGeom>
          <a:noFill/>
        </p:spPr>
      </p:pic>
      <p:pic>
        <p:nvPicPr>
          <p:cNvPr id="34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5" cstate="screen"/>
          <a:srcRect l="16701" t="20223" r="78093" b="77071"/>
          <a:stretch>
            <a:fillRect/>
          </a:stretch>
        </p:blipFill>
        <p:spPr bwMode="auto">
          <a:xfrm>
            <a:off x="912495" y="3906190"/>
            <a:ext cx="402425" cy="147950"/>
          </a:xfrm>
          <a:prstGeom prst="rect">
            <a:avLst/>
          </a:prstGeom>
          <a:noFill/>
        </p:spPr>
      </p:pic>
      <p:pic>
        <p:nvPicPr>
          <p:cNvPr id="35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5" cstate="screen"/>
          <a:srcRect l="16701" t="28516" r="78093" b="69473"/>
          <a:stretch>
            <a:fillRect/>
          </a:stretch>
        </p:blipFill>
        <p:spPr bwMode="auto">
          <a:xfrm>
            <a:off x="910684" y="4324386"/>
            <a:ext cx="402428" cy="110006"/>
          </a:xfrm>
          <a:prstGeom prst="rect">
            <a:avLst/>
          </a:prstGeom>
          <a:noFill/>
        </p:spPr>
      </p:pic>
      <p:pic>
        <p:nvPicPr>
          <p:cNvPr id="36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5" cstate="screen"/>
          <a:srcRect l="16701" t="31113" r="78093" b="67127"/>
          <a:stretch>
            <a:fillRect/>
          </a:stretch>
        </p:blipFill>
        <p:spPr bwMode="auto">
          <a:xfrm>
            <a:off x="898391" y="4489632"/>
            <a:ext cx="402427" cy="96255"/>
          </a:xfrm>
          <a:prstGeom prst="rect">
            <a:avLst/>
          </a:prstGeom>
          <a:noFill/>
        </p:spPr>
      </p:pic>
      <p:pic>
        <p:nvPicPr>
          <p:cNvPr id="37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5" cstate="screen"/>
          <a:srcRect l="16701" t="26552" r="78093" b="71314"/>
          <a:stretch>
            <a:fillRect/>
          </a:stretch>
        </p:blipFill>
        <p:spPr bwMode="auto">
          <a:xfrm>
            <a:off x="910684" y="4231532"/>
            <a:ext cx="402428" cy="116732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873758" y="816245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Рудольфа Нуреева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1198947">
            <a:off x="3748817" y="3151040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Сипайловская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3570642">
            <a:off x="6669176" y="2087321"/>
            <a:ext cx="12670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Шайхзады Бабича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875607">
            <a:off x="1591387" y="1179121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бульвар Давлеткильдеева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115445">
            <a:off x="7351273" y="1858861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Зеленогорская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3272704">
            <a:off x="664665" y="596912"/>
            <a:ext cx="664099" cy="76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702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95299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91649" y="491627"/>
          <a:ext cx="7815354" cy="4388589"/>
        </p:xfrm>
        <a:graphic>
          <a:graphicData uri="http://schemas.openxmlformats.org/drawingml/2006/table">
            <a:tbl>
              <a:tblPr/>
              <a:tblGrid>
                <a:gridCol w="929900"/>
                <a:gridCol w="1712645"/>
                <a:gridCol w="1466612"/>
                <a:gridCol w="1268421"/>
                <a:gridCol w="1255209"/>
                <a:gridCol w="1182567"/>
              </a:tblGrid>
              <a:tr h="476957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на плане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разрешенного использования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Назначение участка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Код (числовое обозначение) вида разрешенного использования земельного участка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кв. м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36">
                <a:tc gridSpan="6"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общего пользования (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УДС)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6773,04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14311,56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1322,1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35136,67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2076,3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П-6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16446,87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П-7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6701,44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П-8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50763,8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П-9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26919,55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П-10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36657,34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инженерно-транспортной инфраструктуры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13362,24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36">
                <a:tc gridSpan="6"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в квартале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Объекты торговли (торговые центры, торгово-развлекательные центры (комплексы)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объектов торговли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32863,59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85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П-13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территории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зеленых насаждений общего пользования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3204,44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сооружений,</a:t>
                      </a:r>
                      <a:r>
                        <a:rPr lang="ru-RU" sz="500" kern="1200" baseline="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обеспечивающих </a:t>
                      </a: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отвод канализационных стоков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2288,65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П-15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подземных очистных сооружений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148,63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5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П-16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Охрана природных территорий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городских лесов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39422,83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85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П-17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территории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зеленых насаждений общего пользования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3481,48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П-18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надзменого пешеходного перехода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477,17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85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П-19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территории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зеленых насаждений общего пользования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1491,38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702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95299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9566" y="554634"/>
          <a:ext cx="7806339" cy="4335864"/>
        </p:xfrm>
        <a:graphic>
          <a:graphicData uri="http://schemas.openxmlformats.org/drawingml/2006/table">
            <a:tbl>
              <a:tblPr/>
              <a:tblGrid>
                <a:gridCol w="928828"/>
                <a:gridCol w="1710669"/>
                <a:gridCol w="1464921"/>
                <a:gridCol w="1266957"/>
                <a:gridCol w="1253761"/>
                <a:gridCol w="1181203"/>
              </a:tblGrid>
              <a:tr h="403162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на плане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разрешенного использования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Назначение участка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Код (числовое обозначение) вида разрешенного использования земельного участка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кв. м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91">
                <a:tc gridSpan="6"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в квартале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663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П-20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(территории) общего пользования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благоустройства сквера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12581,91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74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Внутриквартальный проезд для обслуживания территории детского сада литер 2 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1889,55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82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Охрана природных территорий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городских лесов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9158,07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59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П-23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сооружений,</a:t>
                      </a:r>
                      <a:r>
                        <a:rPr lang="ru-RU" sz="500" kern="1200" baseline="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обеспечивающих </a:t>
                      </a: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отвод канализационных стоков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1424,24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80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П-24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Охрана природных территорий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городских лесов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3079,49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72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П-25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Дошкольное, начальное и среднее общее образование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детского сада литер 2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3.5.1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4579,06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Внутриквартальный проезд для обслуживания территории детского сада литер 2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2008,76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территории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зеленых насаждений общего пользования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1504,95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Охрана природных территорий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городских лесов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4829,95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П-29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Общественное использование объектов капитального строительства                            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административно-офисного здания литер 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698,49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30415,47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ТП литер 10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РП-ТП литер 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ТП литер 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48,13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Внутриквартальный проезд для обслуживания (подъезда) литера 2 и 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2310,94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Внутриквартальный проезд для обслуживания (подъезда) литера 6 и 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5331,43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Хранение автотранспорта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открытой автостоянки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2.7.1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1080,99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Коммунальное обслуживание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размещения котельной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14204,97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Охрана природных территорий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городских лесов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226057,64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П-39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территории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зеленых насаждений общего пользования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21776,73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Охрана природных территорий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городских лесов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12005,69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подземных очистных сооружений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491,51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Дошкольное, начальное и среднее общее образование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детского сада литер 24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6793,52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Внутриквартальный проезд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8015,79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7020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95299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08917" y="534823"/>
          <a:ext cx="7726167" cy="2824821"/>
        </p:xfrm>
        <a:graphic>
          <a:graphicData uri="http://schemas.openxmlformats.org/drawingml/2006/table">
            <a:tbl>
              <a:tblPr/>
              <a:tblGrid>
                <a:gridCol w="919288"/>
                <a:gridCol w="1693100"/>
                <a:gridCol w="1449876"/>
                <a:gridCol w="1253946"/>
                <a:gridCol w="1240886"/>
                <a:gridCol w="1169071"/>
              </a:tblGrid>
              <a:tr h="545121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на плане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разрешенного использования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Назначение участка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Код (числовое обозначение) вида разрешенного использования земельного участка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кв. м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68">
                <a:tc gridSpan="6"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в квартале</a:t>
                      </a:r>
                    </a:p>
                  </a:txBody>
                  <a:tcPr marL="2897" marR="2897" marT="28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Улично-дорожная сеть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Внутриквартальный проезд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8015,79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Охрана природных территорий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городских лесов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1710,56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территории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зеленых насаждений общего пользования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482,83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коллектора канализационной сети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5924,41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Дошкольное, начальное и среднее общее образование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школы литер 26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3.5.1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34133,26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8703,45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П-49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7210,47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8923,6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8437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6900,64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7688,69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6467,95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Общественное использование объектов капитального строительства                            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многофункционального комплекса литер </a:t>
                      </a: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2569,13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19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7518,85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Многоэтажная жилая застройка (высотная застройка)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многоэтажной застройки литер 20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8663,92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РП- ТП литер 21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137,45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П-59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ТП литер 23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48,93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П-60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коммунальных услуг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размещения ТП литер 22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3.1.1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48,98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П-61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Благоустройство территории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зеленых насаждений общего пользования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12.0.2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2683,64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Образуемый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D:\Documents\2_Кошкин лес\Альбом в совет\сервитуты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9786" y="539261"/>
            <a:ext cx="6982177" cy="3282462"/>
          </a:xfrm>
          <a:prstGeom prst="rect">
            <a:avLst/>
          </a:prstGeom>
          <a:noFill/>
        </p:spPr>
      </p:pic>
      <p:pic>
        <p:nvPicPr>
          <p:cNvPr id="20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272704">
            <a:off x="664666" y="566176"/>
            <a:ext cx="664099" cy="766268"/>
          </a:xfrm>
          <a:prstGeom prst="rect">
            <a:avLst/>
          </a:prstGeom>
          <a:noFill/>
        </p:spPr>
      </p:pic>
      <p:pic>
        <p:nvPicPr>
          <p:cNvPr id="19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21983" t="33847" r="56122" b="49573"/>
          <a:stretch>
            <a:fillRect/>
          </a:stretch>
        </p:blipFill>
        <p:spPr bwMode="auto">
          <a:xfrm>
            <a:off x="3324363" y="4049485"/>
            <a:ext cx="1493554" cy="799796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2861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публичных сервитутов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16701" t="20223" r="78093" b="77071"/>
          <a:stretch>
            <a:fillRect/>
          </a:stretch>
        </p:blipFill>
        <p:spPr bwMode="auto">
          <a:xfrm>
            <a:off x="560622" y="4175059"/>
            <a:ext cx="451385" cy="165950"/>
          </a:xfrm>
          <a:prstGeom prst="rect">
            <a:avLst/>
          </a:prstGeom>
          <a:noFill/>
        </p:spPr>
      </p:pic>
      <p:pic>
        <p:nvPicPr>
          <p:cNvPr id="11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21983" t="14918" r="56122" b="66930"/>
          <a:stretch>
            <a:fillRect/>
          </a:stretch>
        </p:blipFill>
        <p:spPr bwMode="auto">
          <a:xfrm>
            <a:off x="1147693" y="3890139"/>
            <a:ext cx="1493554" cy="875632"/>
          </a:xfrm>
          <a:prstGeom prst="rect">
            <a:avLst/>
          </a:prstGeom>
          <a:noFill/>
        </p:spPr>
      </p:pic>
      <p:pic>
        <p:nvPicPr>
          <p:cNvPr id="12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16701" t="26068" r="78093" b="71443"/>
          <a:stretch>
            <a:fillRect/>
          </a:stretch>
        </p:blipFill>
        <p:spPr bwMode="auto">
          <a:xfrm>
            <a:off x="555126" y="4429939"/>
            <a:ext cx="455828" cy="74914"/>
          </a:xfrm>
          <a:prstGeom prst="rect">
            <a:avLst/>
          </a:prstGeom>
          <a:noFill/>
        </p:spPr>
      </p:pic>
      <p:pic>
        <p:nvPicPr>
          <p:cNvPr id="13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16701" t="28516" r="78093" b="69473"/>
          <a:stretch>
            <a:fillRect/>
          </a:stretch>
        </p:blipFill>
        <p:spPr bwMode="auto">
          <a:xfrm>
            <a:off x="554926" y="4515823"/>
            <a:ext cx="451385" cy="123389"/>
          </a:xfrm>
          <a:prstGeom prst="rect">
            <a:avLst/>
          </a:prstGeom>
          <a:noFill/>
        </p:spPr>
      </p:pic>
      <p:pic>
        <p:nvPicPr>
          <p:cNvPr id="14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16701" t="31113" r="78093" b="67127"/>
          <a:stretch>
            <a:fillRect/>
          </a:stretch>
        </p:blipFill>
        <p:spPr bwMode="auto">
          <a:xfrm>
            <a:off x="533575" y="4673798"/>
            <a:ext cx="451385" cy="107965"/>
          </a:xfrm>
          <a:prstGeom prst="rect">
            <a:avLst/>
          </a:prstGeom>
          <a:noFill/>
        </p:spPr>
      </p:pic>
      <p:pic>
        <p:nvPicPr>
          <p:cNvPr id="15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16701" t="35975" r="78093" b="59332"/>
          <a:stretch>
            <a:fillRect/>
          </a:stretch>
        </p:blipFill>
        <p:spPr bwMode="auto">
          <a:xfrm>
            <a:off x="2782265" y="4110881"/>
            <a:ext cx="451388" cy="287908"/>
          </a:xfrm>
          <a:prstGeom prst="rect">
            <a:avLst/>
          </a:prstGeom>
          <a:noFill/>
        </p:spPr>
      </p:pic>
      <p:pic>
        <p:nvPicPr>
          <p:cNvPr id="16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16701" t="41171" r="78093" b="54974"/>
          <a:stretch>
            <a:fillRect/>
          </a:stretch>
        </p:blipFill>
        <p:spPr bwMode="auto">
          <a:xfrm>
            <a:off x="2782265" y="4375204"/>
            <a:ext cx="451388" cy="236496"/>
          </a:xfrm>
          <a:prstGeom prst="rect">
            <a:avLst/>
          </a:prstGeom>
          <a:noFill/>
        </p:spPr>
      </p:pic>
      <p:pic>
        <p:nvPicPr>
          <p:cNvPr id="17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4" cstate="screen"/>
          <a:srcRect l="16701" t="46367" r="78093" b="50114"/>
          <a:stretch>
            <a:fillRect/>
          </a:stretch>
        </p:blipFill>
        <p:spPr bwMode="auto">
          <a:xfrm>
            <a:off x="2782265" y="4626915"/>
            <a:ext cx="451385" cy="215930"/>
          </a:xfrm>
          <a:prstGeom prst="rect">
            <a:avLst/>
          </a:prstGeom>
          <a:noFill/>
        </p:spPr>
      </p:pic>
      <p:pic>
        <p:nvPicPr>
          <p:cNvPr id="18" name="Picture 2" descr="D:\Documents\2_Кошкин лес\Альбом в совет\черновик.bmp"/>
          <p:cNvPicPr>
            <a:picLocks noChangeAspect="1" noChangeArrowheads="1"/>
          </p:cNvPicPr>
          <p:nvPr/>
        </p:nvPicPr>
        <p:blipFill>
          <a:blip r:embed="rId6" cstate="screen"/>
          <a:srcRect l="22206" t="39557" r="54827" b="55180"/>
          <a:stretch>
            <a:fillRect/>
          </a:stretch>
        </p:blipFill>
        <p:spPr bwMode="auto">
          <a:xfrm>
            <a:off x="3346291" y="4315998"/>
            <a:ext cx="1579461" cy="25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D:\Documents\2_Кошкин лес\Альбом в совет\изъятие без разбивки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6986" y="551643"/>
            <a:ext cx="7091250" cy="3188804"/>
          </a:xfrm>
          <a:prstGeom prst="rect">
            <a:avLst/>
          </a:prstGeom>
          <a:noFill/>
        </p:spPr>
      </p:pic>
      <p:pic>
        <p:nvPicPr>
          <p:cNvPr id="25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272704">
            <a:off x="664666" y="566176"/>
            <a:ext cx="664099" cy="766268"/>
          </a:xfrm>
          <a:prstGeom prst="rect">
            <a:avLst/>
          </a:prstGeom>
          <a:noFill/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31637" y="447514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280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3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737359" y="4694945"/>
            <a:ext cx="406641" cy="25924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Documents\2_Кошкин лес\Альбом в совет\изъятие условник.bmp"/>
          <p:cNvPicPr>
            <a:picLocks noChangeAspect="1" noChangeArrowheads="1"/>
          </p:cNvPicPr>
          <p:nvPr/>
        </p:nvPicPr>
        <p:blipFill>
          <a:blip r:embed="rId5" cstate="screen"/>
          <a:srcRect l="9227" t="40577" r="81159" b="49157"/>
          <a:stretch>
            <a:fillRect/>
          </a:stretch>
        </p:blipFill>
        <p:spPr bwMode="auto">
          <a:xfrm>
            <a:off x="1390810" y="4022194"/>
            <a:ext cx="1244814" cy="818747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800576" y="3911172"/>
            <a:ext cx="1986578" cy="1029663"/>
            <a:chOff x="773289" y="4151986"/>
            <a:chExt cx="3813317" cy="2011747"/>
          </a:xfrm>
        </p:grpSpPr>
        <p:pic>
          <p:nvPicPr>
            <p:cNvPr id="14" name="Picture 2" descr="D:\Documents\2_Кошкин лес\Альбом в совет\изъятие условник.bmp"/>
            <p:cNvPicPr>
              <a:picLocks noChangeAspect="1" noChangeArrowheads="1"/>
            </p:cNvPicPr>
            <p:nvPr/>
          </p:nvPicPr>
          <p:blipFill>
            <a:blip r:embed="rId5" cstate="screen"/>
            <a:srcRect l="2370" t="51121" r="81159" b="34977"/>
            <a:stretch>
              <a:fillRect/>
            </a:stretch>
          </p:blipFill>
          <p:spPr bwMode="auto">
            <a:xfrm>
              <a:off x="773289" y="4151986"/>
              <a:ext cx="3813317" cy="2011747"/>
            </a:xfrm>
            <a:prstGeom prst="rect">
              <a:avLst/>
            </a:prstGeom>
            <a:noFill/>
          </p:spPr>
        </p:pic>
        <p:pic>
          <p:nvPicPr>
            <p:cNvPr id="15" name="Picture 3" descr="D:\Documents\2_Кошкин лес\Альбом в совет\изъятие условник.bmp"/>
            <p:cNvPicPr>
              <a:picLocks noChangeAspect="1" noChangeArrowheads="1"/>
            </p:cNvPicPr>
            <p:nvPr/>
          </p:nvPicPr>
          <p:blipFill>
            <a:blip r:embed="rId6" cstate="screen"/>
            <a:srcRect l="7260" t="54897" r="91002" b="43858"/>
            <a:stretch>
              <a:fillRect/>
            </a:stretch>
          </p:blipFill>
          <p:spPr bwMode="auto">
            <a:xfrm>
              <a:off x="1897048" y="4684889"/>
              <a:ext cx="385177" cy="172405"/>
            </a:xfrm>
            <a:prstGeom prst="rect">
              <a:avLst/>
            </a:prstGeom>
            <a:noFill/>
          </p:spPr>
        </p:pic>
      </p:grpSp>
      <p:pic>
        <p:nvPicPr>
          <p:cNvPr id="16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7" cstate="screen"/>
          <a:srcRect l="16701" t="20223" r="78093" b="77071"/>
          <a:stretch>
            <a:fillRect/>
          </a:stretch>
        </p:blipFill>
        <p:spPr bwMode="auto">
          <a:xfrm>
            <a:off x="898718" y="4198111"/>
            <a:ext cx="451385" cy="165950"/>
          </a:xfrm>
          <a:prstGeom prst="rect">
            <a:avLst/>
          </a:prstGeom>
          <a:noFill/>
        </p:spPr>
      </p:pic>
      <p:pic>
        <p:nvPicPr>
          <p:cNvPr id="17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7" cstate="screen"/>
          <a:srcRect l="16701" t="26068" r="78093" b="71443"/>
          <a:stretch>
            <a:fillRect/>
          </a:stretch>
        </p:blipFill>
        <p:spPr bwMode="auto">
          <a:xfrm>
            <a:off x="893222" y="4522147"/>
            <a:ext cx="455828" cy="74914"/>
          </a:xfrm>
          <a:prstGeom prst="rect">
            <a:avLst/>
          </a:prstGeom>
          <a:noFill/>
        </p:spPr>
      </p:pic>
      <p:pic>
        <p:nvPicPr>
          <p:cNvPr id="18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7" cstate="screen"/>
          <a:srcRect l="16701" t="28516" r="78093" b="69473"/>
          <a:stretch>
            <a:fillRect/>
          </a:stretch>
        </p:blipFill>
        <p:spPr bwMode="auto">
          <a:xfrm>
            <a:off x="893022" y="4608031"/>
            <a:ext cx="451385" cy="123389"/>
          </a:xfrm>
          <a:prstGeom prst="rect">
            <a:avLst/>
          </a:prstGeom>
          <a:noFill/>
        </p:spPr>
      </p:pic>
      <p:pic>
        <p:nvPicPr>
          <p:cNvPr id="19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7" cstate="screen"/>
          <a:srcRect l="16701" t="31113" r="78093" b="67127"/>
          <a:stretch>
            <a:fillRect/>
          </a:stretch>
        </p:blipFill>
        <p:spPr bwMode="auto">
          <a:xfrm>
            <a:off x="871671" y="4766006"/>
            <a:ext cx="451385" cy="10796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73758" y="854665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Рудольфа Нуреева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198947">
            <a:off x="4117649" y="3281669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Сипайловская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570642">
            <a:off x="6561600" y="1925956"/>
            <a:ext cx="12670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Шайхзады Бабича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875607">
            <a:off x="1468442" y="1248278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бульвар Давлеткильдеева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115445">
            <a:off x="7443481" y="1951071"/>
            <a:ext cx="17897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5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Зеленогорская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17605" y="375032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17606" y="107140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Краткая пояснительная записка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95300" y="509588"/>
          <a:ext cx="8097838" cy="5451475"/>
        </p:xfrm>
        <a:graphic>
          <a:graphicData uri="http://schemas.openxmlformats.org/presentationml/2006/ole">
            <p:oleObj spid="_x0000_s36869" name="Документ" r:id="rId4" imgW="11526157" imgH="774666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589346"/>
            <a:ext cx="8298473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1663" y="214297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7412" y="827529"/>
          <a:ext cx="4643587" cy="2814701"/>
        </p:xfrm>
        <a:graphic>
          <a:graphicData uri="http://schemas.openxmlformats.org/drawingml/2006/table">
            <a:tbl>
              <a:tblPr/>
              <a:tblGrid>
                <a:gridCol w="859851"/>
                <a:gridCol w="1784428"/>
                <a:gridCol w="999654"/>
                <a:gridCol w="999654"/>
              </a:tblGrid>
              <a:tr h="122661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п/п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показателей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Расчетный срок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01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7">
                <a:tc gridSpan="4"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en-US" sz="500" b="1" kern="1200" dirty="0" err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17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проектируемой территории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78,5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4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территориии в красных линиях</a:t>
                      </a:r>
                    </a:p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(площадь планировочных элементов)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 err="1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57,2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7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общего пользования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21,3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38">
                <a:tc gridSpan="4"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Межевание</a:t>
                      </a:r>
                      <a:endParaRPr lang="ru-RU" sz="500" b="1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834">
                <a:tc rowSpan="8"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2.1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651845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</a:t>
                      </a:r>
                      <a:r>
                        <a:rPr lang="en-US" sz="500" kern="1200" dirty="0" err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земельных</a:t>
                      </a: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участков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</a:p>
                    <a:p>
                      <a:pPr marL="0" marR="0" indent="0" algn="l" defTabSz="1651845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en-US" sz="500" kern="1200" dirty="0" err="1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том</a:t>
                      </a:r>
                      <a:r>
                        <a:rPr lang="en-US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500" kern="1200" dirty="0" err="1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для жилой застройки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под паркинги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для инженерных объектов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общественной застройки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охраны природных </a:t>
                      </a: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территорий (городские леса)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err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территорий общего пользования в квартале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err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Земельные участки территорий общего пользования (УДС)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 err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7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изъятия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22,74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7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2.3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перераспределения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42,50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78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2.4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Территория присоединения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13,25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17"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публичного сервитута</a:t>
                      </a: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kern="1200" dirty="0" err="1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651845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1,55</a:t>
                      </a:r>
                      <a:endParaRPr lang="ru-RU" sz="500" kern="12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098" marR="5109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17605" y="478454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17606" y="139938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555526"/>
            <a:ext cx="432048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D:\Documents\2_Кошкин лес\ПП(С).ГЧ\2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900" y="572095"/>
            <a:ext cx="6723190" cy="161788"/>
          </a:xfrm>
          <a:prstGeom prst="rect">
            <a:avLst/>
          </a:prstGeom>
          <a:noFill/>
        </p:spPr>
      </p:pic>
      <p:pic>
        <p:nvPicPr>
          <p:cNvPr id="11" name="Picture 2" descr="D:\Documents\2_Кошкин лес\ПП(С).ГЧ\2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065" y="745243"/>
            <a:ext cx="3271722" cy="3649228"/>
          </a:xfrm>
          <a:prstGeom prst="rect">
            <a:avLst/>
          </a:prstGeom>
          <a:noFill/>
        </p:spPr>
      </p:pic>
      <p:pic>
        <p:nvPicPr>
          <p:cNvPr id="12" name="Picture 2" descr="D:\Documents\2_Кошкин лес\1.ПП(С).ГЧ\2.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91599" y="743487"/>
            <a:ext cx="2961015" cy="4079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 descr="D:\Documents\2_Кошкин лес\Альбом в совет\1.современка большая 2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0129" y="445674"/>
            <a:ext cx="6559662" cy="3234978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1385455" y="3424844"/>
            <a:ext cx="6550429" cy="44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272704">
            <a:off x="630880" y="603952"/>
            <a:ext cx="629467" cy="726308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36464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159482"/>
            <a:ext cx="8440615" cy="4190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</a:t>
            </a:r>
            <a:r>
              <a:rPr lang="en-US" altLang="ru-RU" sz="1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территории</a:t>
            </a:r>
          </a:p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endParaRPr lang="ru-RU" altLang="ru-RU" sz="1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35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5187" t="44993" r="73471" b="40007"/>
          <a:stretch>
            <a:fillRect/>
          </a:stretch>
        </p:blipFill>
        <p:spPr bwMode="auto">
          <a:xfrm>
            <a:off x="1959410" y="3505228"/>
            <a:ext cx="1332026" cy="662051"/>
          </a:xfrm>
          <a:prstGeom prst="rect">
            <a:avLst/>
          </a:prstGeom>
          <a:noFill/>
        </p:spPr>
      </p:pic>
      <p:pic>
        <p:nvPicPr>
          <p:cNvPr id="36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34055" t="36988" r="48681" b="61411"/>
          <a:stretch>
            <a:fillRect/>
          </a:stretch>
        </p:blipFill>
        <p:spPr bwMode="auto">
          <a:xfrm>
            <a:off x="3670122" y="3888052"/>
            <a:ext cx="1077535" cy="70658"/>
          </a:xfrm>
          <a:prstGeom prst="rect">
            <a:avLst/>
          </a:prstGeom>
          <a:noFill/>
        </p:spPr>
      </p:pic>
      <p:pic>
        <p:nvPicPr>
          <p:cNvPr id="37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34055" t="58602" r="48681" b="31391"/>
          <a:stretch>
            <a:fillRect/>
          </a:stretch>
        </p:blipFill>
        <p:spPr bwMode="auto">
          <a:xfrm>
            <a:off x="3207362" y="4518989"/>
            <a:ext cx="1077535" cy="441613"/>
          </a:xfrm>
          <a:prstGeom prst="rect">
            <a:avLst/>
          </a:prstGeom>
          <a:noFill/>
        </p:spPr>
      </p:pic>
      <p:pic>
        <p:nvPicPr>
          <p:cNvPr id="38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69260" t="8167" r="13587" b="85028"/>
          <a:stretch>
            <a:fillRect/>
          </a:stretch>
        </p:blipFill>
        <p:spPr bwMode="auto">
          <a:xfrm>
            <a:off x="5153830" y="3475532"/>
            <a:ext cx="1070574" cy="300297"/>
          </a:xfrm>
          <a:prstGeom prst="rect">
            <a:avLst/>
          </a:prstGeom>
          <a:noFill/>
        </p:spPr>
      </p:pic>
      <p:pic>
        <p:nvPicPr>
          <p:cNvPr id="40" name="Picture 8" descr="D:\Documents\2_Кошкин лес\Альбом в совет\1. совремнка условник нов.bmp"/>
          <p:cNvPicPr>
            <a:picLocks noChangeAspect="1" noChangeArrowheads="1"/>
          </p:cNvPicPr>
          <p:nvPr/>
        </p:nvPicPr>
        <p:blipFill>
          <a:blip r:embed="rId7" cstate="screen"/>
          <a:srcRect l="66285" t="30975" r="31334" b="61293"/>
          <a:stretch>
            <a:fillRect/>
          </a:stretch>
        </p:blipFill>
        <p:spPr bwMode="auto">
          <a:xfrm>
            <a:off x="501618" y="4217213"/>
            <a:ext cx="342444" cy="785607"/>
          </a:xfrm>
          <a:prstGeom prst="rect">
            <a:avLst/>
          </a:prstGeom>
          <a:noFill/>
        </p:spPr>
      </p:pic>
      <p:pic>
        <p:nvPicPr>
          <p:cNvPr id="41" name="Picture 9" descr="D:\Documents\2_Кошкин лес\Альбом в совет\1. совремнка условник нов.bmp"/>
          <p:cNvPicPr>
            <a:picLocks noChangeAspect="1" noChangeArrowheads="1"/>
          </p:cNvPicPr>
          <p:nvPr/>
        </p:nvPicPr>
        <p:blipFill>
          <a:blip r:embed="rId8" cstate="screen"/>
          <a:srcRect l="80912" t="19915" r="10378" b="71018"/>
          <a:stretch>
            <a:fillRect/>
          </a:stretch>
        </p:blipFill>
        <p:spPr bwMode="auto">
          <a:xfrm>
            <a:off x="1990322" y="4157242"/>
            <a:ext cx="1077535" cy="792295"/>
          </a:xfrm>
          <a:prstGeom prst="rect">
            <a:avLst/>
          </a:prstGeom>
          <a:noFill/>
        </p:spPr>
      </p:pic>
      <p:pic>
        <p:nvPicPr>
          <p:cNvPr id="43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34055" t="42992" r="48681" b="41798"/>
          <a:stretch>
            <a:fillRect/>
          </a:stretch>
        </p:blipFill>
        <p:spPr bwMode="auto">
          <a:xfrm>
            <a:off x="3210152" y="3821549"/>
            <a:ext cx="1077535" cy="671251"/>
          </a:xfrm>
          <a:prstGeom prst="rect">
            <a:avLst/>
          </a:prstGeom>
          <a:noFill/>
        </p:spPr>
      </p:pic>
      <p:grpSp>
        <p:nvGrpSpPr>
          <p:cNvPr id="55" name="Группа 54"/>
          <p:cNvGrpSpPr/>
          <p:nvPr/>
        </p:nvGrpSpPr>
        <p:grpSpPr>
          <a:xfrm>
            <a:off x="3237825" y="3534469"/>
            <a:ext cx="1077535" cy="194310"/>
            <a:chOff x="3697796" y="3706265"/>
            <a:chExt cx="1077535" cy="194310"/>
          </a:xfrm>
        </p:grpSpPr>
        <p:pic>
          <p:nvPicPr>
            <p:cNvPr id="42" name="Picture 9" descr="D:\Documents\2_Кошкин лес\Альбом в совет\1. совремнка условник нов.bmp"/>
            <p:cNvPicPr>
              <a:picLocks noChangeAspect="1" noChangeArrowheads="1"/>
            </p:cNvPicPr>
            <p:nvPr/>
          </p:nvPicPr>
          <p:blipFill>
            <a:blip r:embed="rId8" cstate="screen"/>
            <a:srcRect l="80912" t="29012" r="10378" b="68764"/>
            <a:stretch>
              <a:fillRect/>
            </a:stretch>
          </p:blipFill>
          <p:spPr bwMode="auto">
            <a:xfrm>
              <a:off x="3697796" y="3706265"/>
              <a:ext cx="1077535" cy="194310"/>
            </a:xfrm>
            <a:prstGeom prst="rect">
              <a:avLst/>
            </a:prstGeom>
            <a:noFill/>
          </p:spPr>
        </p:pic>
        <p:pic>
          <p:nvPicPr>
            <p:cNvPr id="45" name="Picture 5" descr="D:\Documents\2_Кошкин лес\Альбом в совет\2.Зоны больш.bmp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775326" y="3768962"/>
              <a:ext cx="148131" cy="92582"/>
            </a:xfrm>
            <a:prstGeom prst="rect">
              <a:avLst/>
            </a:prstGeom>
            <a:noFill/>
          </p:spPr>
        </p:pic>
      </p:grpSp>
      <p:pic>
        <p:nvPicPr>
          <p:cNvPr id="51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59302" t="10438" r="30815" b="84902"/>
          <a:stretch>
            <a:fillRect/>
          </a:stretch>
        </p:blipFill>
        <p:spPr bwMode="auto">
          <a:xfrm>
            <a:off x="4546135" y="3613901"/>
            <a:ext cx="467322" cy="155774"/>
          </a:xfrm>
          <a:prstGeom prst="rect">
            <a:avLst/>
          </a:prstGeom>
          <a:noFill/>
        </p:spPr>
      </p:pic>
      <p:pic>
        <p:nvPicPr>
          <p:cNvPr id="52" name="Picture 2" descr="D:\Documents\2_Кошкин лес\Альбом в совет\1.2 совремнка условник нов.bmp"/>
          <p:cNvPicPr>
            <a:picLocks noChangeAspect="1" noChangeArrowheads="1"/>
          </p:cNvPicPr>
          <p:nvPr/>
        </p:nvPicPr>
        <p:blipFill>
          <a:blip r:embed="rId10" cstate="screen"/>
          <a:srcRect l="69363" t="16799" r="28559" b="81312"/>
          <a:stretch>
            <a:fillRect/>
          </a:stretch>
        </p:blipFill>
        <p:spPr bwMode="auto">
          <a:xfrm>
            <a:off x="3227820" y="3989687"/>
            <a:ext cx="257214" cy="165096"/>
          </a:xfrm>
          <a:prstGeom prst="rect">
            <a:avLst/>
          </a:prstGeom>
          <a:noFill/>
        </p:spPr>
      </p:pic>
      <p:grpSp>
        <p:nvGrpSpPr>
          <p:cNvPr id="54" name="Группа 53"/>
          <p:cNvGrpSpPr/>
          <p:nvPr/>
        </p:nvGrpSpPr>
        <p:grpSpPr>
          <a:xfrm>
            <a:off x="413848" y="3294632"/>
            <a:ext cx="1418687" cy="1693800"/>
            <a:chOff x="553448" y="3294632"/>
            <a:chExt cx="1418687" cy="1693800"/>
          </a:xfrm>
        </p:grpSpPr>
        <p:pic>
          <p:nvPicPr>
            <p:cNvPr id="34" name="Picture 4" descr="D:\Documents\2_Кошкин лес\Альбом в совет\1. условник современка.bmp"/>
            <p:cNvPicPr>
              <a:picLocks noChangeAspect="1" noChangeArrowheads="1"/>
            </p:cNvPicPr>
            <p:nvPr/>
          </p:nvPicPr>
          <p:blipFill>
            <a:blip r:embed="rId6" cstate="screen"/>
            <a:srcRect l="5187" t="11943" r="73471" b="55007"/>
            <a:stretch>
              <a:fillRect/>
            </a:stretch>
          </p:blipFill>
          <p:spPr bwMode="auto">
            <a:xfrm>
              <a:off x="553448" y="3434763"/>
              <a:ext cx="1418687" cy="1553669"/>
            </a:xfrm>
            <a:prstGeom prst="rect">
              <a:avLst/>
            </a:prstGeom>
            <a:noFill/>
          </p:spPr>
        </p:pic>
        <p:pic>
          <p:nvPicPr>
            <p:cNvPr id="46" name="Picture 3" descr="D:\Documents\2_Кошкин лес\Альбом в совет\разбивочный условник.bmp"/>
            <p:cNvPicPr>
              <a:picLocks noChangeAspect="1" noChangeArrowheads="1"/>
            </p:cNvPicPr>
            <p:nvPr/>
          </p:nvPicPr>
          <p:blipFill>
            <a:blip r:embed="rId11" cstate="screen"/>
            <a:srcRect l="16034" t="35251" r="68190" b="62615"/>
            <a:stretch>
              <a:fillRect/>
            </a:stretch>
          </p:blipFill>
          <p:spPr bwMode="auto">
            <a:xfrm>
              <a:off x="877650" y="4060007"/>
              <a:ext cx="1013972" cy="96994"/>
            </a:xfrm>
            <a:prstGeom prst="rect">
              <a:avLst/>
            </a:prstGeom>
            <a:noFill/>
          </p:spPr>
        </p:pic>
        <p:pic>
          <p:nvPicPr>
            <p:cNvPr id="50" name="Picture 1" descr="D:\Documents\2_Кошкин лес\Альбом в совет\1.2 совремнка условник нов.bmp"/>
            <p:cNvPicPr>
              <a:picLocks noChangeAspect="1" noChangeArrowheads="1"/>
            </p:cNvPicPr>
            <p:nvPr/>
          </p:nvPicPr>
          <p:blipFill>
            <a:blip r:embed="rId12" cstate="screen"/>
            <a:srcRect l="71951" t="13615" r="26362" b="84442"/>
            <a:stretch>
              <a:fillRect/>
            </a:stretch>
          </p:blipFill>
          <p:spPr bwMode="auto">
            <a:xfrm>
              <a:off x="564407" y="3467900"/>
              <a:ext cx="266231" cy="216700"/>
            </a:xfrm>
            <a:prstGeom prst="rect">
              <a:avLst/>
            </a:prstGeom>
            <a:noFill/>
          </p:spPr>
        </p:pic>
        <p:pic>
          <p:nvPicPr>
            <p:cNvPr id="53" name="Picture 4" descr="D:\Documents\2_Кошкин лес\Альбом в совет\1. условник современка.bmp"/>
            <p:cNvPicPr>
              <a:picLocks noChangeAspect="1" noChangeArrowheads="1"/>
            </p:cNvPicPr>
            <p:nvPr/>
          </p:nvPicPr>
          <p:blipFill>
            <a:blip r:embed="rId6" cstate="screen"/>
            <a:srcRect l="9777" t="7922" r="77919" b="89097"/>
            <a:stretch>
              <a:fillRect/>
            </a:stretch>
          </p:blipFill>
          <p:spPr bwMode="auto">
            <a:xfrm>
              <a:off x="858558" y="3294632"/>
              <a:ext cx="817849" cy="140131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23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D:\Documents\2_Кошкин лес\Альбом в совет\2.Зоны больш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21893" y="474455"/>
            <a:ext cx="6568795" cy="3173913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636422" y="3423515"/>
            <a:ext cx="7322516" cy="1060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272704">
            <a:off x="664666" y="566176"/>
            <a:ext cx="664099" cy="766268"/>
          </a:xfrm>
          <a:prstGeom prst="rect">
            <a:avLst/>
          </a:prstGeom>
          <a:noFill/>
        </p:spPr>
      </p:pic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36464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748347" y="4689873"/>
            <a:ext cx="383931" cy="25360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10291" y="182572"/>
            <a:ext cx="8440615" cy="2498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1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с особыми условиями использования территории  </a:t>
            </a:r>
            <a:endParaRPr lang="ru-RU" altLang="ru-RU" sz="11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28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64054" t="15372" r="13587" b="63012"/>
          <a:stretch>
            <a:fillRect/>
          </a:stretch>
        </p:blipFill>
        <p:spPr bwMode="auto">
          <a:xfrm>
            <a:off x="6280224" y="3474939"/>
            <a:ext cx="1361944" cy="930949"/>
          </a:xfrm>
          <a:prstGeom prst="rect">
            <a:avLst/>
          </a:prstGeom>
          <a:noFill/>
        </p:spPr>
      </p:pic>
      <p:pic>
        <p:nvPicPr>
          <p:cNvPr id="30" name="Picture 4" descr="D:\Documents\2_Кошкин лес\Альбом в совет\2. Зоны условники.bmp"/>
          <p:cNvPicPr>
            <a:picLocks noChangeAspect="1" noChangeArrowheads="1"/>
          </p:cNvPicPr>
          <p:nvPr/>
        </p:nvPicPr>
        <p:blipFill>
          <a:blip r:embed="rId7" cstate="screen"/>
          <a:srcRect l="18676" t="34869" r="58225" b="48237"/>
          <a:stretch>
            <a:fillRect/>
          </a:stretch>
        </p:blipFill>
        <p:spPr bwMode="auto">
          <a:xfrm>
            <a:off x="4766293" y="3571594"/>
            <a:ext cx="1380028" cy="713718"/>
          </a:xfrm>
          <a:prstGeom prst="rect">
            <a:avLst/>
          </a:prstGeom>
          <a:noFill/>
        </p:spPr>
      </p:pic>
      <p:pic>
        <p:nvPicPr>
          <p:cNvPr id="32" name="Picture 4" descr="D:\Documents\2_Кошкин лес\Альбом в совет\2. зоны условники нов.bmp"/>
          <p:cNvPicPr>
            <a:picLocks noChangeAspect="1" noChangeArrowheads="1"/>
          </p:cNvPicPr>
          <p:nvPr/>
        </p:nvPicPr>
        <p:blipFill>
          <a:blip r:embed="rId8" cstate="screen"/>
          <a:srcRect l="80211" t="49759" r="8489" b="43001"/>
          <a:stretch>
            <a:fillRect/>
          </a:stretch>
        </p:blipFill>
        <p:spPr bwMode="auto">
          <a:xfrm>
            <a:off x="6274682" y="3678776"/>
            <a:ext cx="1378890" cy="624052"/>
          </a:xfrm>
          <a:prstGeom prst="rect">
            <a:avLst/>
          </a:prstGeom>
          <a:noFill/>
        </p:spPr>
      </p:pic>
      <p:pic>
        <p:nvPicPr>
          <p:cNvPr id="46" name="Picture 4" descr="D:\Documents\2_Кошкин лес\Альбом в совет\1. условник современка.bmp"/>
          <p:cNvPicPr>
            <a:picLocks noChangeAspect="1" noChangeArrowheads="1"/>
          </p:cNvPicPr>
          <p:nvPr/>
        </p:nvPicPr>
        <p:blipFill>
          <a:blip r:embed="rId6" cstate="screen"/>
          <a:srcRect l="5187" t="44993" r="73471" b="39368"/>
          <a:stretch>
            <a:fillRect/>
          </a:stretch>
        </p:blipFill>
        <p:spPr bwMode="auto">
          <a:xfrm>
            <a:off x="1959410" y="3505228"/>
            <a:ext cx="1332026" cy="690254"/>
          </a:xfrm>
          <a:prstGeom prst="rect">
            <a:avLst/>
          </a:prstGeom>
          <a:noFill/>
        </p:spPr>
      </p:pic>
      <p:pic>
        <p:nvPicPr>
          <p:cNvPr id="47" name="Picture 9" descr="D:\Documents\2_Кошкин лес\Альбом в совет\1. совремнка условник нов.bmp"/>
          <p:cNvPicPr>
            <a:picLocks noChangeAspect="1" noChangeArrowheads="1"/>
          </p:cNvPicPr>
          <p:nvPr/>
        </p:nvPicPr>
        <p:blipFill>
          <a:blip r:embed="rId9" cstate="screen"/>
          <a:srcRect l="80912" t="19915" r="10378" b="71018"/>
          <a:stretch>
            <a:fillRect/>
          </a:stretch>
        </p:blipFill>
        <p:spPr bwMode="auto">
          <a:xfrm>
            <a:off x="1990322" y="4157242"/>
            <a:ext cx="1077535" cy="792295"/>
          </a:xfrm>
          <a:prstGeom prst="rect">
            <a:avLst/>
          </a:prstGeom>
          <a:noFill/>
        </p:spPr>
      </p:pic>
      <p:grpSp>
        <p:nvGrpSpPr>
          <p:cNvPr id="49" name="Группа 48"/>
          <p:cNvGrpSpPr/>
          <p:nvPr/>
        </p:nvGrpSpPr>
        <p:grpSpPr>
          <a:xfrm>
            <a:off x="3274400" y="3534469"/>
            <a:ext cx="1077535" cy="194310"/>
            <a:chOff x="3697796" y="3706265"/>
            <a:chExt cx="1077535" cy="194310"/>
          </a:xfrm>
        </p:grpSpPr>
        <p:pic>
          <p:nvPicPr>
            <p:cNvPr id="50" name="Picture 9" descr="D:\Documents\2_Кошкин лес\Альбом в совет\1. совремнка условник нов.bmp"/>
            <p:cNvPicPr>
              <a:picLocks noChangeAspect="1" noChangeArrowheads="1"/>
            </p:cNvPicPr>
            <p:nvPr/>
          </p:nvPicPr>
          <p:blipFill>
            <a:blip r:embed="rId9" cstate="screen"/>
            <a:srcRect l="80912" t="29012" r="10378" b="68764"/>
            <a:stretch>
              <a:fillRect/>
            </a:stretch>
          </p:blipFill>
          <p:spPr bwMode="auto">
            <a:xfrm>
              <a:off x="3697796" y="3706265"/>
              <a:ext cx="1077535" cy="194310"/>
            </a:xfrm>
            <a:prstGeom prst="rect">
              <a:avLst/>
            </a:prstGeom>
            <a:noFill/>
          </p:spPr>
        </p:pic>
        <p:pic>
          <p:nvPicPr>
            <p:cNvPr id="51" name="Picture 5" descr="D:\Documents\2_Кошкин лес\Альбом в совет\2.Зоны больш.bmp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775326" y="3768962"/>
              <a:ext cx="148131" cy="92582"/>
            </a:xfrm>
            <a:prstGeom prst="rect">
              <a:avLst/>
            </a:prstGeom>
            <a:noFill/>
          </p:spPr>
        </p:pic>
      </p:grpSp>
      <p:grpSp>
        <p:nvGrpSpPr>
          <p:cNvPr id="52" name="Группа 51"/>
          <p:cNvGrpSpPr/>
          <p:nvPr/>
        </p:nvGrpSpPr>
        <p:grpSpPr>
          <a:xfrm>
            <a:off x="413848" y="3294632"/>
            <a:ext cx="1418687" cy="1693800"/>
            <a:chOff x="553448" y="3294632"/>
            <a:chExt cx="1418687" cy="1693800"/>
          </a:xfrm>
        </p:grpSpPr>
        <p:pic>
          <p:nvPicPr>
            <p:cNvPr id="53" name="Picture 4" descr="D:\Documents\2_Кошкин лес\Альбом в совет\1. условник современка.bmp"/>
            <p:cNvPicPr>
              <a:picLocks noChangeAspect="1" noChangeArrowheads="1"/>
            </p:cNvPicPr>
            <p:nvPr/>
          </p:nvPicPr>
          <p:blipFill>
            <a:blip r:embed="rId6" cstate="screen"/>
            <a:srcRect l="5187" t="11486" r="73471" b="55007"/>
            <a:stretch>
              <a:fillRect/>
            </a:stretch>
          </p:blipFill>
          <p:spPr bwMode="auto">
            <a:xfrm>
              <a:off x="553448" y="3413295"/>
              <a:ext cx="1418687" cy="1575137"/>
            </a:xfrm>
            <a:prstGeom prst="rect">
              <a:avLst/>
            </a:prstGeom>
            <a:noFill/>
          </p:spPr>
        </p:pic>
        <p:pic>
          <p:nvPicPr>
            <p:cNvPr id="54" name="Picture 3" descr="D:\Documents\2_Кошкин лес\Альбом в совет\разбивочный условник.bmp"/>
            <p:cNvPicPr>
              <a:picLocks noChangeAspect="1" noChangeArrowheads="1"/>
            </p:cNvPicPr>
            <p:nvPr/>
          </p:nvPicPr>
          <p:blipFill>
            <a:blip r:embed="rId11" cstate="screen"/>
            <a:srcRect l="16034" t="35251" r="68190" b="62615"/>
            <a:stretch>
              <a:fillRect/>
            </a:stretch>
          </p:blipFill>
          <p:spPr bwMode="auto">
            <a:xfrm>
              <a:off x="877650" y="4060007"/>
              <a:ext cx="1013972" cy="96994"/>
            </a:xfrm>
            <a:prstGeom prst="rect">
              <a:avLst/>
            </a:prstGeom>
            <a:noFill/>
          </p:spPr>
        </p:pic>
        <p:pic>
          <p:nvPicPr>
            <p:cNvPr id="55" name="Picture 1" descr="D:\Documents\2_Кошкин лес\Альбом в совет\1.2 совремнка условник нов.bmp"/>
            <p:cNvPicPr>
              <a:picLocks noChangeAspect="1" noChangeArrowheads="1"/>
            </p:cNvPicPr>
            <p:nvPr/>
          </p:nvPicPr>
          <p:blipFill>
            <a:blip r:embed="rId12" cstate="screen"/>
            <a:srcRect l="71951" t="13615" r="26362" b="84442"/>
            <a:stretch>
              <a:fillRect/>
            </a:stretch>
          </p:blipFill>
          <p:spPr bwMode="auto">
            <a:xfrm>
              <a:off x="564407" y="3467900"/>
              <a:ext cx="266231" cy="216700"/>
            </a:xfrm>
            <a:prstGeom prst="rect">
              <a:avLst/>
            </a:prstGeom>
            <a:noFill/>
          </p:spPr>
        </p:pic>
        <p:pic>
          <p:nvPicPr>
            <p:cNvPr id="56" name="Picture 4" descr="D:\Documents\2_Кошкин лес\Альбом в совет\1. условник современка.bmp"/>
            <p:cNvPicPr>
              <a:picLocks noChangeAspect="1" noChangeArrowheads="1"/>
            </p:cNvPicPr>
            <p:nvPr/>
          </p:nvPicPr>
          <p:blipFill>
            <a:blip r:embed="rId6" cstate="screen"/>
            <a:srcRect l="9777" t="7922" r="76887" b="89256"/>
            <a:stretch>
              <a:fillRect/>
            </a:stretch>
          </p:blipFill>
          <p:spPr bwMode="auto">
            <a:xfrm>
              <a:off x="858558" y="3294632"/>
              <a:ext cx="886480" cy="132623"/>
            </a:xfrm>
            <a:prstGeom prst="rect">
              <a:avLst/>
            </a:prstGeom>
            <a:noFill/>
          </p:spPr>
        </p:pic>
      </p:grpSp>
      <p:sp>
        <p:nvSpPr>
          <p:cNvPr id="58" name="Прямоугольник 57"/>
          <p:cNvSpPr/>
          <p:nvPr/>
        </p:nvSpPr>
        <p:spPr>
          <a:xfrm>
            <a:off x="3900827" y="4083188"/>
            <a:ext cx="552852" cy="7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3195367" y="3788784"/>
            <a:ext cx="1446691" cy="895961"/>
            <a:chOff x="3195367" y="3866372"/>
            <a:chExt cx="1446691" cy="895961"/>
          </a:xfrm>
        </p:grpSpPr>
        <p:pic>
          <p:nvPicPr>
            <p:cNvPr id="25" name="Picture 4" descr="D:\Documents\2_Кошкин лес\Альбом в совет\2. Зоны условники.bmp"/>
            <p:cNvPicPr>
              <a:picLocks noChangeAspect="1" noChangeArrowheads="1"/>
            </p:cNvPicPr>
            <p:nvPr/>
          </p:nvPicPr>
          <p:blipFill>
            <a:blip r:embed="rId7" cstate="screen"/>
            <a:srcRect l="23815" t="18573" r="59020" b="65578"/>
            <a:stretch>
              <a:fillRect/>
            </a:stretch>
          </p:blipFill>
          <p:spPr bwMode="auto">
            <a:xfrm>
              <a:off x="3564927" y="4056690"/>
              <a:ext cx="1077131" cy="703242"/>
            </a:xfrm>
            <a:prstGeom prst="rect">
              <a:avLst/>
            </a:prstGeom>
            <a:noFill/>
          </p:spPr>
        </p:pic>
        <p:sp>
          <p:nvSpPr>
            <p:cNvPr id="44" name="Прямоугольник 43"/>
            <p:cNvSpPr/>
            <p:nvPr/>
          </p:nvSpPr>
          <p:spPr>
            <a:xfrm>
              <a:off x="3562776" y="4133064"/>
              <a:ext cx="552852" cy="73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 descr="D:\Documents\2_Кошкин лес\Альбом в совет\2. Зоны условники.bmp"/>
            <p:cNvPicPr>
              <a:picLocks noChangeAspect="1" noChangeArrowheads="1"/>
            </p:cNvPicPr>
            <p:nvPr/>
          </p:nvPicPr>
          <p:blipFill>
            <a:blip r:embed="rId7" cstate="screen"/>
            <a:srcRect l="18676" t="17974" r="76796" b="65578"/>
            <a:stretch>
              <a:fillRect/>
            </a:stretch>
          </p:blipFill>
          <p:spPr bwMode="auto">
            <a:xfrm>
              <a:off x="3195367" y="4032532"/>
              <a:ext cx="284149" cy="729801"/>
            </a:xfrm>
            <a:prstGeom prst="rect">
              <a:avLst/>
            </a:prstGeom>
            <a:noFill/>
          </p:spPr>
        </p:pic>
        <p:pic>
          <p:nvPicPr>
            <p:cNvPr id="42" name="Picture 4" descr="D:\Documents\2_Кошкин лес\Альбом в совет\2. Зоны условники.bmp"/>
            <p:cNvPicPr>
              <a:picLocks noChangeAspect="1" noChangeArrowheads="1"/>
            </p:cNvPicPr>
            <p:nvPr/>
          </p:nvPicPr>
          <p:blipFill>
            <a:blip r:embed="rId7" cstate="screen"/>
            <a:srcRect l="23346" t="10259" r="63675" b="85617"/>
            <a:stretch>
              <a:fillRect/>
            </a:stretch>
          </p:blipFill>
          <p:spPr bwMode="auto">
            <a:xfrm>
              <a:off x="3554683" y="3866372"/>
              <a:ext cx="814485" cy="182965"/>
            </a:xfrm>
            <a:prstGeom prst="rect">
              <a:avLst/>
            </a:prstGeom>
            <a:noFill/>
          </p:spPr>
        </p:pic>
        <p:pic>
          <p:nvPicPr>
            <p:cNvPr id="43" name="Picture 4" descr="D:\Documents\2_Кошкин лес\Альбом в совет\2. Зоны условники.bmp"/>
            <p:cNvPicPr>
              <a:picLocks noChangeAspect="1" noChangeArrowheads="1"/>
            </p:cNvPicPr>
            <p:nvPr/>
          </p:nvPicPr>
          <p:blipFill>
            <a:blip r:embed="rId7" cstate="screen"/>
            <a:srcRect l="23815" t="20235" r="67438" b="78369"/>
            <a:stretch>
              <a:fillRect/>
            </a:stretch>
          </p:blipFill>
          <p:spPr bwMode="auto">
            <a:xfrm>
              <a:off x="3904910" y="4062154"/>
              <a:ext cx="539928" cy="609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89703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95299"/>
            <a:ext cx="8440615" cy="34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7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существующих зданий и сооружений</a:t>
            </a:r>
            <a:endParaRPr lang="ru-RU" altLang="ru-RU" sz="17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19001" y="537882"/>
          <a:ext cx="6706203" cy="4249278"/>
        </p:xfrm>
        <a:graphic>
          <a:graphicData uri="http://schemas.openxmlformats.org/drawingml/2006/table">
            <a:tbl>
              <a:tblPr/>
              <a:tblGrid>
                <a:gridCol w="451118"/>
                <a:gridCol w="1480651"/>
                <a:gridCol w="267771"/>
                <a:gridCol w="286898"/>
                <a:gridCol w="612045"/>
                <a:gridCol w="612045"/>
                <a:gridCol w="554667"/>
                <a:gridCol w="525977"/>
                <a:gridCol w="602482"/>
                <a:gridCol w="602482"/>
                <a:gridCol w="315585"/>
                <a:gridCol w="394482"/>
              </a:tblGrid>
              <a:tr h="1640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Номер по экспликации</a:t>
                      </a:r>
                    </a:p>
                  </a:txBody>
                  <a:tcPr marL="3009" marR="3009" marT="3009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Наименование и обозначение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Этажность</a:t>
                      </a:r>
                    </a:p>
                  </a:txBody>
                  <a:tcPr marL="3009" marR="3009" marT="3009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Количество  зданий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Площадь, м2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Строительный объём, м3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Население,чел</a:t>
                      </a:r>
                    </a:p>
                  </a:txBody>
                  <a:tcPr marL="3009" marR="3009" marT="3009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Примечание</a:t>
                      </a:r>
                    </a:p>
                  </a:txBody>
                  <a:tcPr marL="3009" marR="3009" marT="3009" marB="0" vert="vert27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Застройки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Общая нормируемая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Здания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Здания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Здания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Гипермаркет "Лента", Сипайловская 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10838,335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10838,335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7586,8345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7586,8345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53107,8415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53107,8415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</a:t>
                      </a:r>
                      <a:b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</a:br>
                      <a:r>
                        <a:rPr lang="ru-RU" sz="500" b="0" i="0" u="none" strike="noStrike" dirty="0" err="1">
                          <a:solidFill>
                            <a:srgbClr val="17375E"/>
                          </a:solidFill>
                          <a:latin typeface="Arial"/>
                        </a:rPr>
                        <a:t>Лечхоз</a:t>
                      </a:r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, 11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64,84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64,84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45,388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45,388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317,716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317,716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</a:t>
                      </a:r>
                      <a:b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 ул. Энтузиастов, 17а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36,06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36,06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25,242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25,242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176,694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176,694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Строящееся здание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156,25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156,25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109,375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109,375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765,625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765,625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 Кольская, 25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39,71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39,71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27,797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27,797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194,579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194,579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 Кольская, 23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182,61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182,61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127,827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127,827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894,789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894,789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77,46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77,46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54,222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54,222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379,554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379,554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ул. Южная, 27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63,67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63,67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44,569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44,569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311,983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311,983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ул. Южная, 25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57,07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57,07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39,949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39,949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279,643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279,643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 ул.Южная, 23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42,46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42,46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29,722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29,722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208,054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208,054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ул. Южная, 21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53,5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53,5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37,45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37,45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262,15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262,15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 ул. Южная, 19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63,24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63,24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44,268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44,268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309,876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309,876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ул. Южная, 17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53,12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53,12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37,184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37,184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260,288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260,288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 ул. Южная, 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64,541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64,541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45,1787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45,1787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316,2509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316,2509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 ул. Южная, 5 a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32,51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32,51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22,757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22,757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159,299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159,299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ул. Фруктовая, 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63,99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63,99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44,793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44,793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313,551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313,551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ул. Кольская, 1а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49,56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49,56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34,692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34,692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242,844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242,844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дом, ул Кольская, 1в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46,15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46,15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32,305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32,305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226,135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226,135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Индивидуальный жилой дом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31,5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31,5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22,05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22,05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154,35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154,35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снос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Всего по существующей общественной застройке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10994,585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7696,2095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53873,4665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Всего по существующей жилой застройке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1021,991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715,3937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5007,7559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Всего по застройке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12016,576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8411,6032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58881,2224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Всего по сносимой застройке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1021,991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715,3937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17375E"/>
                          </a:solidFill>
                          <a:latin typeface="Arial"/>
                        </a:rPr>
                        <a:t>5007,7559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17375E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3009" marR="3009" marT="30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389703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4735"/>
            <a:ext cx="8440615" cy="280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3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границ зон планируемого размещения объектов капитального строительства</a:t>
            </a:r>
            <a:endParaRPr lang="ru-RU" altLang="ru-RU" sz="13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7464"/>
            <a:ext cx="102259" cy="2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0603" tIns="25301" rIns="50603" bIns="25301" numCol="1" anchor="ctr" anchorCtr="0" compatLnSpc="1">
            <a:prstTxWarp prst="textNoShape">
              <a:avLst/>
            </a:prstTxWarp>
            <a:spAutoFit/>
          </a:bodyPr>
          <a:lstStyle/>
          <a:p>
            <a:pPr defTabSz="506029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Documents\2_Кошкин лес\Альбом в совет\3.КАП СТРОЙ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01939" y="678873"/>
            <a:ext cx="6816952" cy="2992580"/>
          </a:xfrm>
          <a:prstGeom prst="rect">
            <a:avLst/>
          </a:prstGeom>
          <a:noFill/>
        </p:spPr>
      </p:pic>
      <p:pic>
        <p:nvPicPr>
          <p:cNvPr id="21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1771" y="3990109"/>
            <a:ext cx="1250531" cy="85949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29484" y="846886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Рудольфа Нуреева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246561">
            <a:off x="3930832" y="3059590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Сипайловская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3284946">
            <a:off x="6226915" y="2869078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Шайхзады Бабича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886487">
            <a:off x="1302739" y="929564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бульвар Давлеткильдеева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0357" y="4666660"/>
            <a:ext cx="320354" cy="19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5" descr="D:\Documents\2_Кошкин лес\Альбом в совет\3.кап строй условник.bmp"/>
          <p:cNvPicPr>
            <a:picLocks noChangeAspect="1" noChangeArrowheads="1"/>
          </p:cNvPicPr>
          <p:nvPr/>
        </p:nvPicPr>
        <p:blipFill>
          <a:blip r:embed="rId5" cstate="screen"/>
          <a:srcRect l="69713" t="32653" r="12101" b="48067"/>
          <a:stretch>
            <a:fillRect/>
          </a:stretch>
        </p:blipFill>
        <p:spPr bwMode="auto">
          <a:xfrm>
            <a:off x="3307530" y="3960393"/>
            <a:ext cx="1244711" cy="933154"/>
          </a:xfrm>
          <a:prstGeom prst="rect">
            <a:avLst/>
          </a:prstGeom>
          <a:noFill/>
        </p:spPr>
      </p:pic>
      <p:pic>
        <p:nvPicPr>
          <p:cNvPr id="30" name="Picture 5" descr="D:\Documents\2_Кошкин лес\Альбом в совет\3.кап строй условник.bmp"/>
          <p:cNvPicPr>
            <a:picLocks noChangeAspect="1" noChangeArrowheads="1"/>
          </p:cNvPicPr>
          <p:nvPr/>
        </p:nvPicPr>
        <p:blipFill>
          <a:blip r:embed="rId5" cstate="screen"/>
          <a:srcRect l="64905" t="51973" r="30183" b="31926"/>
          <a:stretch>
            <a:fillRect/>
          </a:stretch>
        </p:blipFill>
        <p:spPr bwMode="auto">
          <a:xfrm>
            <a:off x="4905229" y="4099728"/>
            <a:ext cx="331062" cy="767335"/>
          </a:xfrm>
          <a:prstGeom prst="rect">
            <a:avLst/>
          </a:prstGeom>
          <a:noFill/>
        </p:spPr>
      </p:pic>
      <p:pic>
        <p:nvPicPr>
          <p:cNvPr id="31" name="Picture 2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70069" y="4097107"/>
            <a:ext cx="368885" cy="179627"/>
          </a:xfrm>
          <a:prstGeom prst="rect">
            <a:avLst/>
          </a:prstGeom>
          <a:noFill/>
        </p:spPr>
      </p:pic>
      <p:pic>
        <p:nvPicPr>
          <p:cNvPr id="34" name="Picture 3" descr="D:\Documents\2_Кошкин лес\Альбом в совет\разбивочный условник.bmp"/>
          <p:cNvPicPr>
            <a:picLocks noChangeAspect="1" noChangeArrowheads="1"/>
          </p:cNvPicPr>
          <p:nvPr/>
        </p:nvPicPr>
        <p:blipFill>
          <a:blip r:embed="rId7" cstate="screen"/>
          <a:srcRect l="16034" t="35251" r="65552" b="62310"/>
          <a:stretch>
            <a:fillRect/>
          </a:stretch>
        </p:blipFill>
        <p:spPr bwMode="auto">
          <a:xfrm>
            <a:off x="1214512" y="4743107"/>
            <a:ext cx="1300707" cy="121839"/>
          </a:xfrm>
          <a:prstGeom prst="rect">
            <a:avLst/>
          </a:prstGeom>
          <a:noFill/>
        </p:spPr>
      </p:pic>
      <p:pic>
        <p:nvPicPr>
          <p:cNvPr id="35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229" t="20283" r="78093" b="77071"/>
          <a:stretch>
            <a:fillRect/>
          </a:stretch>
        </p:blipFill>
        <p:spPr bwMode="auto">
          <a:xfrm>
            <a:off x="672981" y="4210459"/>
            <a:ext cx="328813" cy="167292"/>
          </a:xfrm>
          <a:prstGeom prst="rect">
            <a:avLst/>
          </a:prstGeom>
          <a:noFill/>
        </p:spPr>
      </p:pic>
      <p:pic>
        <p:nvPicPr>
          <p:cNvPr id="37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63" t="28825" r="78093" b="69940"/>
          <a:stretch>
            <a:fillRect/>
          </a:stretch>
        </p:blipFill>
        <p:spPr bwMode="auto">
          <a:xfrm>
            <a:off x="680792" y="4646247"/>
            <a:ext cx="316867" cy="78154"/>
          </a:xfrm>
          <a:prstGeom prst="rect">
            <a:avLst/>
          </a:prstGeom>
          <a:noFill/>
        </p:spPr>
      </p:pic>
      <p:pic>
        <p:nvPicPr>
          <p:cNvPr id="38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03" t="30694" r="78093" b="67888"/>
          <a:stretch>
            <a:fillRect/>
          </a:stretch>
        </p:blipFill>
        <p:spPr bwMode="auto">
          <a:xfrm>
            <a:off x="679642" y="4744127"/>
            <a:ext cx="322168" cy="89689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 rot="21085528">
            <a:off x="7331290" y="1760310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Зеленогорская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898156">
            <a:off x="4412397" y="-680664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Академика</a:t>
            </a:r>
          </a:p>
          <a:p>
            <a:r>
              <a:rPr lang="ru-RU" sz="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Заварицкого</a:t>
            </a:r>
            <a:endParaRPr lang="ru-RU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D:\Documents\2_Кошкин лес\Альбом в совет\3.кап строй условник.bmp"/>
          <p:cNvPicPr>
            <a:picLocks noChangeAspect="1" noChangeArrowheads="1"/>
          </p:cNvPicPr>
          <p:nvPr/>
        </p:nvPicPr>
        <p:blipFill>
          <a:blip r:embed="rId5" cstate="screen"/>
          <a:srcRect l="69713" t="51622" r="12101" b="32392"/>
          <a:stretch>
            <a:fillRect/>
          </a:stretch>
        </p:blipFill>
        <p:spPr bwMode="auto">
          <a:xfrm>
            <a:off x="5231789" y="4079631"/>
            <a:ext cx="1244711" cy="773723"/>
          </a:xfrm>
          <a:prstGeom prst="rect">
            <a:avLst/>
          </a:prstGeom>
          <a:noFill/>
        </p:spPr>
      </p:pic>
      <p:pic>
        <p:nvPicPr>
          <p:cNvPr id="44" name="Picture 5" descr="D:\Documents\2_Кошкин лес\Альбом в совет\3.кап строй условник.bmp"/>
          <p:cNvPicPr>
            <a:picLocks noChangeAspect="1" noChangeArrowheads="1"/>
          </p:cNvPicPr>
          <p:nvPr/>
        </p:nvPicPr>
        <p:blipFill>
          <a:blip r:embed="rId5" cstate="screen"/>
          <a:srcRect l="64905" t="35306" r="30183" b="47816"/>
          <a:stretch>
            <a:fillRect/>
          </a:stretch>
        </p:blipFill>
        <p:spPr bwMode="auto">
          <a:xfrm>
            <a:off x="2935753" y="4079134"/>
            <a:ext cx="331062" cy="804365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191383" y="4673702"/>
            <a:ext cx="6749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(УДС)</a:t>
            </a:r>
            <a:endParaRPr lang="ru-RU" sz="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3272704">
            <a:off x="664666" y="566176"/>
            <a:ext cx="664099" cy="766268"/>
          </a:xfrm>
          <a:prstGeom prst="rect">
            <a:avLst/>
          </a:prstGeom>
          <a:noFill/>
        </p:spPr>
      </p:pic>
      <p:pic>
        <p:nvPicPr>
          <p:cNvPr id="36" name="Picture 1" descr="D:\Documents\2_Кошкин лес\Альбом в совет\условник сервитут.bmp"/>
          <p:cNvPicPr>
            <a:picLocks noChangeAspect="1" noChangeArrowheads="1"/>
          </p:cNvPicPr>
          <p:nvPr/>
        </p:nvPicPr>
        <p:blipFill>
          <a:blip r:embed="rId8" cstate="screen"/>
          <a:srcRect l="18363" t="26980" r="78093" b="71907"/>
          <a:stretch>
            <a:fillRect/>
          </a:stretch>
        </p:blipFill>
        <p:spPr bwMode="auto">
          <a:xfrm>
            <a:off x="680792" y="4568092"/>
            <a:ext cx="316866" cy="7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Documents\2_Кошкин лес\Альбом в совет\планировочная организация территории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8400" y="416908"/>
            <a:ext cx="6646333" cy="3151547"/>
          </a:xfrm>
          <a:prstGeom prst="rect">
            <a:avLst/>
          </a:prstGeom>
          <a:noFill/>
        </p:spPr>
      </p:pic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046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4735"/>
            <a:ext cx="8440615" cy="2805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3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7464"/>
            <a:ext cx="102259" cy="2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0603" tIns="25301" rIns="50603" bIns="25301" numCol="1" anchor="ctr" anchorCtr="0" compatLnSpc="1">
            <a:prstTxWarp prst="textNoShape">
              <a:avLst/>
            </a:prstTxWarp>
            <a:spAutoFit/>
          </a:bodyPr>
          <a:lstStyle/>
          <a:p>
            <a:pPr defTabSz="506029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5" descr="D:\Documents\2_Кошкин лес\Альбом в совет\планировка условник.bmp"/>
          <p:cNvPicPr>
            <a:picLocks noChangeAspect="1" noChangeArrowheads="1"/>
          </p:cNvPicPr>
          <p:nvPr/>
        </p:nvPicPr>
        <p:blipFill>
          <a:blip r:embed="rId4" cstate="screen"/>
          <a:srcRect l="70841" t="32834" r="12605" b="64998"/>
          <a:stretch>
            <a:fillRect/>
          </a:stretch>
        </p:blipFill>
        <p:spPr bwMode="auto">
          <a:xfrm>
            <a:off x="7142065" y="3990705"/>
            <a:ext cx="1098965" cy="101756"/>
          </a:xfrm>
          <a:prstGeom prst="rect">
            <a:avLst/>
          </a:prstGeom>
          <a:noFill/>
        </p:spPr>
      </p:pic>
      <p:pic>
        <p:nvPicPr>
          <p:cNvPr id="42" name="Picture 2" descr="D:\Documents\2_Кошкин лес\Альбом в совет\4.Условник планировка.bmp"/>
          <p:cNvPicPr>
            <a:picLocks noChangeAspect="1" noChangeArrowheads="1"/>
          </p:cNvPicPr>
          <p:nvPr/>
        </p:nvPicPr>
        <p:blipFill>
          <a:blip r:embed="rId5" cstate="screen"/>
          <a:srcRect l="32184" t="81057" r="62736" b="12629"/>
          <a:stretch>
            <a:fillRect/>
          </a:stretch>
        </p:blipFill>
        <p:spPr bwMode="auto">
          <a:xfrm>
            <a:off x="5683912" y="4093502"/>
            <a:ext cx="314553" cy="276473"/>
          </a:xfrm>
          <a:prstGeom prst="rect">
            <a:avLst/>
          </a:prstGeom>
          <a:noFill/>
        </p:spPr>
      </p:pic>
      <p:pic>
        <p:nvPicPr>
          <p:cNvPr id="47" name="Picture 2" descr="D:\Documents\2_Кошкин лес\Альбом в совет\ЭСТАКАДА.bmp"/>
          <p:cNvPicPr>
            <a:picLocks noChangeAspect="1" noChangeArrowheads="1"/>
          </p:cNvPicPr>
          <p:nvPr/>
        </p:nvPicPr>
        <p:blipFill>
          <a:blip r:embed="rId6" cstate="screen"/>
          <a:srcRect l="32005" t="38175" r="56052" b="56421"/>
          <a:stretch>
            <a:fillRect/>
          </a:stretch>
        </p:blipFill>
        <p:spPr bwMode="auto">
          <a:xfrm>
            <a:off x="4341240" y="3700933"/>
            <a:ext cx="802040" cy="256653"/>
          </a:xfrm>
          <a:prstGeom prst="rect">
            <a:avLst/>
          </a:prstGeom>
          <a:noFill/>
        </p:spPr>
      </p:pic>
      <p:pic>
        <p:nvPicPr>
          <p:cNvPr id="50" name="Picture 4" descr="C:\Users\usmanov.av\Desktop\травка.bmp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30793" y="4098570"/>
            <a:ext cx="1233803" cy="343890"/>
          </a:xfrm>
          <a:prstGeom prst="rect">
            <a:avLst/>
          </a:prstGeom>
          <a:noFill/>
        </p:spPr>
      </p:pic>
      <p:pic>
        <p:nvPicPr>
          <p:cNvPr id="54" name="Picture 1" descr="D:\Documents\2_Кошкин лес\Альбом в совет\ПЛАНИРОВКА УСЛОВНИК111.bmp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892532" y="3857745"/>
            <a:ext cx="269612" cy="156422"/>
          </a:xfrm>
          <a:prstGeom prst="rect">
            <a:avLst/>
          </a:prstGeom>
          <a:noFill/>
        </p:spPr>
      </p:pic>
      <p:pic>
        <p:nvPicPr>
          <p:cNvPr id="55" name="Picture 1" descr="D:\Documents\2_Кошкин лес\Альбом в совет\ПЛАНИРОВКА УСЛОВНИК111.bmp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375860" y="4027170"/>
            <a:ext cx="1188261" cy="941070"/>
          </a:xfrm>
          <a:prstGeom prst="rect">
            <a:avLst/>
          </a:prstGeom>
          <a:noFill/>
        </p:spPr>
      </p:pic>
      <p:pic>
        <p:nvPicPr>
          <p:cNvPr id="56" name="Picture 2" descr="D:\Documents\2_Кошкин лес\Альбом в совет\ПЛАНИРОВКА УСЛОВНИК111.bmp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49276" y="4302618"/>
            <a:ext cx="1202008" cy="608472"/>
          </a:xfrm>
          <a:prstGeom prst="rect">
            <a:avLst/>
          </a:prstGeom>
          <a:noFill/>
        </p:spPr>
      </p:pic>
      <p:pic>
        <p:nvPicPr>
          <p:cNvPr id="58" name="Picture 2" descr="D:\Documents\_П Якутова\АЛЬБОМ\СЕВЕР.bmp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3272704">
            <a:off x="664666" y="566176"/>
            <a:ext cx="664099" cy="766268"/>
          </a:xfrm>
          <a:prstGeom prst="rect">
            <a:avLst/>
          </a:prstGeom>
          <a:noFill/>
        </p:spPr>
      </p:pic>
      <p:pic>
        <p:nvPicPr>
          <p:cNvPr id="59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81149" y="3671745"/>
            <a:ext cx="1404093" cy="1319752"/>
          </a:xfrm>
          <a:prstGeom prst="rect">
            <a:avLst/>
          </a:prstGeom>
          <a:noFill/>
        </p:spPr>
      </p:pic>
      <p:pic>
        <p:nvPicPr>
          <p:cNvPr id="39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81268" y="3606979"/>
            <a:ext cx="1404093" cy="1389228"/>
          </a:xfrm>
          <a:prstGeom prst="rect">
            <a:avLst/>
          </a:prstGeom>
          <a:noFill/>
        </p:spPr>
      </p:pic>
      <p:pic>
        <p:nvPicPr>
          <p:cNvPr id="51" name="Picture 3" descr="D:\Documents\2_Кошкин лес\Альбом в совет\разбивочный условник.bmp"/>
          <p:cNvPicPr>
            <a:picLocks noChangeAspect="1" noChangeArrowheads="1"/>
          </p:cNvPicPr>
          <p:nvPr/>
        </p:nvPicPr>
        <p:blipFill>
          <a:blip r:embed="rId14" cstate="screen"/>
          <a:srcRect l="16034" t="35251" r="65552" b="62310"/>
          <a:stretch>
            <a:fillRect/>
          </a:stretch>
        </p:blipFill>
        <p:spPr bwMode="auto">
          <a:xfrm>
            <a:off x="754141" y="4274344"/>
            <a:ext cx="1128804" cy="105737"/>
          </a:xfrm>
          <a:prstGeom prst="rect">
            <a:avLst/>
          </a:prstGeom>
          <a:noFill/>
        </p:spPr>
      </p:pic>
      <p:pic>
        <p:nvPicPr>
          <p:cNvPr id="38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033782" y="3671741"/>
            <a:ext cx="1085730" cy="202089"/>
          </a:xfrm>
          <a:prstGeom prst="rect">
            <a:avLst/>
          </a:prstGeom>
          <a:noFill/>
        </p:spPr>
      </p:pic>
      <p:pic>
        <p:nvPicPr>
          <p:cNvPr id="52" name="Picture 5" descr="D:\Documents\2_Кошкин лес\АГО\условн П.bmp"/>
          <p:cNvPicPr>
            <a:picLocks noChangeAspect="1" noChangeArrowheads="1"/>
          </p:cNvPicPr>
          <p:nvPr/>
        </p:nvPicPr>
        <p:blipFill>
          <a:blip r:embed="rId16" cstate="screen"/>
          <a:srcRect l="38886" t="43004" r="43260" b="54193"/>
          <a:stretch>
            <a:fillRect/>
          </a:stretch>
        </p:blipFill>
        <p:spPr bwMode="auto">
          <a:xfrm>
            <a:off x="3024755" y="4486671"/>
            <a:ext cx="1153417" cy="128081"/>
          </a:xfrm>
          <a:prstGeom prst="rect">
            <a:avLst/>
          </a:prstGeom>
          <a:noFill/>
        </p:spPr>
      </p:pic>
      <p:pic>
        <p:nvPicPr>
          <p:cNvPr id="57" name="Picture 3" descr="D:\Documents\2_Кошкин лес\Альбом в совет\ПЛАНИРОВКА УСЛОВНИК111.bmp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037183" y="3855112"/>
            <a:ext cx="1031897" cy="605979"/>
          </a:xfrm>
          <a:prstGeom prst="rect">
            <a:avLst/>
          </a:prstGeom>
          <a:noFill/>
        </p:spPr>
      </p:pic>
      <p:pic>
        <p:nvPicPr>
          <p:cNvPr id="37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098700" y="4632522"/>
            <a:ext cx="1100226" cy="155740"/>
          </a:xfrm>
          <a:prstGeom prst="rect">
            <a:avLst/>
          </a:prstGeom>
          <a:noFill/>
        </p:spPr>
      </p:pic>
      <p:pic>
        <p:nvPicPr>
          <p:cNvPr id="53" name="Picture 5" descr="D:\Documents\2_Кошкин лес\АГО\условн П.bmp"/>
          <p:cNvPicPr>
            <a:picLocks noChangeAspect="1" noChangeArrowheads="1"/>
          </p:cNvPicPr>
          <p:nvPr/>
        </p:nvPicPr>
        <p:blipFill>
          <a:blip r:embed="rId16" cstate="screen"/>
          <a:srcRect l="38886" t="49585" r="51618" b="46234"/>
          <a:stretch>
            <a:fillRect/>
          </a:stretch>
        </p:blipFill>
        <p:spPr bwMode="auto">
          <a:xfrm>
            <a:off x="3018730" y="4806431"/>
            <a:ext cx="609612" cy="189851"/>
          </a:xfrm>
          <a:prstGeom prst="rect">
            <a:avLst/>
          </a:prstGeom>
          <a:noFill/>
        </p:spPr>
      </p:pic>
      <p:pic>
        <p:nvPicPr>
          <p:cNvPr id="60" name="Picture 2" descr="D:\Documents\2_Кошкин лес\Альбом в совет\ПЛАНИРОВКА УСЛОВНИК111.bmp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849425" y="3642360"/>
            <a:ext cx="1207531" cy="327660"/>
          </a:xfrm>
          <a:prstGeom prst="rect">
            <a:avLst/>
          </a:prstGeom>
          <a:noFill/>
        </p:spPr>
      </p:pic>
      <p:pic>
        <p:nvPicPr>
          <p:cNvPr id="40" name="Picture 5" descr="D:\Documents\2_Кошкин лес\Альбом в совет\3.КАП СТРОЙ условники.bmp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700437" y="3644277"/>
            <a:ext cx="1219489" cy="646699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3795617" y="638291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Рудольфа Нуреева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21246561">
            <a:off x="3812298" y="2893329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Сипайловская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3284946">
            <a:off x="6201513" y="2677418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Шайхзады Бабича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9886487">
            <a:off x="1133406" y="763304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бульвар Давлеткильдеева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1085528">
            <a:off x="7229689" y="1534782"/>
            <a:ext cx="3240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Зеленогорская</a:t>
            </a:r>
            <a:endParaRPr lang="ru-RU" sz="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17606" y="126893"/>
            <a:ext cx="8440615" cy="3113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6692" tIns="39880" rIns="76692" bIns="39880">
            <a:spAutoFit/>
          </a:bodyPr>
          <a:lstStyle/>
          <a:p>
            <a:pPr algn="ctr">
              <a:buSzPct val="100000"/>
              <a:tabLst>
                <a:tab pos="0" algn="l"/>
                <a:tab pos="381480" algn="l"/>
                <a:tab pos="764312" algn="l"/>
                <a:tab pos="1147145" algn="l"/>
                <a:tab pos="1529978" algn="l"/>
                <a:tab pos="1912810" algn="l"/>
                <a:tab pos="2295643" algn="l"/>
                <a:tab pos="2678475" algn="l"/>
                <a:tab pos="3061308" algn="l"/>
                <a:tab pos="3444140" algn="l"/>
                <a:tab pos="3826973" algn="l"/>
                <a:tab pos="4209805" algn="l"/>
                <a:tab pos="4592638" algn="l"/>
                <a:tab pos="4975471" algn="l"/>
                <a:tab pos="5358303" algn="l"/>
                <a:tab pos="5741135" algn="l"/>
                <a:tab pos="6123969" algn="l"/>
                <a:tab pos="6506801" algn="l"/>
                <a:tab pos="6889634" algn="l"/>
                <a:tab pos="7272466" algn="l"/>
                <a:tab pos="7655299" algn="l"/>
              </a:tabLst>
            </a:pPr>
            <a:r>
              <a:rPr lang="ru-RU" altLang="ru-RU" sz="15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по проекту планировки</a:t>
            </a:r>
            <a:endParaRPr lang="ru-RU" altLang="ru-RU" sz="15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37359" y="4682729"/>
            <a:ext cx="393455" cy="271463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19943"/>
          <a:stretch>
            <a:fillRect/>
          </a:stretch>
        </p:blipFill>
        <p:spPr bwMode="auto">
          <a:xfrm>
            <a:off x="429358" y="407020"/>
            <a:ext cx="829847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02982" y="536289"/>
          <a:ext cx="7723843" cy="4158981"/>
        </p:xfrm>
        <a:graphic>
          <a:graphicData uri="http://schemas.openxmlformats.org/drawingml/2006/table">
            <a:tbl>
              <a:tblPr/>
              <a:tblGrid>
                <a:gridCol w="639321"/>
                <a:gridCol w="1618479"/>
                <a:gridCol w="478640"/>
                <a:gridCol w="490263"/>
                <a:gridCol w="456072"/>
                <a:gridCol w="639321"/>
                <a:gridCol w="581201"/>
                <a:gridCol w="581201"/>
                <a:gridCol w="389748"/>
                <a:gridCol w="484793"/>
                <a:gridCol w="484793"/>
                <a:gridCol w="389748"/>
                <a:gridCol w="490263"/>
              </a:tblGrid>
              <a:tr h="854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Номер по экспликации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и обозначение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Этажность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зданий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квартир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25436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Площадь, м2</a:t>
                      </a:r>
                      <a:endParaRPr lang="ru-RU" sz="500">
                        <a:solidFill>
                          <a:srgbClr val="25436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254367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Строительный объём, м3</a:t>
                      </a:r>
                      <a:endParaRPr lang="ru-RU" sz="500">
                        <a:solidFill>
                          <a:srgbClr val="254367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Население,чел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Примечание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Застройки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нормируемая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Здания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50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Существующая застройка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Гипермаркет "Лента"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10838,34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10838,34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7586,83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7586,83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53107,84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53107,84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Проектируемая застройка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Детский сад на 100 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 местного значения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Котельная 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2437,48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2437,48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1706,24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1706,24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11943,65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11943,65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РП-ТП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 400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99000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99000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401501,4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401501,4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1602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комплекс №1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Административно-офисное здание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331,0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331,0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278,6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278,6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1606,0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1606,0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РП-ТП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ТП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Подземные</a:t>
                      </a:r>
                      <a:r>
                        <a:rPr lang="ru-RU" sz="500" baseline="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очистные сооружения </a:t>
                      </a:r>
                      <a:endParaRPr lang="ru-RU" sz="500" dirty="0">
                        <a:solidFill>
                          <a:srgbClr val="17375E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14218" marR="14218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75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8-11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Жилой комплекс №2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 66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8-11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 79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8-11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59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8-11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74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8-11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57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8-11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57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8-11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43900,0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55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17-24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20800,00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20800,0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73350,0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73350,0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Многоквартирный жилой дом с помещениями общественного назначения и паркингом вместимостью 68 м/мест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29-33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22100,00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2600,00*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34700,00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34700,0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120120,0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17375E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120120,0</a:t>
                      </a:r>
                    </a:p>
                  </a:txBody>
                  <a:tcPr marL="14218" marR="14218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E30C84-86F5-4E37-ADCD-26843E24EB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9547</TotalTime>
  <Words>2661</Words>
  <Application>Microsoft Office PowerPoint</Application>
  <PresentationFormat>Экран (16:9)</PresentationFormat>
  <Paragraphs>1464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Zased_W_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akimbetova.lf</cp:lastModifiedBy>
  <cp:revision>973</cp:revision>
  <cp:lastPrinted>2011-09-23T09:38:03Z</cp:lastPrinted>
  <dcterms:created xsi:type="dcterms:W3CDTF">2014-06-03T04:33:56Z</dcterms:created>
  <dcterms:modified xsi:type="dcterms:W3CDTF">2020-10-08T07:22:25Z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