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19"/>
  </p:notesMasterIdLst>
  <p:handoutMasterIdLst>
    <p:handoutMasterId r:id="rId20"/>
  </p:handoutMasterIdLst>
  <p:sldIdLst>
    <p:sldId id="577" r:id="rId5"/>
    <p:sldId id="617" r:id="rId6"/>
    <p:sldId id="550" r:id="rId7"/>
    <p:sldId id="659" r:id="rId8"/>
    <p:sldId id="660" r:id="rId9"/>
    <p:sldId id="661" r:id="rId10"/>
    <p:sldId id="606" r:id="rId11"/>
    <p:sldId id="662" r:id="rId12"/>
    <p:sldId id="555" r:id="rId13"/>
    <p:sldId id="663" r:id="rId14"/>
    <p:sldId id="610" r:id="rId15"/>
    <p:sldId id="611" r:id="rId16"/>
    <p:sldId id="664" r:id="rId17"/>
    <p:sldId id="591" r:id="rId18"/>
  </p:sldIdLst>
  <p:sldSz cx="15122525" cy="10693400"/>
  <p:notesSz cx="143525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823784" indent="-119779"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650013" indent="-242003"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2476241" indent="-364226"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3302469" indent="-486449" algn="l" rtl="0" fontAlgn="base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3520025" algn="l" defTabSz="1408010" rtl="0" eaLnBrk="1" latinLnBrk="0" hangingPunct="1"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4224030" algn="l" defTabSz="1408010" rtl="0" eaLnBrk="1" latinLnBrk="0" hangingPunct="1"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4928036" algn="l" defTabSz="1408010" rtl="0" eaLnBrk="1" latinLnBrk="0" hangingPunct="1"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5632040" algn="l" defTabSz="1408010" rtl="0" eaLnBrk="1" latinLnBrk="0" hangingPunct="1">
      <a:defRPr sz="36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54367"/>
    <a:srgbClr val="3269AB"/>
    <a:srgbClr val="3B7BC8"/>
    <a:srgbClr val="17375E"/>
    <a:srgbClr val="FF9999"/>
    <a:srgbClr val="FF5050"/>
    <a:srgbClr val="B45608"/>
    <a:srgbClr val="DA971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0" autoAdjust="0"/>
    <p:restoredTop sz="99885" autoAdjust="0"/>
  </p:normalViewPr>
  <p:slideViewPr>
    <p:cSldViewPr>
      <p:cViewPr>
        <p:scale>
          <a:sx n="75" d="100"/>
          <a:sy n="75" d="100"/>
        </p:scale>
        <p:origin x="558" y="108"/>
      </p:cViewPr>
      <p:guideLst>
        <p:guide orient="horz" pos="3368"/>
        <p:guide pos="47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6219825" cy="496889"/>
          </a:xfrm>
          <a:prstGeom prst="rect">
            <a:avLst/>
          </a:prstGeom>
        </p:spPr>
        <p:txBody>
          <a:bodyPr vert="horz" lIns="132092" tIns="66047" rIns="132092" bIns="660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8131176" y="1"/>
            <a:ext cx="6219825" cy="496889"/>
          </a:xfrm>
          <a:prstGeom prst="rect">
            <a:avLst/>
          </a:prstGeom>
        </p:spPr>
        <p:txBody>
          <a:bodyPr vert="horz" lIns="132092" tIns="66047" rIns="132092" bIns="660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7B336-DC66-45F2-B282-91293DAAA999}" type="datetimeFigureOut">
              <a:rPr lang="ru-RU"/>
              <a:pPr>
                <a:defRPr/>
              </a:pPr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6219825" cy="496887"/>
          </a:xfrm>
          <a:prstGeom prst="rect">
            <a:avLst/>
          </a:prstGeom>
        </p:spPr>
        <p:txBody>
          <a:bodyPr vert="horz" lIns="132092" tIns="66047" rIns="132092" bIns="660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8131176" y="9428164"/>
            <a:ext cx="6219825" cy="496887"/>
          </a:xfrm>
          <a:prstGeom prst="rect">
            <a:avLst/>
          </a:prstGeom>
        </p:spPr>
        <p:txBody>
          <a:bodyPr vert="horz" lIns="132092" tIns="66047" rIns="132092" bIns="660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251B26-56B2-46D6-92D5-0622CDA71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09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6219825" cy="4968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92" tIns="66047" rIns="132092" bIns="6604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131176" y="1"/>
            <a:ext cx="6219825" cy="4968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92" tIns="66047" rIns="132092" bIns="6604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fld id="{46CFF5B8-1EF6-4882-B611-84F6897D769B}" type="datetimeFigureOut">
              <a:rPr lang="ru-RU"/>
              <a:pPr>
                <a:defRPr/>
              </a:pPr>
              <a:t>20.11.2019</a:t>
            </a:fld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5013" y="744538"/>
            <a:ext cx="52625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36688" y="4714876"/>
            <a:ext cx="1148080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92" tIns="66047" rIns="132092" bIns="660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4"/>
            <a:ext cx="62198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92" tIns="66047" rIns="132092" bIns="6604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131176" y="9428164"/>
            <a:ext cx="62198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92" tIns="66047" rIns="132092" bIns="6604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fld id="{988C4F37-A200-464F-AF4A-781757B8D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0664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823784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650013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2476241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3302469" algn="l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4129615" algn="l" defTabSz="165184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955538" algn="l" defTabSz="165184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781459" algn="l" defTabSz="165184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607384" algn="l" defTabSz="165184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5013" y="744538"/>
            <a:ext cx="5262562" cy="3722687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5013" y="744538"/>
            <a:ext cx="5262562" cy="3722687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45013" y="744538"/>
            <a:ext cx="5262562" cy="3722687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190" y="3321890"/>
            <a:ext cx="12854146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379" y="6059593"/>
            <a:ext cx="1058576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2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51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77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0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2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55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8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07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9404-4E29-4963-A9BC-37E979988ADD}" type="datetimeFigureOut">
              <a:rPr lang="ru-RU" smtClean="0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C388-7B7C-49DD-A841-18D4CA6C6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F7F9-4A6D-48A9-965D-F2603E10F938}" type="datetimeFigureOut">
              <a:rPr lang="ru-RU" smtClean="0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1A99-7680-416E-9507-5DC965A822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63831" y="428234"/>
            <a:ext cx="3402568" cy="912404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6126" y="428234"/>
            <a:ext cx="9955662" cy="912404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5B93-406F-42DE-AB67-575F9D72B3A0}" type="datetimeFigureOut">
              <a:rPr lang="ru-RU" smtClean="0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C208B-86C3-41FB-A9EC-DD349F26C0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8940-CEDB-4BF6-9C07-A2854C6099A4}" type="datetimeFigureOut">
              <a:rPr lang="ru-RU" smtClean="0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0C34-4F61-4C5C-A5D8-23F043D2A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576" y="6871505"/>
            <a:ext cx="12854146" cy="2123828"/>
          </a:xfrm>
        </p:spPr>
        <p:txBody>
          <a:bodyPr anchor="t"/>
          <a:lstStyle>
            <a:lvl1pPr algn="l">
              <a:defRPr sz="7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4576" y="4532321"/>
            <a:ext cx="12854146" cy="2339178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2592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5184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777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3036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41296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95553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7814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60738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6887-66E2-4C2E-BFD9-E2900CC82A34}" type="datetimeFigureOut">
              <a:rPr lang="ru-RU" smtClean="0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A560-C43E-40F0-BA5E-292BF9B047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6126" y="2495129"/>
            <a:ext cx="6679115" cy="7057149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87284" y="2495129"/>
            <a:ext cx="6679115" cy="7057149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E33E-6C8E-45B7-85C9-0729645679A8}" type="datetimeFigureOut">
              <a:rPr lang="ru-RU" smtClean="0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41CC-E7DA-4A49-BB78-3A642644A6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7" y="2393641"/>
            <a:ext cx="6681741" cy="997556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25924" indent="0">
              <a:buNone/>
              <a:defRPr sz="3600" b="1"/>
            </a:lvl2pPr>
            <a:lvl3pPr marL="1651845" indent="0">
              <a:buNone/>
              <a:defRPr sz="3200" b="1"/>
            </a:lvl3pPr>
            <a:lvl4pPr marL="2477770" indent="0">
              <a:buNone/>
              <a:defRPr sz="2900" b="1"/>
            </a:lvl4pPr>
            <a:lvl5pPr marL="3303691" indent="0">
              <a:buNone/>
              <a:defRPr sz="2900" b="1"/>
            </a:lvl5pPr>
            <a:lvl6pPr marL="4129615" indent="0">
              <a:buNone/>
              <a:defRPr sz="2900" b="1"/>
            </a:lvl6pPr>
            <a:lvl7pPr marL="4955538" indent="0">
              <a:buNone/>
              <a:defRPr sz="2900" b="1"/>
            </a:lvl7pPr>
            <a:lvl8pPr marL="5781459" indent="0">
              <a:buNone/>
              <a:defRPr sz="2900" b="1"/>
            </a:lvl8pPr>
            <a:lvl9pPr marL="6607384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6127" y="3391195"/>
            <a:ext cx="6681741" cy="616108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82035" y="2393641"/>
            <a:ext cx="6684367" cy="997556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25924" indent="0">
              <a:buNone/>
              <a:defRPr sz="3600" b="1"/>
            </a:lvl2pPr>
            <a:lvl3pPr marL="1651845" indent="0">
              <a:buNone/>
              <a:defRPr sz="3200" b="1"/>
            </a:lvl3pPr>
            <a:lvl4pPr marL="2477770" indent="0">
              <a:buNone/>
              <a:defRPr sz="2900" b="1"/>
            </a:lvl4pPr>
            <a:lvl5pPr marL="3303691" indent="0">
              <a:buNone/>
              <a:defRPr sz="2900" b="1"/>
            </a:lvl5pPr>
            <a:lvl6pPr marL="4129615" indent="0">
              <a:buNone/>
              <a:defRPr sz="2900" b="1"/>
            </a:lvl6pPr>
            <a:lvl7pPr marL="4955538" indent="0">
              <a:buNone/>
              <a:defRPr sz="2900" b="1"/>
            </a:lvl7pPr>
            <a:lvl8pPr marL="5781459" indent="0">
              <a:buNone/>
              <a:defRPr sz="2900" b="1"/>
            </a:lvl8pPr>
            <a:lvl9pPr marL="6607384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682035" y="3391195"/>
            <a:ext cx="6684367" cy="616108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4E26-0EF3-4525-8A64-146D5B89C016}" type="datetimeFigureOut">
              <a:rPr lang="ru-RU" smtClean="0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2B65-D336-4381-B198-CFE8FC4FFB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E595-0A6E-4670-884E-12F86482895D}" type="datetimeFigureOut">
              <a:rPr lang="ru-RU" smtClean="0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1809-B582-47CE-961A-A0D6344662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ADED-5193-4FA3-9A43-DFD2FA93AD9F}" type="datetimeFigureOut">
              <a:rPr lang="ru-RU" smtClean="0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18D2-6328-4E71-B2B5-FF0EC20371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8" y="425758"/>
            <a:ext cx="4975207" cy="18119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2488" y="425759"/>
            <a:ext cx="8453912" cy="9126523"/>
          </a:xfrm>
        </p:spPr>
        <p:txBody>
          <a:bodyPr/>
          <a:lstStyle>
            <a:lvl1pPr>
              <a:defRPr sz="5600"/>
            </a:lvl1pPr>
            <a:lvl2pPr>
              <a:defRPr sz="51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6128" y="2237698"/>
            <a:ext cx="4975207" cy="7314583"/>
          </a:xfrm>
        </p:spPr>
        <p:txBody>
          <a:bodyPr/>
          <a:lstStyle>
            <a:lvl1pPr marL="0" indent="0">
              <a:buNone/>
              <a:defRPr sz="2400"/>
            </a:lvl1pPr>
            <a:lvl2pPr marL="825924" indent="0">
              <a:buNone/>
              <a:defRPr sz="2200"/>
            </a:lvl2pPr>
            <a:lvl3pPr marL="1651845" indent="0">
              <a:buNone/>
              <a:defRPr sz="1800"/>
            </a:lvl3pPr>
            <a:lvl4pPr marL="2477770" indent="0">
              <a:buNone/>
              <a:defRPr sz="1500"/>
            </a:lvl4pPr>
            <a:lvl5pPr marL="3303691" indent="0">
              <a:buNone/>
              <a:defRPr sz="1500"/>
            </a:lvl5pPr>
            <a:lvl6pPr marL="4129615" indent="0">
              <a:buNone/>
              <a:defRPr sz="1500"/>
            </a:lvl6pPr>
            <a:lvl7pPr marL="4955538" indent="0">
              <a:buNone/>
              <a:defRPr sz="1500"/>
            </a:lvl7pPr>
            <a:lvl8pPr marL="5781459" indent="0">
              <a:buNone/>
              <a:defRPr sz="1500"/>
            </a:lvl8pPr>
            <a:lvl9pPr marL="6607384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0EBE-DB9C-4B7F-8175-3E920AAE1262}" type="datetimeFigureOut">
              <a:rPr lang="ru-RU" smtClean="0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F80F-A325-4F13-91B5-7031FF504F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121" y="7485382"/>
            <a:ext cx="9073515" cy="88369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64121" y="955475"/>
            <a:ext cx="9073515" cy="6416040"/>
          </a:xfrm>
        </p:spPr>
        <p:txBody>
          <a:bodyPr rtlCol="0">
            <a:normAutofit/>
          </a:bodyPr>
          <a:lstStyle>
            <a:lvl1pPr marL="0" indent="0">
              <a:buNone/>
              <a:defRPr sz="5600"/>
            </a:lvl1pPr>
            <a:lvl2pPr marL="825924" indent="0">
              <a:buNone/>
              <a:defRPr sz="5100"/>
            </a:lvl2pPr>
            <a:lvl3pPr marL="1651845" indent="0">
              <a:buNone/>
              <a:defRPr sz="4300"/>
            </a:lvl3pPr>
            <a:lvl4pPr marL="2477770" indent="0">
              <a:buNone/>
              <a:defRPr sz="3600"/>
            </a:lvl4pPr>
            <a:lvl5pPr marL="3303691" indent="0">
              <a:buNone/>
              <a:defRPr sz="3600"/>
            </a:lvl5pPr>
            <a:lvl6pPr marL="4129615" indent="0">
              <a:buNone/>
              <a:defRPr sz="3600"/>
            </a:lvl6pPr>
            <a:lvl7pPr marL="4955538" indent="0">
              <a:buNone/>
              <a:defRPr sz="3600"/>
            </a:lvl7pPr>
            <a:lvl8pPr marL="5781459" indent="0">
              <a:buNone/>
              <a:defRPr sz="3600"/>
            </a:lvl8pPr>
            <a:lvl9pPr marL="6607384" indent="0">
              <a:buNone/>
              <a:defRPr sz="3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64121" y="8369072"/>
            <a:ext cx="9073515" cy="1254990"/>
          </a:xfrm>
        </p:spPr>
        <p:txBody>
          <a:bodyPr/>
          <a:lstStyle>
            <a:lvl1pPr marL="0" indent="0">
              <a:buNone/>
              <a:defRPr sz="2400"/>
            </a:lvl1pPr>
            <a:lvl2pPr marL="825924" indent="0">
              <a:buNone/>
              <a:defRPr sz="2200"/>
            </a:lvl2pPr>
            <a:lvl3pPr marL="1651845" indent="0">
              <a:buNone/>
              <a:defRPr sz="1800"/>
            </a:lvl3pPr>
            <a:lvl4pPr marL="2477770" indent="0">
              <a:buNone/>
              <a:defRPr sz="1500"/>
            </a:lvl4pPr>
            <a:lvl5pPr marL="3303691" indent="0">
              <a:buNone/>
              <a:defRPr sz="1500"/>
            </a:lvl5pPr>
            <a:lvl6pPr marL="4129615" indent="0">
              <a:buNone/>
              <a:defRPr sz="1500"/>
            </a:lvl6pPr>
            <a:lvl7pPr marL="4955538" indent="0">
              <a:buNone/>
              <a:defRPr sz="1500"/>
            </a:lvl7pPr>
            <a:lvl8pPr marL="5781459" indent="0">
              <a:buNone/>
              <a:defRPr sz="1500"/>
            </a:lvl8pPr>
            <a:lvl9pPr marL="6607384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1B7A-F75D-4894-A74A-2E98A314B7A3}" type="datetimeFigureOut">
              <a:rPr lang="ru-RU" smtClean="0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2CE2-526D-46D2-91A4-42E9F032BA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756126" y="428232"/>
            <a:ext cx="13610273" cy="178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5185" tIns="82592" rIns="165185" bIns="825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56126" y="2495128"/>
            <a:ext cx="13610273" cy="705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5185" tIns="82592" rIns="165185" bIns="825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6126" y="9911199"/>
            <a:ext cx="3528589" cy="571800"/>
          </a:xfrm>
          <a:prstGeom prst="rect">
            <a:avLst/>
          </a:prstGeom>
        </p:spPr>
        <p:txBody>
          <a:bodyPr vert="horz" lIns="165185" tIns="82592" rIns="165185" bIns="8259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8F59B-0A77-4AE9-9D0C-7C34F6416011}" type="datetimeFigureOut">
              <a:rPr lang="ru-RU" smtClean="0"/>
              <a:pPr>
                <a:defRPr/>
              </a:pPr>
              <a:t>20.11.2019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66863" y="9911199"/>
            <a:ext cx="4788800" cy="571800"/>
          </a:xfrm>
          <a:prstGeom prst="rect">
            <a:avLst/>
          </a:prstGeom>
        </p:spPr>
        <p:txBody>
          <a:bodyPr vert="horz" lIns="165185" tIns="82592" rIns="165185" bIns="8259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37810" y="9911199"/>
            <a:ext cx="3528589" cy="571800"/>
          </a:xfrm>
          <a:prstGeom prst="rect">
            <a:avLst/>
          </a:prstGeom>
        </p:spPr>
        <p:txBody>
          <a:bodyPr vert="horz" lIns="165185" tIns="82592" rIns="165185" bIns="8259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9F300-0F76-4DEA-A800-296E4F0E49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5pPr>
      <a:lvl6pPr marL="825924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6pPr>
      <a:lvl7pPr marL="1651845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7pPr>
      <a:lvl8pPr marL="2477770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8pPr>
      <a:lvl9pPr marL="3303691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9pPr>
    </p:titleStyle>
    <p:bodyStyle>
      <a:lvl1pPr marL="618450" indent="-61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42010" indent="-5157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63126" indent="-4106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89354" indent="-4106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15582" indent="-4106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42577" indent="-412962" algn="l" defTabSz="165184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68499" indent="-412962" algn="l" defTabSz="165184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94421" indent="-412962" algn="l" defTabSz="165184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020345" indent="-412962" algn="l" defTabSz="165184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25924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51845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77770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03691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129615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55538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81459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607384" algn="l" defTabSz="165184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081" y="1336676"/>
            <a:ext cx="13692671" cy="21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654340" y="2849099"/>
            <a:ext cx="14288848" cy="951627"/>
          </a:xfrm>
          <a:prstGeom prst="rect">
            <a:avLst/>
          </a:prstGeom>
          <a:noFill/>
          <a:ln>
            <a:noFill/>
          </a:ln>
          <a:extLst/>
        </p:spPr>
        <p:txBody>
          <a:bodyPr lIns="165185" tIns="82592" rIns="165185" bIns="8259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51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055" name="Picture 12" descr="gerb_Ufa-600x748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159" y="594078"/>
            <a:ext cx="1071179" cy="157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801365" y="3000095"/>
            <a:ext cx="13390544" cy="4463022"/>
          </a:xfrm>
          <a:prstGeom prst="rect">
            <a:avLst/>
          </a:prstGeom>
        </p:spPr>
        <p:txBody>
          <a:bodyPr lIns="140801" tIns="70401" rIns="140801" bIns="70401"/>
          <a:lstStyle/>
          <a:p>
            <a:pPr algn="ctr">
              <a:defRPr/>
            </a:pPr>
            <a:r>
              <a:rPr lang="ru-RU" sz="3700" b="1" dirty="0" smtClean="0">
                <a:solidFill>
                  <a:schemeClr val="tx2"/>
                </a:solidFill>
                <a:latin typeface="Arial" charset="0"/>
              </a:rPr>
              <a:t>ПРОЕКТ ПЛАНИРОВКИ И ПРОЕКТ МЕЖЕВАНИЯ ТЕРРИТОРИИ ОБЩЕГО ПОЛЬЗОВАНИЯ </a:t>
            </a:r>
            <a:r>
              <a:rPr lang="ru-RU" sz="3700" b="1" smtClean="0">
                <a:solidFill>
                  <a:schemeClr val="tx2"/>
                </a:solidFill>
                <a:latin typeface="Arial" charset="0"/>
              </a:rPr>
              <a:t>УЛИЦЫ         ИМ</a:t>
            </a:r>
            <a:r>
              <a:rPr lang="ru-RU" sz="3700" b="1" dirty="0" smtClean="0">
                <a:solidFill>
                  <a:schemeClr val="tx2"/>
                </a:solidFill>
                <a:latin typeface="Arial" charset="0"/>
              </a:rPr>
              <a:t>. ГОРОДА ГАЛЛЕ НА ОТРЕЗКЕ ОТ МОСТОВОГО ПЕРЕХОДА ЧЕРЕЗ Р. БЕЛАЯ ДО УЛ. МЕНДЕЛЕЕВА В СОВЕТСКОМ И ОКТЯБРЬСКОМ РАЙОНАХ ГОРОДСКОГО ОКРУГА ГОРОД УФА РЕСПУБЛИКИ БАШКОРТОСТАН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ППиМТ Улица Города Галле\Для сайта\межевание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502" y="2826420"/>
            <a:ext cx="13572000" cy="2777609"/>
          </a:xfrm>
          <a:prstGeom prst="rect">
            <a:avLst/>
          </a:prstGeom>
          <a:noFill/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910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263811"/>
            <a:ext cx="13959254" cy="5148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4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Разбивочный план межевания территории.</a:t>
            </a:r>
            <a:endParaRPr lang="ru-RU" altLang="ru-RU" sz="24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" descr="D:\Documents\Работа\2019 ПП и ПМ Улица Галле\МАКЕТЫ\Для ПУБЛИЧКИ (Альбом)\Межевание\eck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69674" y="8263024"/>
            <a:ext cx="3065760" cy="2045084"/>
          </a:xfrm>
          <a:prstGeom prst="rect">
            <a:avLst/>
          </a:prstGeom>
          <a:noFill/>
        </p:spPr>
      </p:pic>
      <p:pic>
        <p:nvPicPr>
          <p:cNvPr id="26" name="Picture 9" descr="D:\Documents\Работа\2019 ПП и ПМ Улица Галле\МАКЕТЫ\Для ПУБЛИЧКИ (Альбом)\Современка\роз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510" y="5418708"/>
            <a:ext cx="763664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1225257"/>
            <a:ext cx="13724176" cy="24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81587" y="445525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земельных участков</a:t>
            </a:r>
            <a:endParaRPr lang="ru-RU" altLang="ru-RU" sz="3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28614" y="1494272"/>
          <a:ext cx="12061341" cy="8535820"/>
        </p:xfrm>
        <a:graphic>
          <a:graphicData uri="http://schemas.openxmlformats.org/drawingml/2006/table">
            <a:tbl>
              <a:tblPr/>
              <a:tblGrid>
                <a:gridCol w="2008484"/>
                <a:gridCol w="3483452"/>
                <a:gridCol w="2008484"/>
                <a:gridCol w="4560921"/>
              </a:tblGrid>
              <a:tr h="161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Номер на плане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Вид разрешенного использования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Площадь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м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 координатных точек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55102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П1 - П12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26687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П2, П3, П13 - П33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12852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П13, П33 - П37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17443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П13, П14, П38 - П41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70419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П38, П39, П42 - П102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2634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П92, П93, П103, П104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855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П46, П47, П105, П106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11765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П42, П43, П107 - П125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1162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П107, П125 - П127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2419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П125, П127 - П129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2275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П130 - П133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5738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П113, П114, П131, П134 - П146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1309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П114, П115, П147, П148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32161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П57, П58, П149 - П190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1295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П189, П191 - П195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5682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П188, П191, П192, П196 - П200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5212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П173, П174, П201 - П206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3228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П204, П205, П207, П208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1306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П201, П206, П209, П210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21779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П202, П203, П211 - П224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3973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П211, П212, П225 - П228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10211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П227 - П232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2216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П230, П231, П233 - П236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6741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П212, П226, П237, П238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11081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П225, П226, П239, П240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12615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П239 - П247</a:t>
                      </a:r>
                    </a:p>
                  </a:txBody>
                  <a:tcPr marL="2096" marR="2096" marT="2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1225257"/>
            <a:ext cx="13724176" cy="24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81587" y="445525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земельных участков</a:t>
            </a:r>
            <a:endParaRPr lang="ru-RU" altLang="ru-RU" sz="3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48593" y="1638282"/>
          <a:ext cx="12241361" cy="8424927"/>
        </p:xfrm>
        <a:graphic>
          <a:graphicData uri="http://schemas.openxmlformats.org/drawingml/2006/table">
            <a:tbl>
              <a:tblPr/>
              <a:tblGrid>
                <a:gridCol w="2038461"/>
                <a:gridCol w="3535447"/>
                <a:gridCol w="2038461"/>
                <a:gridCol w="4628992"/>
              </a:tblGrid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8014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П246 - П249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8517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П244, П245, П250, П251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25333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П241, П242, П252 - П255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350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П254 - П258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40836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П252, П253, П259 - П286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12243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П259, П286 - П303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143173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П265, П266, П304 - П346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11807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П329, П330, П347 - П350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17041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П304, П346, П351 - П362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41383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П311, П312, П363 - П370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2002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П363, П364, П371, П372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1753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П364, П372 - П374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1637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П363, П371, П375, П376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41927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П371, П372, П377 - П382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4823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П377, П383 - П386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4869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П382, П387 - П391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4199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П377, П377, П382, П382, П383, П389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66482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П384, П388, П392 - П397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П396 - П399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П394, П395, П400, П401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1274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П194, П195, П402, П403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10538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П297, П298, П404 - П429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3833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П287, П303, П430 - П433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1092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П126, П127, П132, П434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1165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П132, П133, П434 - П436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1200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П130, П131, П134, П437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Улично-дорожная сеть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2841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П134, П437 - П439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1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786687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045" marR="2045" marT="20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D:\Работа\ППиМТ Улица Города Галле\Для сайта\изъятие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518" y="3006440"/>
            <a:ext cx="13464000" cy="2744449"/>
          </a:xfrm>
          <a:prstGeom prst="rect">
            <a:avLst/>
          </a:prstGeom>
          <a:noFill/>
        </p:spPr>
      </p:pic>
      <p:pic>
        <p:nvPicPr>
          <p:cNvPr id="1029" name="Picture 5" descr="D:\Documents\Public\Вова\Улица Города Галле\Новая папка\Условные обозначения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5658" y="7578948"/>
            <a:ext cx="3225861" cy="2772308"/>
          </a:xfrm>
          <a:prstGeom prst="rect">
            <a:avLst/>
          </a:prstGeom>
          <a:noFill/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910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84498" y="162124"/>
            <a:ext cx="13959254" cy="8226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публичных сервитутов.</a:t>
            </a:r>
          </a:p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земельных участков с оценкой изъятия земель.</a:t>
            </a:r>
            <a:endParaRPr lang="ru-RU" altLang="ru-RU" sz="22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9" descr="D:\Documents\Работа\2019 ПП и ПМ Улица Галле\МАКЕТЫ\Для ПУБЛИЧКИ (Альбом)\Современка\роз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510" y="5418708"/>
            <a:ext cx="763664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1225257"/>
            <a:ext cx="13724176" cy="24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81587" y="445525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Технико-экономические показатели </a:t>
            </a:r>
            <a:endParaRPr lang="ru-RU" altLang="ru-RU" sz="3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672830" y="2070335"/>
          <a:ext cx="8460941" cy="3168354"/>
        </p:xfrm>
        <a:graphic>
          <a:graphicData uri="http://schemas.openxmlformats.org/drawingml/2006/table">
            <a:tbl>
              <a:tblPr/>
              <a:tblGrid>
                <a:gridCol w="541582"/>
                <a:gridCol w="4554908"/>
                <a:gridCol w="1554068"/>
                <a:gridCol w="1810383"/>
              </a:tblGrid>
              <a:tr h="57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показателей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Ед. изм.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Расчетный срок 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Территория в границах проекта планировки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га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96,00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Территория в границах проекта межевания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га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78,67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Количество земельных участков, всего, в том числе: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шт.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Земельные участки  для размещения линейных объектов инженерно-транспортной инфраструктуры.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2.7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Участки изъятия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45,50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2.8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Участки присоединения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33,17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16274" y="880733"/>
            <a:ext cx="6663781" cy="954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40801" tIns="70401" rIns="140801" bIns="70401">
            <a:spAutoFit/>
          </a:bodyPr>
          <a:lstStyle/>
          <a:p>
            <a:r>
              <a:rPr lang="ru-RU" sz="11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  ПЛАНИРОВКИ</a:t>
            </a:r>
            <a:endParaRPr lang="ru-RU" sz="11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1.Современное положение</a:t>
            </a:r>
            <a:endParaRPr lang="ru-RU" sz="11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Территория проектирования пересекает городские земли в параллельном направлении. В границах проектирования имеются установленные красные линии, ширина которых варьируется от 38,0 до 150,0 м.</a:t>
            </a:r>
          </a:p>
          <a:p>
            <a:r>
              <a:rPr lang="ru-RU" sz="11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Площадь территории проектирования </a:t>
            </a:r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составляет </a:t>
            </a:r>
            <a:r>
              <a:rPr lang="ru-RU" sz="11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96,0</a:t>
            </a:r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га.</a:t>
            </a:r>
          </a:p>
          <a:p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Территорию в границах проектирования условно можно разделить на 3 участка.</a:t>
            </a:r>
          </a:p>
          <a:p>
            <a:r>
              <a:rPr lang="ru-RU" sz="115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Первый участок</a:t>
            </a:r>
            <a:r>
              <a:rPr lang="ru-RU" sz="115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от автомобильного моста через реку Белая до улицы Комсомольская. Ширина установленных красных линий варьируется от 38,0 до 60,0 м.</a:t>
            </a:r>
          </a:p>
          <a:p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настоящее время на данном участке располагается существующая ул. им. города Галле. Количество полос движения варьируется от 2 до 4 в каждом направлении, с шириной проезжей части от 18,0 до 38,0 м.</a:t>
            </a:r>
          </a:p>
          <a:p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территории общего пользования улицы располагаются некапитальные объекты обслуживания населения и капитальные коммунально-производственные объекты.</a:t>
            </a:r>
          </a:p>
          <a:p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прилегающих территориях располагаются объекты жилой застройки: от индивидуальных жилых домов до многоэтажной жилых домов со встроено-пристроенные к первым этажам объектами обслуживания населения. Помимо этого прилегающие территории заняты административно-деловыми и физкультурно-оздоровительными объекты, культовыми сооружениями, дошкольными и общеобразовательными учреждения.</a:t>
            </a:r>
          </a:p>
          <a:p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данном участке курсирует безрельсовый общественный транспорт обеспечивающий связь микрорайона Затон с другими частями города. Помимо городского общественного транспорта, по данной улице обеспечивается движение общественного транспорта пригородного и междугороднего сообщения.</a:t>
            </a:r>
          </a:p>
          <a:p>
            <a:r>
              <a:rPr lang="ru-RU" sz="115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Второй участок</a:t>
            </a:r>
            <a:r>
              <a:rPr lang="ru-RU" sz="115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от улицы Комсомольская до проспекта Салавата </a:t>
            </a:r>
            <a:r>
              <a:rPr lang="ru-RU" sz="115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Юлаева</a:t>
            </a:r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Ширина установленных красных линий составляет 60,0 - 63,0 м.</a:t>
            </a:r>
          </a:p>
          <a:p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Данный участок проходит по застроенной индивидуальными жилыми домами территории, часть которой располагается на территории общего пользования улицы и подлежит сносу, в соответствии с Генеральным планом. Также на данном участке располагаются строящийся объект торговли, полуподземные, подземные, наземные капитальные и металлические гаражи, часть из которых, подлежит сносу или переустройству.</a:t>
            </a:r>
          </a:p>
          <a:p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территории общего пользования проходят улицы местного значения (ул. Районная, ул. Казанская, ул. Северная, ул. Оборонная, ул. Мурманская) обеспечивающие подъезд к объектам капитального и не капитального строительства.</a:t>
            </a:r>
          </a:p>
          <a:p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прилегающих территориях располагаются объекты мало- и многоэтажной жилой застройки со встроено-пристроенные к первым этажам объектами обслуживания населения, административно-деловые объекты и объекты среднего профессионального образования.</a:t>
            </a:r>
          </a:p>
          <a:p>
            <a:r>
              <a:rPr lang="ru-RU" sz="115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Третий участок</a:t>
            </a:r>
            <a:r>
              <a:rPr lang="ru-RU" sz="115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от проспекта Салавата </a:t>
            </a:r>
            <a:r>
              <a:rPr lang="ru-RU" sz="115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Юлаева</a:t>
            </a:r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 проектируемого моста через реку Уфа. Ширина установленных красных линий составляет 80,0 - 88,0 м.</a:t>
            </a:r>
          </a:p>
          <a:p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Третий участок проходит по свободной от застройки территории занятой лесопосадкой не являющейся городскими лесами. На данном участке ведется строительство тоннеля от многоуровневой развязки на проспекте Салавата </a:t>
            </a:r>
            <a:r>
              <a:rPr lang="ru-RU" sz="115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Юлаева</a:t>
            </a:r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 ранее запроектированного моста через р.Уфа, который войдет в состав улично-дорожной сети. На территории общего пользования улицы располагаются временные капитальные и не капитальные вспомогательные объекты строительства тоннеля, которые будут демонтированы по окончанию работ. На прилегающих территориях располагаются учреждения здравоохранения и социального обеспечения, административно-деловые объекты и городские леса.</a:t>
            </a:r>
          </a:p>
          <a:p>
            <a:r>
              <a:rPr lang="ru-RU" sz="11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Планировочная организации</a:t>
            </a:r>
            <a:endParaRPr lang="ru-RU" sz="11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Проектируемая и реконструируемая улица им. города Галле станет важной транспортной магистралью города, связывающей основные транспортные и пешеходные потоки в параллельном направлении и позволит организовать дополнительный выезд из города мостовым переходом через р.Уфа в направлении автомобильной дороги федерального значения М-5 "Урал".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690644" y="77969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690645" y="222745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Краткая пояснительная записка</a:t>
            </a:r>
            <a:endParaRPr lang="ru-RU" altLang="ru-RU" sz="3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517641" y="940980"/>
            <a:ext cx="6805135" cy="890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40801" tIns="70401" rIns="140801" bIns="70401">
            <a:spAutoFit/>
          </a:bodyPr>
          <a:lstStyle/>
          <a:p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Ее ввод позволит разгрузить автодороги и обеспечить для горожан быстрое и комфортное передвижение от мест проживания к местам приложения труда и отдыха. Предлагаемая трассировка проложена с максимально возможных сохранением существующего благоустройства и озеленения.</a:t>
            </a:r>
          </a:p>
          <a:p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целью доведения параметров улиц до нормативных и сохранения значимых объектов капитального строительства проектом предусматривается корректировка красных линий.</a:t>
            </a:r>
          </a:p>
          <a:p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Планируемая улиц состоит из 3-х участков. </a:t>
            </a:r>
          </a:p>
          <a:p>
            <a:r>
              <a:rPr lang="ru-RU" sz="115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Первый участок </a:t>
            </a:r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реконструкция улицы им. города Галле (от автомобильного моста через реку Белая до улицы Комсомольская) пройдет в стесненных условиях. Ширина проезжей части на данном участке предусмотрена от 22,0 м до 29,0 м. По обеим сторонам улицы запроектированы тротуары шириной 3,0 м. Велосипедная дорожка предусматривается с одной стороны шириной 2,0 м, отделенная от тротуара охранной полосой 0,5-1,0 м. Протяженность составит 2487,5 м.</a:t>
            </a:r>
          </a:p>
          <a:p>
            <a:r>
              <a:rPr lang="ru-RU" sz="115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Второй участок </a:t>
            </a:r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новое строительство (от улицы Комсомольская до проспекта Салавата </a:t>
            </a:r>
            <a:r>
              <a:rPr lang="ru-RU" sz="115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Юлаева</a:t>
            </a:r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пройдет по территории усадебной застройкой, предусматриваемой генеральным планом под снос. В проекте учтены решения по благоустройству прилегающих территорий в соответствии с ранее запроектированными многоэтажной жилой и общественно-деловой застройками. На данном участке ширина проезжей части предусмотрена 22,0 м с устройством дублеров с двух сторон шириной 5,5- 7,0 м. С обеих сторон улицы предусматриваются тротуары шириной 3,0 м. Велосипедная дорожка, шириной 2,0 м, запроектирована с одной стороны и отделена от проезжей части и тротуара зеленой полосой безопасности. Протяженность 2-го участка составит 987,7 м.</a:t>
            </a:r>
          </a:p>
          <a:p>
            <a:r>
              <a:rPr lang="ru-RU" sz="115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Третий участок</a:t>
            </a:r>
            <a:r>
              <a:rPr lang="ru-RU" sz="115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новое строительство (от проспекта Салавата </a:t>
            </a:r>
            <a:r>
              <a:rPr lang="ru-RU" sz="115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Юлаева</a:t>
            </a:r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 проектируемого моста через реку Уфа), пройдет по свободной от застройки территории в тоннельном исполнении в соответствии с ранее разработанной документацией. Над тоннелем планируется прохождение магистральной улицы районного значения увязывающей ул. имени города Галле с ул. Менделеева. С обеих сторон улицы предусматривается устройство тротуаров шириной 3,0 м и велосипедных дорожек шириной 2,0 м. Протяженность 3-го участка 1618,1м.</a:t>
            </a:r>
          </a:p>
          <a:p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Проектом предлагаются решения по реконструкции существующих перекрестков и организации новых перекрестков с целью увеличения пропускной способности транспортных и пешеходных потоков. Пересечения пешеходов с проезжей частью предусматривается в уличном и внеуличном исполнении в зависимости от предполагаемой интенсивности движения транспорта и категории улиц на которых они расположены. Основные схемы движения пешеходов и велосипедистов </a:t>
            </a:r>
            <a:r>
              <a:rPr lang="ru-RU" sz="115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протрассированы</a:t>
            </a:r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вдоль проезжих частей с соблюдением нормативных разрывов.</a:t>
            </a:r>
          </a:p>
          <a:p>
            <a:endParaRPr lang="ru-RU" sz="115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 МЕЖЕВАНИЯ</a:t>
            </a:r>
          </a:p>
          <a:p>
            <a:endParaRPr lang="ru-RU" sz="115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Площадь проектирования территории общего пользования улицы им. города Галле на отрезке от мостового перехода через р. Белая до ул. Менделеева в Советском и Октябрьском районах городского округа город Уфа Республики Башкортостан составляет </a:t>
            </a:r>
            <a:r>
              <a:rPr lang="ru-RU" sz="11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96</a:t>
            </a:r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га.</a:t>
            </a:r>
            <a:endParaRPr lang="ru-RU" sz="115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Площадь территории межевания в пределах границы проектирования составляет </a:t>
            </a:r>
            <a:r>
              <a:rPr lang="ru-RU" sz="115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78,69 га</a:t>
            </a:r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5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существующих и проектируемых общественных зданий и территории парка сформированы земельные участки в соответствии с предложением по благоустройству территории. </a:t>
            </a:r>
          </a:p>
          <a:p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проекту межевания территория общего пользования улицы разделена на </a:t>
            </a:r>
            <a:r>
              <a:rPr lang="ru-RU" sz="11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53</a:t>
            </a:r>
            <a:r>
              <a:rPr lang="ru-RU" sz="1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земельных участка для размещения линейных объектов инженерно-транспортной инфраструктуры.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690644" y="77969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690645" y="222745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расположения элемента планировочной структуры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01722" y="10072688"/>
            <a:ext cx="2664296" cy="20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5" name="Picture 1" descr="D:\Работа\ППиМТ Улица Города Галле\Для сайта\Схема положения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647" y="1098228"/>
            <a:ext cx="12735332" cy="9152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Работа\2019 ПП и ПМ Улица Галле\МАКЕТЫ\Для ПУБЛИЧКИ (Альбом)\Современка\Общая схема.jpg"/>
          <p:cNvPicPr>
            <a:picLocks noChangeAspect="1" noChangeArrowheads="1"/>
          </p:cNvPicPr>
          <p:nvPr/>
        </p:nvPicPr>
        <p:blipFill>
          <a:blip r:embed="rId3" cstate="print"/>
          <a:srcRect t="68740" r="93650"/>
          <a:stretch>
            <a:fillRect/>
          </a:stretch>
        </p:blipFill>
        <p:spPr bwMode="auto">
          <a:xfrm>
            <a:off x="756506" y="4698628"/>
            <a:ext cx="864096" cy="86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102373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90645" y="263812"/>
            <a:ext cx="13959254" cy="8534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современного использования. </a:t>
            </a:r>
          </a:p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границ территорий объектов культурного наследия.</a:t>
            </a:r>
            <a:endParaRPr lang="ru-RU" altLang="ru-RU" sz="22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17" name="Picture 9" descr="D:\Documents\Работа\2019 ПП и ПМ Улица Галле\МАКЕТЫ\Для ПУБЛИЧКИ (Альбом)\Современка\роз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534" y="5418708"/>
            <a:ext cx="763664" cy="720000"/>
          </a:xfrm>
          <a:prstGeom prst="rect">
            <a:avLst/>
          </a:prstGeom>
          <a:noFill/>
        </p:spPr>
      </p:pic>
      <p:pic>
        <p:nvPicPr>
          <p:cNvPr id="10" name="Picture 3" descr="D:\Documents\Работа\2019 ПП и ПМ Улица Галле\МАКЕТЫ\Для ПУБЛИЧКИ (Альбом)\Современка (условники).bmp"/>
          <p:cNvPicPr>
            <a:picLocks noChangeAspect="1" noChangeArrowheads="1"/>
          </p:cNvPicPr>
          <p:nvPr/>
        </p:nvPicPr>
        <p:blipFill>
          <a:blip r:embed="rId6" cstate="print"/>
          <a:srcRect b="50701"/>
          <a:stretch>
            <a:fillRect/>
          </a:stretch>
        </p:blipFill>
        <p:spPr bwMode="auto">
          <a:xfrm>
            <a:off x="9253450" y="5490716"/>
            <a:ext cx="2534826" cy="4500500"/>
          </a:xfrm>
          <a:prstGeom prst="rect">
            <a:avLst/>
          </a:prstGeom>
          <a:noFill/>
        </p:spPr>
      </p:pic>
      <p:pic>
        <p:nvPicPr>
          <p:cNvPr id="8" name="Picture 3" descr="D:\Documents\Работа\2019 ПП и ПМ Улица Галле\МАКЕТЫ\Для ПУБЛИЧКИ (Альбом)\Современка (условники).bmp"/>
          <p:cNvPicPr>
            <a:picLocks noChangeAspect="1" noChangeArrowheads="1"/>
          </p:cNvPicPr>
          <p:nvPr/>
        </p:nvPicPr>
        <p:blipFill>
          <a:blip r:embed="rId6" cstate="print"/>
          <a:srcRect t="49299"/>
          <a:stretch>
            <a:fillRect/>
          </a:stretch>
        </p:blipFill>
        <p:spPr bwMode="auto">
          <a:xfrm>
            <a:off x="11809734" y="5706740"/>
            <a:ext cx="2534826" cy="4628534"/>
          </a:xfrm>
          <a:prstGeom prst="rect">
            <a:avLst/>
          </a:prstGeom>
          <a:noFill/>
        </p:spPr>
      </p:pic>
      <p:pic>
        <p:nvPicPr>
          <p:cNvPr id="1027" name="Picture 3" descr="D:\Работа\ППиМТ Улица Города Галле\Для сайта\современка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514" y="2234332"/>
            <a:ext cx="13501500" cy="27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102373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468186" y="9750303"/>
            <a:ext cx="634952" cy="52724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90645" y="450156"/>
            <a:ext cx="13959254" cy="5148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4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границ зон с особыми условиями использования территории.</a:t>
            </a:r>
          </a:p>
        </p:txBody>
      </p:sp>
      <p:pic>
        <p:nvPicPr>
          <p:cNvPr id="17" name="Picture 9" descr="D:\Documents\Работа\2019 ПП и ПМ Улица Галле\МАКЕТЫ\Для ПУБЛИЧКИ (Альбом)\Современка\роз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522" y="5994772"/>
            <a:ext cx="763664" cy="720000"/>
          </a:xfrm>
          <a:prstGeom prst="rect">
            <a:avLst/>
          </a:prstGeom>
          <a:noFill/>
        </p:spPr>
      </p:pic>
      <p:pic>
        <p:nvPicPr>
          <p:cNvPr id="10" name="Picture 2" descr="D:\Documents\Работа\2019 ПП и ПМ Улица Галле\МАКЕТЫ\Для ПУБЛИЧКИ (Альбом)\особого использования\условни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73730" y="6750856"/>
            <a:ext cx="2551607" cy="3525441"/>
          </a:xfrm>
          <a:prstGeom prst="rect">
            <a:avLst/>
          </a:prstGeom>
          <a:noFill/>
        </p:spPr>
      </p:pic>
      <p:pic>
        <p:nvPicPr>
          <p:cNvPr id="2" name="Picture 2" descr="D:\Работа\ППиМТ Улица Города Галле\Для сайта\сзз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510" y="2828640"/>
            <a:ext cx="13598003" cy="27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ППиМТ Улица Города Галле\Для сайта\планировочная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510" y="2568927"/>
            <a:ext cx="13572000" cy="2777773"/>
          </a:xfrm>
          <a:prstGeom prst="rect">
            <a:avLst/>
          </a:prstGeom>
          <a:noFill/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891086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90645" y="342144"/>
            <a:ext cx="13959254" cy="5148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4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планировочной организации территории.</a:t>
            </a:r>
            <a:endParaRPr lang="ru-RU" altLang="ru-RU" sz="24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D:\Documents\Работа\2019 ПП и ПМ Улица Галле\МАКЕТЫ\Для ПУБЛИЧКИ (Альбом)\планировка\Новая папка\условники.bmp"/>
          <p:cNvPicPr>
            <a:picLocks noChangeAspect="1" noChangeArrowheads="1"/>
          </p:cNvPicPr>
          <p:nvPr/>
        </p:nvPicPr>
        <p:blipFill>
          <a:blip r:embed="rId4" cstate="print"/>
          <a:srcRect t="73120" b="623"/>
          <a:stretch>
            <a:fillRect/>
          </a:stretch>
        </p:blipFill>
        <p:spPr bwMode="auto">
          <a:xfrm>
            <a:off x="11737726" y="8155012"/>
            <a:ext cx="2602350" cy="2210855"/>
          </a:xfrm>
          <a:prstGeom prst="rect">
            <a:avLst/>
          </a:prstGeom>
          <a:noFill/>
        </p:spPr>
      </p:pic>
      <p:pic>
        <p:nvPicPr>
          <p:cNvPr id="26" name="Picture 9" descr="D:\Documents\Работа\2019 ПП и ПМ Улица Галле\МАКЕТЫ\Для ПУБЛИЧКИ (Альбом)\Современка\роз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639" y="4773794"/>
            <a:ext cx="763664" cy="720000"/>
          </a:xfrm>
          <a:prstGeom prst="rect">
            <a:avLst/>
          </a:prstGeom>
          <a:noFill/>
        </p:spPr>
      </p:pic>
      <p:pic>
        <p:nvPicPr>
          <p:cNvPr id="8" name="Picture 4" descr="D:\Documents\Работа\2019 ПП и ПМ Улица Галле\МАКЕТЫ\Для ПУБЛИЧКИ (Альбом)\планировка\Новая папка\условники.bmp"/>
          <p:cNvPicPr>
            <a:picLocks noChangeAspect="1" noChangeArrowheads="1"/>
          </p:cNvPicPr>
          <p:nvPr/>
        </p:nvPicPr>
        <p:blipFill>
          <a:blip r:embed="rId4" cstate="print"/>
          <a:srcRect b="52964"/>
          <a:stretch>
            <a:fillRect/>
          </a:stretch>
        </p:blipFill>
        <p:spPr bwMode="auto">
          <a:xfrm>
            <a:off x="9109434" y="5598728"/>
            <a:ext cx="2602350" cy="3960440"/>
          </a:xfrm>
          <a:prstGeom prst="rect">
            <a:avLst/>
          </a:prstGeom>
          <a:noFill/>
        </p:spPr>
      </p:pic>
      <p:pic>
        <p:nvPicPr>
          <p:cNvPr id="9" name="Picture 4" descr="D:\Documents\Работа\2019 ПП и ПМ Улица Галле\МАКЕТЫ\Для ПУБЛИЧКИ (Альбом)\планировка\Новая папка\условники.bmp"/>
          <p:cNvPicPr>
            <a:picLocks noChangeAspect="1" noChangeArrowheads="1"/>
          </p:cNvPicPr>
          <p:nvPr/>
        </p:nvPicPr>
        <p:blipFill>
          <a:blip r:embed="rId4" cstate="print"/>
          <a:srcRect t="46905" b="26624"/>
          <a:stretch>
            <a:fillRect/>
          </a:stretch>
        </p:blipFill>
        <p:spPr bwMode="auto">
          <a:xfrm>
            <a:off x="11737726" y="5922764"/>
            <a:ext cx="260235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1225257"/>
            <a:ext cx="13724176" cy="24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81587" y="445526"/>
            <a:ext cx="13959254" cy="10996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sz="3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Классификация улиц</a:t>
            </a:r>
            <a:endParaRPr lang="ru-RU" sz="3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endParaRPr lang="ru-RU" altLang="ru-RU" sz="3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8490" y="1457030"/>
          <a:ext cx="7867456" cy="8829405"/>
        </p:xfrm>
        <a:graphic>
          <a:graphicData uri="http://schemas.openxmlformats.org/drawingml/2006/table">
            <a:tbl>
              <a:tblPr/>
              <a:tblGrid>
                <a:gridCol w="451243"/>
                <a:gridCol w="2064633"/>
                <a:gridCol w="902485"/>
                <a:gridCol w="902485"/>
                <a:gridCol w="1301479"/>
                <a:gridCol w="1301479"/>
                <a:gridCol w="943652"/>
              </a:tblGrid>
              <a:tr h="1101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улиц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Расчетная скорость движения, км/ч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Ширина полосы движения, м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Ширина улицы в красных линиях, м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Ширина проезжей части улицы, м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Ширина тротуара, м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Магистральные улицы общегородского значения 1-го класса - непрерывного движения: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Западное шоссе</a:t>
                      </a:r>
                    </a:p>
                  </a:txBody>
                  <a:tcPr marL="81014" marR="810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3,75-4,0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 40,0 до 100,0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Проспект Салавата Юлаева</a:t>
                      </a:r>
                    </a:p>
                  </a:txBody>
                  <a:tcPr marL="81014" marR="810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3,75-4,0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48,0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Магистральные улицы общегородского значения 3-го класса - регулируемого движения: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ул. им. города Галле</a:t>
                      </a:r>
                    </a:p>
                  </a:txBody>
                  <a:tcPr marL="81014" marR="810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50-70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3,5-4,0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 38,0 до 60,0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 22,0 до 32,5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2.2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проспект Октября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50-70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3,5-4,0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 60,0 до 101,5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2.3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ул. Менделеева</a:t>
                      </a:r>
                    </a:p>
                  </a:txBody>
                  <a:tcPr marL="81014" marR="810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50-70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3,5-4,0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22,0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2.4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Проектируемая улица №2</a:t>
                      </a:r>
                    </a:p>
                  </a:txBody>
                  <a:tcPr marL="81014" marR="810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50-70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3,5-4,0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 60,0 до 63,0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 22,5 до 32,5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Магистральные улицы районного значения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3.1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ул. Крупской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50-70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3,5-4,0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 15,0 до 18,75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2,25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3.2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ул. Пархоменко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50-70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3,5-4,0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2,25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ул. Кировоградская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50-70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2,25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3.4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ул. Бабушкина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50-70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3,5-4,0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 30,0 до 44,0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 14,0 до 15,0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2,25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ул. Большая Гражданская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50-70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 29,0 до 40,0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 7,0 до 14,0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2,25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3.6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ул. Степана Халтурина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50-70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3,75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 25,0 до 35,0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 7,5 до 10,0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2,25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3.7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пер. Делегатский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50-70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2,25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3.8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ул. Рихарда Зорге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50-70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3,5-4,0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 35,0 до 55,5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 14,0 до 15,0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2,25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3.9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ул. Комсомольская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50-70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3,5-4,0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 50,0 до 56,0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2,25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3.10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ул. Николая Дмитриева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50-70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3,5-4,0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2,25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3.11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Проектируемая улица №1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50-70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14,0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2,25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Улицы и дороги местного значения - улицы в застройки: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4.1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ул. Большая Шелководная</a:t>
                      </a:r>
                    </a:p>
                  </a:txBody>
                  <a:tcPr marL="81014" marR="810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30-50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24,0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4.2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ул. Малая Шелководная</a:t>
                      </a:r>
                    </a:p>
                  </a:txBody>
                  <a:tcPr marL="81014" marR="810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30-50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3,5-3,75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24,0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 14,0 до 15,0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4.3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проезд Лесной</a:t>
                      </a:r>
                    </a:p>
                  </a:txBody>
                  <a:tcPr marL="81014" marR="810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30-50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4.4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Проектируемая улица №4</a:t>
                      </a:r>
                    </a:p>
                  </a:txBody>
                  <a:tcPr marL="81014" marR="810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30-50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4.5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Проектируемая улица №3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50-70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3,5-4,0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 80,0 до 96,0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18,5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2,25</a:t>
                      </a:r>
                    </a:p>
                  </a:txBody>
                  <a:tcPr marL="81014" marR="810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ППиМТ Улица Города Галле\Для сайта\транспорт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510" y="2286360"/>
            <a:ext cx="13536000" cy="2759363"/>
          </a:xfrm>
          <a:prstGeom prst="rect">
            <a:avLst/>
          </a:prstGeom>
          <a:noFill/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1023735"/>
            <a:ext cx="13724176" cy="2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90645" y="378148"/>
            <a:ext cx="13959254" cy="5148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24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организации улично-дорожной сети и схема движения транспорта.</a:t>
            </a:r>
          </a:p>
        </p:txBody>
      </p:sp>
      <p:pic>
        <p:nvPicPr>
          <p:cNvPr id="17" name="Picture 9" descr="D:\Documents\Работа\2019 ПП и ПМ Улица Галле\МАКЕТЫ\Для ПУБЛИЧКИ (Альбом)\Современка\роз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963" y="4341746"/>
            <a:ext cx="763664" cy="72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D:\Documents\Работа\2019 ПП и ПМ Улица Галле\МАКЕТЫ\Для ПУБЛИЧКИ (Альбом)\Современка (условники).bmp"/>
          <p:cNvPicPr>
            <a:picLocks noChangeAspect="1" noChangeArrowheads="1"/>
          </p:cNvPicPr>
          <p:nvPr/>
        </p:nvPicPr>
        <p:blipFill>
          <a:blip r:embed="rId6" cstate="print"/>
          <a:srcRect t="44737"/>
          <a:stretch>
            <a:fillRect/>
          </a:stretch>
        </p:blipFill>
        <p:spPr bwMode="auto">
          <a:xfrm>
            <a:off x="11773730" y="5310696"/>
            <a:ext cx="2606838" cy="5067187"/>
          </a:xfrm>
          <a:prstGeom prst="rect">
            <a:avLst/>
          </a:prstGeom>
          <a:noFill/>
        </p:spPr>
      </p:pic>
      <p:pic>
        <p:nvPicPr>
          <p:cNvPr id="11" name="Picture 3" descr="D:\Documents\Работа\2019 ПП и ПМ Улица Галле\МАКЕТЫ\Для ПУБЛИЧКИ (Альбом)\Современка (условники).bmp"/>
          <p:cNvPicPr>
            <a:picLocks noChangeAspect="1" noChangeArrowheads="1"/>
          </p:cNvPicPr>
          <p:nvPr/>
        </p:nvPicPr>
        <p:blipFill>
          <a:blip r:embed="rId6" cstate="print"/>
          <a:srcRect b="55263"/>
          <a:stretch>
            <a:fillRect/>
          </a:stretch>
        </p:blipFill>
        <p:spPr bwMode="auto">
          <a:xfrm>
            <a:off x="9145438" y="5136705"/>
            <a:ext cx="2606838" cy="4101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710080" y="1225257"/>
            <a:ext cx="13724176" cy="24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81587" y="445525"/>
            <a:ext cx="13959254" cy="627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8584" tIns="72064" rIns="138584" bIns="72064">
            <a:spAutoFit/>
          </a:bodyPr>
          <a:lstStyle/>
          <a:p>
            <a:pPr algn="ctr">
              <a:buSzPct val="100000"/>
              <a:tabLst>
                <a:tab pos="0" algn="l"/>
                <a:tab pos="689338" algn="l"/>
                <a:tab pos="1381121" algn="l"/>
                <a:tab pos="2072904" algn="l"/>
                <a:tab pos="2764687" algn="l"/>
                <a:tab pos="3456469" algn="l"/>
                <a:tab pos="4148252" algn="l"/>
                <a:tab pos="4840034" algn="l"/>
                <a:tab pos="5531818" algn="l"/>
                <a:tab pos="6223600" algn="l"/>
                <a:tab pos="6915383" algn="l"/>
                <a:tab pos="7607165" algn="l"/>
                <a:tab pos="8298949" algn="l"/>
                <a:tab pos="8990731" algn="l"/>
                <a:tab pos="9682514" algn="l"/>
                <a:tab pos="10374296" algn="l"/>
                <a:tab pos="11066080" algn="l"/>
                <a:tab pos="11757862" algn="l"/>
                <a:tab pos="12449645" algn="l"/>
                <a:tab pos="13141427" algn="l"/>
                <a:tab pos="13833211" algn="l"/>
              </a:tabLst>
            </a:pPr>
            <a:r>
              <a:rPr lang="ru-RU" altLang="ru-RU" sz="31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Технико-экономические показатели </a:t>
            </a:r>
            <a:endParaRPr lang="ru-RU" altLang="ru-RU" sz="3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50014" y="9735452"/>
            <a:ext cx="650704" cy="564374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5" tIns="82592" rIns="165185" bIns="82592" anchor="ctr"/>
          <a:lstStyle/>
          <a:p>
            <a:pPr algn="ctr"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24558" y="1566285"/>
          <a:ext cx="12925436" cy="8645212"/>
        </p:xfrm>
        <a:graphic>
          <a:graphicData uri="http://schemas.openxmlformats.org/drawingml/2006/table">
            <a:tbl>
              <a:tblPr/>
              <a:tblGrid>
                <a:gridCol w="971353"/>
                <a:gridCol w="8069994"/>
                <a:gridCol w="896228"/>
                <a:gridCol w="1344341"/>
                <a:gridCol w="1643520"/>
              </a:tblGrid>
              <a:tr h="412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15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1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15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 изм.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Сущ. полож.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Проект.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полож.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Территория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Территория проектирования по постановлению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96,0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96,0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территория общего пользования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79,3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78,67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территория кварталов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16,7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17,33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Транспортная инфраструктура: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Протяжённость улично-дорожной сети, всего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13,68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12,66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протяжённость магистральных улиц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12,90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12,19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протяжённость улиц местного значения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0,78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0,47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Общественного транспорт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2.2.1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Протяжённость линий, всего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9,36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28,74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скоростной автобус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9,28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автобус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8,76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троллейбус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0,86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7,94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трамвай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0,86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2,32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пригородное железнодорожное сообщений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en-US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0,44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2.2.2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остановочных пунктов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проектируемых и подлежащих реконструкции объектов территории общего пользования, всего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15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786687,0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площадь проектируемых и подлежащих реконструкции автомобильных дорог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15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325184,17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площадь озеленения территории общего пользования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15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355231,86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площадь проектируемых тротуаров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15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72677,65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площадь проектируемых велодорожек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15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20354,53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площадь водных объектов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15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3238,79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Протяженность трассы ул. им. города Галле, всего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5,56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наземная часть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2,49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3,60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в тоннеле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1,40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мосты и путепроводы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0,31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Подготовка территории к строительству: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latin typeface="Times New Roman"/>
                          <a:ea typeface="Times New Roman"/>
                          <a:cs typeface="Times New Roman"/>
                        </a:rPr>
                        <a:t>Здания и сооружения, подлежащие сносу, согласно проекту</a:t>
                      </a:r>
                    </a:p>
                  </a:txBody>
                  <a:tcPr marL="58605" marR="58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latin typeface="Times New Roman"/>
                          <a:ea typeface="Times New Roman"/>
                          <a:cs typeface="Times New Roman"/>
                        </a:rPr>
                        <a:t>1074</a:t>
                      </a: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latin typeface="Times New Roman"/>
                          <a:ea typeface="Times New Roman"/>
                          <a:cs typeface="Times New Roman"/>
                        </a:rPr>
                        <a:t>1074</a:t>
                      </a: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3.2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latin typeface="Times New Roman"/>
                          <a:ea typeface="Times New Roman"/>
                          <a:cs typeface="Times New Roman"/>
                        </a:rPr>
                        <a:t>Площадь здания и сооружения, подлежащие сносу, согласно проекту, всего</a:t>
                      </a:r>
                    </a:p>
                  </a:txBody>
                  <a:tcPr marL="58605" marR="58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150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latin typeface="Times New Roman"/>
                          <a:ea typeface="Times New Roman"/>
                          <a:cs typeface="Times New Roman"/>
                        </a:rPr>
                        <a:t>60151,7</a:t>
                      </a: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latin typeface="Times New Roman"/>
                          <a:ea typeface="Times New Roman"/>
                          <a:cs typeface="Times New Roman"/>
                        </a:rPr>
                        <a:t>60151,7</a:t>
                      </a: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3.3</a:t>
                      </a:r>
                      <a:endParaRPr lang="ru-RU" sz="11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>
                          <a:latin typeface="Times New Roman"/>
                          <a:ea typeface="Times New Roman"/>
                          <a:cs typeface="Times New Roman"/>
                        </a:rPr>
                        <a:t>Земельные участки подлежащие перераспределению, согласно проекту</a:t>
                      </a:r>
                    </a:p>
                  </a:txBody>
                  <a:tcPr marL="58605" marR="586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latin typeface="Times New Roman"/>
                          <a:ea typeface="Times New Roman"/>
                          <a:cs typeface="Times New Roman"/>
                        </a:rPr>
                        <a:t>715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smtClean="0">
                          <a:latin typeface="Times New Roman"/>
                          <a:ea typeface="Times New Roman"/>
                          <a:cs typeface="Times New Roman"/>
                        </a:rPr>
                        <a:t>715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605" marR="5860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C30A5895D31A43944F9FDBE11F8CF1" ma:contentTypeVersion="0" ma:contentTypeDescription="Создание документа." ma:contentTypeScope="" ma:versionID="17629e9aeb634061d620b05ede7a87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E30C84-86F5-4E37-ADCD-26843E24EBF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DFFDA41-BF5C-4B24-BCF6-D808B37520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A9490F-2A42-42D4-B538-3EA28795F0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Zased_W_</Template>
  <TotalTime>5214</TotalTime>
  <Words>2171</Words>
  <Application>Microsoft Office PowerPoint</Application>
  <PresentationFormat>Произвольный</PresentationFormat>
  <Paragraphs>624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Zased_W_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sheptuhin.vm</cp:lastModifiedBy>
  <cp:revision>541</cp:revision>
  <cp:lastPrinted>2011-09-23T09:38:03Z</cp:lastPrinted>
  <dcterms:created xsi:type="dcterms:W3CDTF">2014-06-03T04:33:56Z</dcterms:created>
  <dcterms:modified xsi:type="dcterms:W3CDTF">2019-11-20T04:32:37Z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0x0101001CC30A5895D31A43944F9FDBE11F8CF1</vt:lpwstr>
  </property>
</Properties>
</file>