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16"/>
  </p:notesMasterIdLst>
  <p:handoutMasterIdLst>
    <p:handoutMasterId r:id="rId17"/>
  </p:handoutMasterIdLst>
  <p:sldIdLst>
    <p:sldId id="633" r:id="rId2"/>
    <p:sldId id="776" r:id="rId3"/>
    <p:sldId id="812" r:id="rId4"/>
    <p:sldId id="813" r:id="rId5"/>
    <p:sldId id="839" r:id="rId6"/>
    <p:sldId id="830" r:id="rId7"/>
    <p:sldId id="831" r:id="rId8"/>
    <p:sldId id="828" r:id="rId9"/>
    <p:sldId id="833" r:id="rId10"/>
    <p:sldId id="834" r:id="rId11"/>
    <p:sldId id="835" r:id="rId12"/>
    <p:sldId id="836" r:id="rId13"/>
    <p:sldId id="837" r:id="rId14"/>
    <p:sldId id="838" r:id="rId15"/>
  </p:sldIdLst>
  <p:sldSz cx="12801600" cy="9601200" type="A3"/>
  <p:notesSz cx="14352588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3100" kern="1200">
        <a:solidFill>
          <a:srgbClr val="FF0000"/>
        </a:solidFill>
        <a:latin typeface="Verdana" pitchFamily="34" charset="0"/>
        <a:ea typeface="+mn-ea"/>
        <a:cs typeface="Arial" charset="0"/>
      </a:defRPr>
    </a:lvl1pPr>
    <a:lvl2pPr marL="716890" algn="l" rtl="0" fontAlgn="base">
      <a:spcBef>
        <a:spcPct val="0"/>
      </a:spcBef>
      <a:spcAft>
        <a:spcPct val="0"/>
      </a:spcAft>
      <a:defRPr sz="3100" kern="1200">
        <a:solidFill>
          <a:srgbClr val="FF0000"/>
        </a:solidFill>
        <a:latin typeface="Verdana" pitchFamily="34" charset="0"/>
        <a:ea typeface="+mn-ea"/>
        <a:cs typeface="Arial" charset="0"/>
      </a:defRPr>
    </a:lvl2pPr>
    <a:lvl3pPr marL="1433779" algn="l" rtl="0" fontAlgn="base">
      <a:spcBef>
        <a:spcPct val="0"/>
      </a:spcBef>
      <a:spcAft>
        <a:spcPct val="0"/>
      </a:spcAft>
      <a:defRPr sz="3100" kern="1200">
        <a:solidFill>
          <a:srgbClr val="FF0000"/>
        </a:solidFill>
        <a:latin typeface="Verdana" pitchFamily="34" charset="0"/>
        <a:ea typeface="+mn-ea"/>
        <a:cs typeface="Arial" charset="0"/>
      </a:defRPr>
    </a:lvl3pPr>
    <a:lvl4pPr marL="2150669" algn="l" rtl="0" fontAlgn="base">
      <a:spcBef>
        <a:spcPct val="0"/>
      </a:spcBef>
      <a:spcAft>
        <a:spcPct val="0"/>
      </a:spcAft>
      <a:defRPr sz="3100" kern="1200">
        <a:solidFill>
          <a:srgbClr val="FF0000"/>
        </a:solidFill>
        <a:latin typeface="Verdana" pitchFamily="34" charset="0"/>
        <a:ea typeface="+mn-ea"/>
        <a:cs typeface="Arial" charset="0"/>
      </a:defRPr>
    </a:lvl4pPr>
    <a:lvl5pPr marL="2867558" algn="l" rtl="0" fontAlgn="base">
      <a:spcBef>
        <a:spcPct val="0"/>
      </a:spcBef>
      <a:spcAft>
        <a:spcPct val="0"/>
      </a:spcAft>
      <a:defRPr sz="3100" kern="1200">
        <a:solidFill>
          <a:srgbClr val="FF0000"/>
        </a:solidFill>
        <a:latin typeface="Verdana" pitchFamily="34" charset="0"/>
        <a:ea typeface="+mn-ea"/>
        <a:cs typeface="Arial" charset="0"/>
      </a:defRPr>
    </a:lvl5pPr>
    <a:lvl6pPr marL="3584448" algn="l" defTabSz="1433779" rtl="0" eaLnBrk="1" latinLnBrk="0" hangingPunct="1">
      <a:defRPr sz="3100" kern="1200">
        <a:solidFill>
          <a:srgbClr val="FF0000"/>
        </a:solidFill>
        <a:latin typeface="Verdana" pitchFamily="34" charset="0"/>
        <a:ea typeface="+mn-ea"/>
        <a:cs typeface="Arial" charset="0"/>
      </a:defRPr>
    </a:lvl6pPr>
    <a:lvl7pPr marL="4301338" algn="l" defTabSz="1433779" rtl="0" eaLnBrk="1" latinLnBrk="0" hangingPunct="1">
      <a:defRPr sz="3100" kern="1200">
        <a:solidFill>
          <a:srgbClr val="FF0000"/>
        </a:solidFill>
        <a:latin typeface="Verdana" pitchFamily="34" charset="0"/>
        <a:ea typeface="+mn-ea"/>
        <a:cs typeface="Arial" charset="0"/>
      </a:defRPr>
    </a:lvl7pPr>
    <a:lvl8pPr marL="5018227" algn="l" defTabSz="1433779" rtl="0" eaLnBrk="1" latinLnBrk="0" hangingPunct="1">
      <a:defRPr sz="3100" kern="1200">
        <a:solidFill>
          <a:srgbClr val="FF0000"/>
        </a:solidFill>
        <a:latin typeface="Verdana" pitchFamily="34" charset="0"/>
        <a:ea typeface="+mn-ea"/>
        <a:cs typeface="Arial" charset="0"/>
      </a:defRPr>
    </a:lvl8pPr>
    <a:lvl9pPr marL="5735117" algn="l" defTabSz="1433779" rtl="0" eaLnBrk="1" latinLnBrk="0" hangingPunct="1">
      <a:defRPr sz="3100" kern="1200">
        <a:solidFill>
          <a:srgbClr val="FF0000"/>
        </a:solidFill>
        <a:latin typeface="Verdana" pitchFamily="34" charset="0"/>
        <a:ea typeface="+mn-ea"/>
        <a:cs typeface="Arial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gen_dir" initials="" lastIdx="18" clrIdx="0"/>
  <p:cmAuthor id="1" name="Андрей" initials="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00B0F0"/>
    <a:srgbClr val="9BBB59"/>
    <a:srgbClr val="7030A0"/>
    <a:srgbClr val="339933"/>
    <a:srgbClr val="8064A2"/>
    <a:srgbClr val="A46DCD"/>
    <a:srgbClr val="FF99CC"/>
    <a:srgbClr val="FF33CC"/>
  </p:clrMru>
</p:presentationPr>
</file>

<file path=ppt/tableStyles.xml><?xml version="1.0" encoding="utf-8"?>
<a:tblStyleLst xmlns:a="http://schemas.openxmlformats.org/drawingml/2006/main" def="{5C22544A-7EE6-4342-B048-85BDC9FD1C3A}"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202B0CA-FC54-4496-8BCA-5EF66A818D29}" styleName="Темный стиль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7659" autoAdjust="0"/>
    <p:restoredTop sz="94457" autoAdjust="0"/>
  </p:normalViewPr>
  <p:slideViewPr>
    <p:cSldViewPr>
      <p:cViewPr varScale="1">
        <p:scale>
          <a:sx n="78" d="100"/>
          <a:sy n="78" d="100"/>
        </p:scale>
        <p:origin x="-1530" y="-90"/>
      </p:cViewPr>
      <p:guideLst>
        <p:guide orient="horz" pos="3024"/>
        <p:guide pos="403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6219531" cy="496449"/>
          </a:xfrm>
          <a:prstGeom prst="rect">
            <a:avLst/>
          </a:prstGeom>
        </p:spPr>
        <p:txBody>
          <a:bodyPr vert="horz" lIns="132119" tIns="66060" rIns="132119" bIns="6606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700" b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8130765" y="0"/>
            <a:ext cx="6219531" cy="496449"/>
          </a:xfrm>
          <a:prstGeom prst="rect">
            <a:avLst/>
          </a:prstGeom>
        </p:spPr>
        <p:txBody>
          <a:bodyPr vert="horz" lIns="132119" tIns="66060" rIns="132119" bIns="6606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700" b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B4A9A88-FA90-44B6-AED8-AE28466775BB}" type="datetimeFigureOut">
              <a:rPr lang="ru-RU"/>
              <a:pPr>
                <a:defRPr/>
              </a:pPr>
              <a:t>14.05.2018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7860"/>
            <a:ext cx="6219531" cy="496448"/>
          </a:xfrm>
          <a:prstGeom prst="rect">
            <a:avLst/>
          </a:prstGeom>
        </p:spPr>
        <p:txBody>
          <a:bodyPr vert="horz" lIns="132119" tIns="66060" rIns="132119" bIns="6606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700" b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8130765" y="9427860"/>
            <a:ext cx="6219531" cy="496448"/>
          </a:xfrm>
          <a:prstGeom prst="rect">
            <a:avLst/>
          </a:prstGeom>
        </p:spPr>
        <p:txBody>
          <a:bodyPr vert="horz" lIns="132119" tIns="66060" rIns="132119" bIns="6606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700" b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6783CF0-B4EC-4BC4-9954-FC6B8BDD77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6219531" cy="49644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32119" tIns="66060" rIns="132119" bIns="6606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700" b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8130765" y="0"/>
            <a:ext cx="6219531" cy="49644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32119" tIns="66060" rIns="132119" bIns="6606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700" b="1"/>
            </a:lvl1pPr>
          </a:lstStyle>
          <a:p>
            <a:pPr>
              <a:defRPr/>
            </a:pPr>
            <a:fld id="{1792C7F7-D7BD-4C29-9C97-8FED8D83755C}" type="datetimeFigureOut">
              <a:rPr lang="ru-RU"/>
              <a:pPr>
                <a:defRPr/>
              </a:pPr>
              <a:t>14.05.2018</a:t>
            </a:fld>
            <a:endParaRPr lang="ru-RU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694238" y="744538"/>
            <a:ext cx="4964112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434573" y="4715098"/>
            <a:ext cx="11483445" cy="446803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32119" tIns="66060" rIns="132119" bIns="6606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04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7860"/>
            <a:ext cx="6219531" cy="49644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32119" tIns="66060" rIns="132119" bIns="6606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700" b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04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8130765" y="9427860"/>
            <a:ext cx="6219531" cy="49644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32119" tIns="66060" rIns="132119" bIns="6606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700" b="1"/>
            </a:lvl1pPr>
          </a:lstStyle>
          <a:p>
            <a:pPr>
              <a:defRPr/>
            </a:pPr>
            <a:fld id="{70B906E4-5514-4770-A7B6-AC90C0C343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71689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1433779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2150669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286755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3584448" algn="l" defTabSz="143377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01338" algn="l" defTabSz="143377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18227" algn="l" defTabSz="143377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35117" algn="l" defTabSz="143377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694238" y="744538"/>
            <a:ext cx="4964112" cy="3722687"/>
          </a:xfrm>
          <a:ln/>
        </p:spPr>
      </p:sp>
      <p:sp>
        <p:nvSpPr>
          <p:cNvPr id="16386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smtClean="0"/>
          </a:p>
        </p:txBody>
      </p:sp>
      <p:sp>
        <p:nvSpPr>
          <p:cNvPr id="16387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D122E38-777B-438C-888C-DD9FE8600124}" type="slidenum">
              <a:rPr lang="ru-RU" smtClean="0"/>
              <a:pPr/>
              <a:t>1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694238" y="744538"/>
            <a:ext cx="4964112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0B906E4-5514-4770-A7B6-AC90C0C34300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60121" y="2982597"/>
            <a:ext cx="10881360" cy="205803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20241" y="5440680"/>
            <a:ext cx="8961121" cy="24536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168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337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506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8675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5844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013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182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7351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F6109C-D5A5-4FD1-A004-6D413DCCC589}" type="datetime1">
              <a:rPr lang="ru-RU"/>
              <a:pPr>
                <a:defRPr/>
              </a:pPr>
              <a:t>14.05.2018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C6F724-7EBE-4C07-995B-C518FEEB039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7D695A-AA37-402D-A8C2-FA556596C2BC}" type="datetime1">
              <a:rPr lang="ru-RU"/>
              <a:pPr>
                <a:defRPr/>
              </a:pPr>
              <a:t>14.05.2018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5C12DD-0C82-480D-A242-D9E441DA61D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281161" y="384496"/>
            <a:ext cx="2880360" cy="81921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40080" y="384496"/>
            <a:ext cx="8427720" cy="819213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49AAB0-D431-47BD-95E7-6D1F06A8A0B3}" type="datetime1">
              <a:rPr lang="ru-RU"/>
              <a:pPr>
                <a:defRPr/>
              </a:pPr>
              <a:t>14.05.2018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EC1DCB-C5E8-4E81-A129-E70EC8E5FFC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CB38B0-103B-438B-BA28-2C2EFB6EE9A9}" type="datetime1">
              <a:rPr lang="ru-RU"/>
              <a:pPr>
                <a:defRPr/>
              </a:pPr>
              <a:t>14.05.2018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0828A9-90F7-4BE0-8473-19F56FCEED4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11238" y="6169662"/>
            <a:ext cx="10881360" cy="1906905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11238" y="4069399"/>
            <a:ext cx="10881360" cy="2100261"/>
          </a:xfrm>
        </p:spPr>
        <p:txBody>
          <a:bodyPr anchor="b"/>
          <a:lstStyle>
            <a:lvl1pPr marL="0" indent="0"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1pPr>
            <a:lvl2pPr marL="71689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marL="1433779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5066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86755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58444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0133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1822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73511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299F3-04B0-4334-9A46-5C75681D5269}" type="datetime1">
              <a:rPr lang="ru-RU"/>
              <a:pPr>
                <a:defRPr/>
              </a:pPr>
              <a:t>14.05.2018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76A6DA-2A2F-4B31-A427-90EC5CF1CE9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40080" y="2240282"/>
            <a:ext cx="5654040" cy="6336348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507481" y="2240282"/>
            <a:ext cx="5654040" cy="6336348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4BCC02-BBF8-4B18-9523-29E2B19E49D2}" type="datetime1">
              <a:rPr lang="ru-RU"/>
              <a:pPr>
                <a:defRPr/>
              </a:pPr>
              <a:t>14.05.2018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233183-35C1-4F83-8C6D-7A2F60B095B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40080" y="2149160"/>
            <a:ext cx="5656263" cy="895668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6890" indent="0">
              <a:buNone/>
              <a:defRPr sz="3100" b="1"/>
            </a:lvl2pPr>
            <a:lvl3pPr marL="1433779" indent="0">
              <a:buNone/>
              <a:defRPr sz="2800" b="1"/>
            </a:lvl3pPr>
            <a:lvl4pPr marL="2150669" indent="0">
              <a:buNone/>
              <a:defRPr sz="2500" b="1"/>
            </a:lvl4pPr>
            <a:lvl5pPr marL="2867558" indent="0">
              <a:buNone/>
              <a:defRPr sz="2500" b="1"/>
            </a:lvl5pPr>
            <a:lvl6pPr marL="3584448" indent="0">
              <a:buNone/>
              <a:defRPr sz="2500" b="1"/>
            </a:lvl6pPr>
            <a:lvl7pPr marL="4301338" indent="0">
              <a:buNone/>
              <a:defRPr sz="2500" b="1"/>
            </a:lvl7pPr>
            <a:lvl8pPr marL="5018227" indent="0">
              <a:buNone/>
              <a:defRPr sz="2500" b="1"/>
            </a:lvl8pPr>
            <a:lvl9pPr marL="5735117" indent="0">
              <a:buNone/>
              <a:defRPr sz="25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40080" y="3044825"/>
            <a:ext cx="5656263" cy="5531803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503037" y="2149160"/>
            <a:ext cx="5658485" cy="895668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6890" indent="0">
              <a:buNone/>
              <a:defRPr sz="3100" b="1"/>
            </a:lvl2pPr>
            <a:lvl3pPr marL="1433779" indent="0">
              <a:buNone/>
              <a:defRPr sz="2800" b="1"/>
            </a:lvl3pPr>
            <a:lvl4pPr marL="2150669" indent="0">
              <a:buNone/>
              <a:defRPr sz="2500" b="1"/>
            </a:lvl4pPr>
            <a:lvl5pPr marL="2867558" indent="0">
              <a:buNone/>
              <a:defRPr sz="2500" b="1"/>
            </a:lvl5pPr>
            <a:lvl6pPr marL="3584448" indent="0">
              <a:buNone/>
              <a:defRPr sz="2500" b="1"/>
            </a:lvl6pPr>
            <a:lvl7pPr marL="4301338" indent="0">
              <a:buNone/>
              <a:defRPr sz="2500" b="1"/>
            </a:lvl7pPr>
            <a:lvl8pPr marL="5018227" indent="0">
              <a:buNone/>
              <a:defRPr sz="2500" b="1"/>
            </a:lvl8pPr>
            <a:lvl9pPr marL="5735117" indent="0">
              <a:buNone/>
              <a:defRPr sz="25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503037" y="3044825"/>
            <a:ext cx="5658485" cy="5531803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FE48D5-93CD-4CCE-B3E3-F6EF0A7A8108}" type="datetime1">
              <a:rPr lang="ru-RU"/>
              <a:pPr>
                <a:defRPr/>
              </a:pPr>
              <a:t>14.05.2018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86759C-B3F6-4075-AB70-F3D2DD57E2A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8B6712-CFE2-4416-9CE3-6BCDD8EF250B}" type="datetime1">
              <a:rPr lang="ru-RU"/>
              <a:pPr>
                <a:defRPr/>
              </a:pPr>
              <a:t>14.05.2018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400ABF-6B22-41A2-A2B1-3C2774AB138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BBC7AE-E260-4F36-914A-21062F86066D}" type="datetime1">
              <a:rPr lang="ru-RU"/>
              <a:pPr>
                <a:defRPr/>
              </a:pPr>
              <a:t>14.05.2018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DD68C7-6FE4-478D-8660-95AD1A3015D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0084" y="382271"/>
            <a:ext cx="4211638" cy="162687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05071" y="382274"/>
            <a:ext cx="7156450" cy="8194359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40084" y="2009145"/>
            <a:ext cx="4211638" cy="6567488"/>
          </a:xfrm>
        </p:spPr>
        <p:txBody>
          <a:bodyPr/>
          <a:lstStyle>
            <a:lvl1pPr marL="0" indent="0">
              <a:buNone/>
              <a:defRPr sz="2200"/>
            </a:lvl1pPr>
            <a:lvl2pPr marL="716890" indent="0">
              <a:buNone/>
              <a:defRPr sz="1900"/>
            </a:lvl2pPr>
            <a:lvl3pPr marL="1433779" indent="0">
              <a:buNone/>
              <a:defRPr sz="1600"/>
            </a:lvl3pPr>
            <a:lvl4pPr marL="2150669" indent="0">
              <a:buNone/>
              <a:defRPr sz="1400"/>
            </a:lvl4pPr>
            <a:lvl5pPr marL="2867558" indent="0">
              <a:buNone/>
              <a:defRPr sz="1400"/>
            </a:lvl5pPr>
            <a:lvl6pPr marL="3584448" indent="0">
              <a:buNone/>
              <a:defRPr sz="1400"/>
            </a:lvl6pPr>
            <a:lvl7pPr marL="4301338" indent="0">
              <a:buNone/>
              <a:defRPr sz="1400"/>
            </a:lvl7pPr>
            <a:lvl8pPr marL="5018227" indent="0">
              <a:buNone/>
              <a:defRPr sz="1400"/>
            </a:lvl8pPr>
            <a:lvl9pPr marL="5735117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C0C54F-D54D-4A18-B2B2-7B261EDEB0A4}" type="datetime1">
              <a:rPr lang="ru-RU"/>
              <a:pPr>
                <a:defRPr/>
              </a:pPr>
              <a:t>14.05.2018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305637-F8FB-42C3-804C-3AC23CE05C6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9205" y="6720840"/>
            <a:ext cx="7680960" cy="793434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509205" y="857885"/>
            <a:ext cx="7680960" cy="5760720"/>
          </a:xfrm>
        </p:spPr>
        <p:txBody>
          <a:bodyPr rtlCol="0">
            <a:normAutofit/>
          </a:bodyPr>
          <a:lstStyle>
            <a:lvl1pPr marL="0" indent="0">
              <a:buNone/>
              <a:defRPr sz="5000"/>
            </a:lvl1pPr>
            <a:lvl2pPr marL="716890" indent="0">
              <a:buNone/>
              <a:defRPr sz="4400"/>
            </a:lvl2pPr>
            <a:lvl3pPr marL="1433779" indent="0">
              <a:buNone/>
              <a:defRPr sz="3800"/>
            </a:lvl3pPr>
            <a:lvl4pPr marL="2150669" indent="0">
              <a:buNone/>
              <a:defRPr sz="3100"/>
            </a:lvl4pPr>
            <a:lvl5pPr marL="2867558" indent="0">
              <a:buNone/>
              <a:defRPr sz="3100"/>
            </a:lvl5pPr>
            <a:lvl6pPr marL="3584448" indent="0">
              <a:buNone/>
              <a:defRPr sz="3100"/>
            </a:lvl6pPr>
            <a:lvl7pPr marL="4301338" indent="0">
              <a:buNone/>
              <a:defRPr sz="3100"/>
            </a:lvl7pPr>
            <a:lvl8pPr marL="5018227" indent="0">
              <a:buNone/>
              <a:defRPr sz="3100"/>
            </a:lvl8pPr>
            <a:lvl9pPr marL="5735117" indent="0">
              <a:buNone/>
              <a:defRPr sz="31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09205" y="7514275"/>
            <a:ext cx="7680960" cy="1126808"/>
          </a:xfrm>
        </p:spPr>
        <p:txBody>
          <a:bodyPr/>
          <a:lstStyle>
            <a:lvl1pPr marL="0" indent="0">
              <a:buNone/>
              <a:defRPr sz="2200"/>
            </a:lvl1pPr>
            <a:lvl2pPr marL="716890" indent="0">
              <a:buNone/>
              <a:defRPr sz="1900"/>
            </a:lvl2pPr>
            <a:lvl3pPr marL="1433779" indent="0">
              <a:buNone/>
              <a:defRPr sz="1600"/>
            </a:lvl3pPr>
            <a:lvl4pPr marL="2150669" indent="0">
              <a:buNone/>
              <a:defRPr sz="1400"/>
            </a:lvl4pPr>
            <a:lvl5pPr marL="2867558" indent="0">
              <a:buNone/>
              <a:defRPr sz="1400"/>
            </a:lvl5pPr>
            <a:lvl6pPr marL="3584448" indent="0">
              <a:buNone/>
              <a:defRPr sz="1400"/>
            </a:lvl6pPr>
            <a:lvl7pPr marL="4301338" indent="0">
              <a:buNone/>
              <a:defRPr sz="1400"/>
            </a:lvl7pPr>
            <a:lvl8pPr marL="5018227" indent="0">
              <a:buNone/>
              <a:defRPr sz="1400"/>
            </a:lvl8pPr>
            <a:lvl9pPr marL="5735117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5CD258-04A5-472D-BC6D-4F293CD42BE6}" type="datetime1">
              <a:rPr lang="ru-RU"/>
              <a:pPr>
                <a:defRPr/>
              </a:pPr>
              <a:t>14.05.2018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E11EBD-0D53-474E-9DF1-CE0C41860D9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40081" y="385235"/>
            <a:ext cx="11521441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43378" tIns="71689" rIns="143378" bIns="7168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40081" y="2240283"/>
            <a:ext cx="11521441" cy="6335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43378" tIns="71689" rIns="143378" bIns="716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40081" y="8898894"/>
            <a:ext cx="2987041" cy="512656"/>
          </a:xfrm>
          <a:prstGeom prst="rect">
            <a:avLst/>
          </a:prstGeom>
        </p:spPr>
        <p:txBody>
          <a:bodyPr vert="horz" lIns="143378" tIns="71689" rIns="143378" bIns="71689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900" b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67E8F04-7072-4835-9D46-91A4F50E6E0D}" type="datetime1">
              <a:rPr lang="ru-RU"/>
              <a:pPr>
                <a:defRPr/>
              </a:pPr>
              <a:t>14.05.2018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373881" y="8898894"/>
            <a:ext cx="4053840" cy="512656"/>
          </a:xfrm>
          <a:prstGeom prst="rect">
            <a:avLst/>
          </a:prstGeom>
        </p:spPr>
        <p:txBody>
          <a:bodyPr vert="horz" lIns="143378" tIns="71689" rIns="143378" bIns="71689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900" b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174481" y="8898894"/>
            <a:ext cx="2987041" cy="512656"/>
          </a:xfrm>
          <a:prstGeom prst="rect">
            <a:avLst/>
          </a:prstGeom>
        </p:spPr>
        <p:txBody>
          <a:bodyPr vert="horz" lIns="143378" tIns="71689" rIns="143378" bIns="71689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900" b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BF9D815-8CAB-47BE-A85F-F9A1120E41B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1"/>
          </a:solidFill>
          <a:latin typeface="Calibri" pitchFamily="34" charset="0"/>
        </a:defRPr>
      </a:lvl5pPr>
      <a:lvl6pPr marL="716890" algn="ctr" rtl="0" eaLnBrk="1" fontAlgn="base" hangingPunct="1">
        <a:spcBef>
          <a:spcPct val="0"/>
        </a:spcBef>
        <a:spcAft>
          <a:spcPct val="0"/>
        </a:spcAft>
        <a:defRPr sz="6900">
          <a:solidFill>
            <a:schemeClr val="tx1"/>
          </a:solidFill>
          <a:latin typeface="Calibri" pitchFamily="34" charset="0"/>
        </a:defRPr>
      </a:lvl6pPr>
      <a:lvl7pPr marL="1433779" algn="ctr" rtl="0" eaLnBrk="1" fontAlgn="base" hangingPunct="1">
        <a:spcBef>
          <a:spcPct val="0"/>
        </a:spcBef>
        <a:spcAft>
          <a:spcPct val="0"/>
        </a:spcAft>
        <a:defRPr sz="6900">
          <a:solidFill>
            <a:schemeClr val="tx1"/>
          </a:solidFill>
          <a:latin typeface="Calibri" pitchFamily="34" charset="0"/>
        </a:defRPr>
      </a:lvl7pPr>
      <a:lvl8pPr marL="2150669" algn="ctr" rtl="0" eaLnBrk="1" fontAlgn="base" hangingPunct="1">
        <a:spcBef>
          <a:spcPct val="0"/>
        </a:spcBef>
        <a:spcAft>
          <a:spcPct val="0"/>
        </a:spcAft>
        <a:defRPr sz="6900">
          <a:solidFill>
            <a:schemeClr val="tx1"/>
          </a:solidFill>
          <a:latin typeface="Calibri" pitchFamily="34" charset="0"/>
        </a:defRPr>
      </a:lvl8pPr>
      <a:lvl9pPr marL="2867558" algn="ctr" rtl="0" eaLnBrk="1" fontAlgn="base" hangingPunct="1">
        <a:spcBef>
          <a:spcPct val="0"/>
        </a:spcBef>
        <a:spcAft>
          <a:spcPct val="0"/>
        </a:spcAft>
        <a:defRPr sz="6900">
          <a:solidFill>
            <a:schemeClr val="tx1"/>
          </a:solidFill>
          <a:latin typeface="Calibri" pitchFamily="34" charset="0"/>
        </a:defRPr>
      </a:lvl9pPr>
    </p:titleStyle>
    <p:bodyStyle>
      <a:lvl1pPr marL="537667" indent="-537667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5000" kern="1200">
          <a:solidFill>
            <a:schemeClr val="tx1"/>
          </a:solidFill>
          <a:latin typeface="+mn-lt"/>
          <a:ea typeface="+mn-ea"/>
          <a:cs typeface="+mn-cs"/>
        </a:defRPr>
      </a:lvl1pPr>
      <a:lvl2pPr marL="1164946" indent="-448056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792224" indent="-35844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09114" indent="-35844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4pPr>
      <a:lvl5pPr marL="3226003" indent="-35844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3100" kern="1200">
          <a:solidFill>
            <a:schemeClr val="tx1"/>
          </a:solidFill>
          <a:latin typeface="+mn-lt"/>
          <a:ea typeface="+mn-ea"/>
          <a:cs typeface="+mn-cs"/>
        </a:defRPr>
      </a:lvl5pPr>
      <a:lvl6pPr marL="3942893" indent="-358445" algn="l" defTabSz="1433779" rtl="0" eaLnBrk="1" latinLnBrk="0" hangingPunct="1">
        <a:spcBef>
          <a:spcPct val="20000"/>
        </a:spcBef>
        <a:buFont typeface="Arial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6pPr>
      <a:lvl7pPr marL="4659782" indent="-358445" algn="l" defTabSz="1433779" rtl="0" eaLnBrk="1" latinLnBrk="0" hangingPunct="1">
        <a:spcBef>
          <a:spcPct val="20000"/>
        </a:spcBef>
        <a:buFont typeface="Arial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7pPr>
      <a:lvl8pPr marL="5376672" indent="-358445" algn="l" defTabSz="1433779" rtl="0" eaLnBrk="1" latinLnBrk="0" hangingPunct="1">
        <a:spcBef>
          <a:spcPct val="20000"/>
        </a:spcBef>
        <a:buFont typeface="Arial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8pPr>
      <a:lvl9pPr marL="6093562" indent="-358445" algn="l" defTabSz="1433779" rtl="0" eaLnBrk="1" latinLnBrk="0" hangingPunct="1">
        <a:spcBef>
          <a:spcPct val="20000"/>
        </a:spcBef>
        <a:buFont typeface="Arial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433779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6890" algn="l" defTabSz="1433779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3779" algn="l" defTabSz="1433779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0669" algn="l" defTabSz="1433779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67558" algn="l" defTabSz="1433779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84448" algn="l" defTabSz="1433779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01338" algn="l" defTabSz="1433779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18227" algn="l" defTabSz="1433779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35117" algn="l" defTabSz="1433779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png"/><Relationship Id="rId7" Type="http://schemas.openxmlformats.org/officeDocument/2006/relationships/image" Target="../media/image1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6.png"/><Relationship Id="rId4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6.png"/><Relationship Id="rId4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title"/>
          </p:nvPr>
        </p:nvSpPr>
        <p:spPr>
          <a:xfrm>
            <a:off x="600076" y="1840231"/>
            <a:ext cx="11901488" cy="4560569"/>
          </a:xfrm>
        </p:spPr>
        <p:txBody>
          <a:bodyPr/>
          <a:lstStyle/>
          <a:p>
            <a:pPr algn="just" eaLnBrk="1" hangingPunct="1"/>
            <a:r>
              <a:rPr lang="ru-RU" sz="3100" b="1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ПРОЕКТ ПЛАНИРОВКИ И ПРОЕКТ МЕЖЕВАНИЯ ТЕРРИТОРИИ, ОГРАНИЧЕННОЙ УЛИЦАМИ БАКАЛИНСКОЙ, МЕНДЕЛЕЕВА, КАРАИДЕЛЬСКОЙ, СТЕПАНА ЗЛОБИНА В КИРОВСКОМ РАЙОНЕ ГО  ГОРОД  УФА  РЕСПУБЛИКИ  БАШКОРТОСТАН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9727884" y="9135958"/>
            <a:ext cx="2987041" cy="509693"/>
          </a:xfrm>
        </p:spPr>
        <p:txBody>
          <a:bodyPr/>
          <a:lstStyle/>
          <a:p>
            <a:pPr>
              <a:defRPr/>
            </a:pPr>
            <a:fld id="{898B2CA4-D783-4DBD-87E9-D3031EFCB434}" type="slidenum">
              <a:rPr lang="ru-RU" smtClean="0"/>
              <a:pPr>
                <a:defRPr/>
              </a:pPr>
              <a:t>1</a:t>
            </a:fld>
            <a:endParaRPr lang="ru-RU" dirty="0"/>
          </a:p>
        </p:txBody>
      </p:sp>
      <p:pic>
        <p:nvPicPr>
          <p:cNvPr id="15363" name="Picture 1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" y="1096436"/>
            <a:ext cx="12806045" cy="210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12" descr="gerb_Ufa-600x748"/>
          <p:cNvPicPr>
            <a:picLocks noChangeAspect="1" noChangeArrowheads="1"/>
          </p:cNvPicPr>
          <p:nvPr/>
        </p:nvPicPr>
        <p:blipFill>
          <a:blip r:embed="rId4" cstate="email">
            <a:lum bright="10000"/>
          </a:blip>
          <a:srcRect/>
          <a:stretch>
            <a:fillRect/>
          </a:stretch>
        </p:blipFill>
        <p:spPr bwMode="auto">
          <a:xfrm>
            <a:off x="793433" y="400054"/>
            <a:ext cx="906780" cy="1413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5" name="Rectangle 7"/>
          <p:cNvSpPr>
            <a:spLocks noChangeArrowheads="1"/>
          </p:cNvSpPr>
          <p:nvPr/>
        </p:nvSpPr>
        <p:spPr bwMode="auto">
          <a:xfrm>
            <a:off x="600076" y="8116572"/>
            <a:ext cx="6400801" cy="914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43378" tIns="71689" rIns="143378" bIns="71689">
            <a:spAutoFit/>
          </a:bodyPr>
          <a:lstStyle/>
          <a:p>
            <a:r>
              <a:rPr lang="ru-RU" sz="2500" dirty="0">
                <a:solidFill>
                  <a:schemeClr val="tx2"/>
                </a:solidFill>
                <a:latin typeface="Arial Cyr" pitchFamily="34" charset="-52"/>
              </a:rPr>
              <a:t>ЗАКАЗЧИК: ООО </a:t>
            </a:r>
            <a:r>
              <a:rPr lang="ru-RU" sz="2500" dirty="0" err="1">
                <a:solidFill>
                  <a:schemeClr val="tx2"/>
                </a:solidFill>
                <a:latin typeface="Arial Cyr" pitchFamily="34" charset="-52"/>
              </a:rPr>
              <a:t>Сатурн-Инвест</a:t>
            </a:r>
            <a:endParaRPr lang="ru-RU" sz="2500" dirty="0">
              <a:solidFill>
                <a:schemeClr val="tx2"/>
              </a:solidFill>
              <a:latin typeface="Arial Cyr" pitchFamily="34" charset="-52"/>
            </a:endParaRPr>
          </a:p>
          <a:p>
            <a:r>
              <a:rPr lang="ru-RU" sz="2500" dirty="0">
                <a:solidFill>
                  <a:schemeClr val="tx2"/>
                </a:solidFill>
                <a:latin typeface="Arial Cyr" pitchFamily="34" charset="-52"/>
              </a:rPr>
              <a:t>ИСПОЛНИТЕЛЬ: МУП «АПБ» Г.УФЫ</a:t>
            </a:r>
          </a:p>
        </p:txBody>
      </p:sp>
      <p:sp>
        <p:nvSpPr>
          <p:cNvPr id="15366" name="Rectangle 8"/>
          <p:cNvSpPr>
            <a:spLocks noChangeArrowheads="1"/>
          </p:cNvSpPr>
          <p:nvPr/>
        </p:nvSpPr>
        <p:spPr bwMode="auto">
          <a:xfrm>
            <a:off x="6500814" y="6978654"/>
            <a:ext cx="6400801" cy="2299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43378" tIns="71689" rIns="143378" bIns="71689">
            <a:spAutoFit/>
          </a:bodyPr>
          <a:lstStyle/>
          <a:p>
            <a:r>
              <a:rPr lang="ru-RU" sz="2800" b="1" dirty="0">
                <a:solidFill>
                  <a:schemeClr val="tx2"/>
                </a:solidFill>
                <a:latin typeface="Arial Cyr" pitchFamily="34" charset="-52"/>
              </a:rPr>
              <a:t>Хромец Артур Леонидович </a:t>
            </a:r>
          </a:p>
          <a:p>
            <a:r>
              <a:rPr lang="ru-RU" sz="2800" b="1" dirty="0">
                <a:solidFill>
                  <a:schemeClr val="tx2"/>
                </a:solidFill>
                <a:latin typeface="Arial Cyr" pitchFamily="34" charset="-52"/>
              </a:rPr>
              <a:t>Заместитель главы Администрации городского округа город Уфа Республики Башкортостан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xt Box 1"/>
          <p:cNvSpPr txBox="1">
            <a:spLocks noChangeArrowheads="1"/>
          </p:cNvSpPr>
          <p:nvPr/>
        </p:nvSpPr>
        <p:spPr bwMode="auto">
          <a:xfrm>
            <a:off x="1" y="85692"/>
            <a:ext cx="12801600" cy="732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41120" tIns="73382" rIns="141120" bIns="73382">
            <a:spAutoFit/>
          </a:bodyPr>
          <a:lstStyle/>
          <a:p>
            <a:pPr algn="ctr">
              <a:buSzPct val="100000"/>
              <a:tabLst>
                <a:tab pos="0" algn="l"/>
                <a:tab pos="701954" algn="l"/>
                <a:tab pos="1406399" algn="l"/>
                <a:tab pos="2110842" algn="l"/>
                <a:tab pos="2815286" algn="l"/>
                <a:tab pos="3519729" algn="l"/>
                <a:tab pos="4224173" algn="l"/>
                <a:tab pos="4928616" algn="l"/>
                <a:tab pos="5633060" algn="l"/>
                <a:tab pos="6337503" algn="l"/>
                <a:tab pos="7041948" algn="l"/>
                <a:tab pos="7746390" algn="l"/>
                <a:tab pos="8450835" algn="l"/>
                <a:tab pos="9155278" algn="l"/>
                <a:tab pos="9859722" algn="l"/>
                <a:tab pos="10564165" algn="l"/>
                <a:tab pos="11268609" algn="l"/>
                <a:tab pos="11973052" algn="l"/>
                <a:tab pos="12677496" algn="l"/>
                <a:tab pos="13381939" algn="l"/>
                <a:tab pos="14086384" algn="l"/>
              </a:tabLst>
            </a:pPr>
            <a:r>
              <a:rPr lang="ru-RU" altLang="ru-RU" sz="3800" b="1" dirty="0" smtClean="0">
                <a:solidFill>
                  <a:schemeClr val="tx2"/>
                </a:solidFill>
                <a:latin typeface="Arial Cyr" pitchFamily="34" charset="-52"/>
                <a:ea typeface="Microsoft YaHei"/>
                <a:cs typeface="Microsoft YaHei"/>
              </a:rPr>
              <a:t>План границ зон действия публичных сервитутов</a:t>
            </a:r>
            <a:endParaRPr lang="ru-RU" altLang="ru-RU" sz="3800" b="1" dirty="0">
              <a:solidFill>
                <a:schemeClr val="tx2"/>
              </a:solidFill>
              <a:latin typeface="Arial Cyr" pitchFamily="34" charset="-52"/>
              <a:ea typeface="Microsoft YaHei"/>
              <a:cs typeface="Microsoft YaHei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9598979" y="8934451"/>
            <a:ext cx="2987041" cy="509693"/>
          </a:xfrm>
        </p:spPr>
        <p:txBody>
          <a:bodyPr/>
          <a:lstStyle/>
          <a:p>
            <a:pPr>
              <a:defRPr/>
            </a:pPr>
            <a:fld id="{55DB9495-8E7F-4CCE-A0E1-BA3AD595FD56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  <p:pic>
        <p:nvPicPr>
          <p:cNvPr id="22531" name="Picture 1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4444" y="800075"/>
            <a:ext cx="12806045" cy="210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 descr="D:\Регина Халиуллина\18 больница\!!ГОТОВЫЕ ЧЕРТЕЖИ ПОСЛЕДНЕЕ\Альбом\!Самый новый\4.jpg"/>
          <p:cNvPicPr>
            <a:picLocks noChangeAspect="1" noChangeArrowheads="1"/>
          </p:cNvPicPr>
          <p:nvPr/>
        </p:nvPicPr>
        <p:blipFill>
          <a:blip r:embed="rId3" cstate="email"/>
          <a:stretch>
            <a:fillRect/>
          </a:stretch>
        </p:blipFill>
        <p:spPr bwMode="auto">
          <a:xfrm>
            <a:off x="140179" y="1257715"/>
            <a:ext cx="7834955" cy="8114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C:\Users\dulatova.eo\Desktop\Катя\Шаблоны\север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14322" y="1514452"/>
            <a:ext cx="827212" cy="818164"/>
          </a:xfrm>
          <a:prstGeom prst="rect">
            <a:avLst/>
          </a:prstGeom>
          <a:noFill/>
        </p:spPr>
      </p:pic>
      <p:pic>
        <p:nvPicPr>
          <p:cNvPr id="10" name="Picture 3" descr="D:\Регина Халиуллина\18 больница\!!ГОТОВЫЕ ЧЕРТЕЖИ ПОСЛЕДНЕЕ\Альбом\!Самый новый\13.jpg"/>
          <p:cNvPicPr>
            <a:picLocks noChangeAspect="1" noChangeArrowheads="1"/>
          </p:cNvPicPr>
          <p:nvPr/>
        </p:nvPicPr>
        <p:blipFill>
          <a:blip r:embed="rId5" cstate="email"/>
          <a:stretch>
            <a:fillRect/>
          </a:stretch>
        </p:blipFill>
        <p:spPr bwMode="auto">
          <a:xfrm>
            <a:off x="8258188" y="1085824"/>
            <a:ext cx="2000264" cy="309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9598979" y="8934451"/>
            <a:ext cx="2987041" cy="509693"/>
          </a:xfrm>
        </p:spPr>
        <p:txBody>
          <a:bodyPr/>
          <a:lstStyle/>
          <a:p>
            <a:pPr>
              <a:defRPr/>
            </a:pPr>
            <a:fld id="{55DB9495-8E7F-4CCE-A0E1-BA3AD595FD56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  <p:pic>
        <p:nvPicPr>
          <p:cNvPr id="22531" name="Picture 1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4444" y="800075"/>
            <a:ext cx="12806045" cy="210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1185825" y="1300137"/>
          <a:ext cx="10429948" cy="8001060"/>
        </p:xfrm>
        <a:graphic>
          <a:graphicData uri="http://schemas.openxmlformats.org/drawingml/2006/table">
            <a:tbl>
              <a:tblPr/>
              <a:tblGrid>
                <a:gridCol w="928695"/>
                <a:gridCol w="8089681"/>
                <a:gridCol w="1411572"/>
              </a:tblGrid>
              <a:tr h="44065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Номер участка</a:t>
                      </a:r>
                    </a:p>
                  </a:txBody>
                  <a:tcPr marL="3558" marR="3558" marT="355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Назначение участка</a:t>
                      </a:r>
                    </a:p>
                  </a:txBody>
                  <a:tcPr marL="3558" marR="3558" marT="355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Площадь, кв.м.</a:t>
                      </a:r>
                    </a:p>
                  </a:txBody>
                  <a:tcPr marL="3558" marR="3558" marT="355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067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ЗУ-01</a:t>
                      </a:r>
                    </a:p>
                  </a:txBody>
                  <a:tcPr marL="3558" marR="3558" marT="35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Земельный участок под размещение объектов образования и просвещения</a:t>
                      </a:r>
                    </a:p>
                  </a:txBody>
                  <a:tcPr marL="32024" marR="3558" marT="35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38610,66</a:t>
                      </a:r>
                    </a:p>
                  </a:txBody>
                  <a:tcPr marL="3558" marR="3558" marT="35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067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ЗУ-02</a:t>
                      </a:r>
                    </a:p>
                  </a:txBody>
                  <a:tcPr marL="3558" marR="3558" marT="35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Земельный участок под размещение объектов общественного управления</a:t>
                      </a:r>
                    </a:p>
                  </a:txBody>
                  <a:tcPr marL="32024" marR="3558" marT="35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2257,02</a:t>
                      </a:r>
                    </a:p>
                  </a:txBody>
                  <a:tcPr marL="3558" marR="3558" marT="35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067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ЗУ-03</a:t>
                      </a:r>
                    </a:p>
                  </a:txBody>
                  <a:tcPr marL="3558" marR="3558" marT="35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Земельный участок под размещение объектов общественного управления</a:t>
                      </a:r>
                    </a:p>
                  </a:txBody>
                  <a:tcPr marL="32024" marR="3558" marT="35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2522,81</a:t>
                      </a:r>
                    </a:p>
                  </a:txBody>
                  <a:tcPr marL="3558" marR="3558" marT="35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067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ЗУ-04</a:t>
                      </a:r>
                    </a:p>
                  </a:txBody>
                  <a:tcPr marL="3558" marR="3558" marT="35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Земельный участок под размещение объектов коммунального обслуживания</a:t>
                      </a:r>
                    </a:p>
                  </a:txBody>
                  <a:tcPr marL="32024" marR="3558" marT="35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26,42</a:t>
                      </a:r>
                    </a:p>
                  </a:txBody>
                  <a:tcPr marL="3558" marR="3558" marT="35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067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ЗУ-05</a:t>
                      </a:r>
                    </a:p>
                  </a:txBody>
                  <a:tcPr marL="3558" marR="3558" marT="35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Земельный участок под размещение объектов многоэтажной жилой застройки</a:t>
                      </a:r>
                    </a:p>
                  </a:txBody>
                  <a:tcPr marL="32024" marR="3558" marT="35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8120,1</a:t>
                      </a:r>
                    </a:p>
                  </a:txBody>
                  <a:tcPr marL="3558" marR="3558" marT="35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904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ЗУ-06</a:t>
                      </a:r>
                    </a:p>
                  </a:txBody>
                  <a:tcPr marL="3558" marR="3558" marT="35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Земельный участок общего пользования ( рекреац. территория)</a:t>
                      </a:r>
                    </a:p>
                  </a:txBody>
                  <a:tcPr marL="32024" marR="3558" marT="35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7095,87</a:t>
                      </a:r>
                    </a:p>
                  </a:txBody>
                  <a:tcPr marL="3558" marR="3558" marT="35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067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ЗУ-07</a:t>
                      </a:r>
                    </a:p>
                  </a:txBody>
                  <a:tcPr marL="3558" marR="3558" marT="35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Земельный участок под размещение объектов многоэтажной жилой застройки</a:t>
                      </a:r>
                    </a:p>
                  </a:txBody>
                  <a:tcPr marL="32024" marR="3558" marT="35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20081,51</a:t>
                      </a:r>
                    </a:p>
                  </a:txBody>
                  <a:tcPr marL="3558" marR="3558" marT="35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067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ЗУ-08</a:t>
                      </a:r>
                    </a:p>
                  </a:txBody>
                  <a:tcPr marL="3558" marR="3558" marT="35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Земельный участок под размещение объектов многоэтажной жилой застройки</a:t>
                      </a:r>
                    </a:p>
                  </a:txBody>
                  <a:tcPr marL="32024" marR="3558" marT="35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9894,65</a:t>
                      </a:r>
                    </a:p>
                  </a:txBody>
                  <a:tcPr marL="3558" marR="3558" marT="35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067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ЗУ-09</a:t>
                      </a:r>
                    </a:p>
                  </a:txBody>
                  <a:tcPr marL="3558" marR="3558" marT="35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Земельный участок под размещение объектов коммунального обслуживания</a:t>
                      </a:r>
                    </a:p>
                  </a:txBody>
                  <a:tcPr marL="32024" marR="3558" marT="35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17,5</a:t>
                      </a:r>
                    </a:p>
                  </a:txBody>
                  <a:tcPr marL="3558" marR="3558" marT="35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067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ЗУ-10</a:t>
                      </a:r>
                    </a:p>
                  </a:txBody>
                  <a:tcPr marL="3558" marR="3558" marT="35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Земельный участок под размещение объектов образования и просвещения</a:t>
                      </a:r>
                    </a:p>
                  </a:txBody>
                  <a:tcPr marL="32024" marR="3558" marT="35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12336,47</a:t>
                      </a:r>
                    </a:p>
                  </a:txBody>
                  <a:tcPr marL="3558" marR="3558" marT="35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067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ЗУ-11</a:t>
                      </a:r>
                    </a:p>
                  </a:txBody>
                  <a:tcPr marL="3558" marR="3558" marT="35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Земельный участок под размещение объектов коммунального обслуживания</a:t>
                      </a:r>
                    </a:p>
                  </a:txBody>
                  <a:tcPr marL="32024" marR="3558" marT="35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28</a:t>
                      </a:r>
                    </a:p>
                  </a:txBody>
                  <a:tcPr marL="3558" marR="3558" marT="35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067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ЗУ-12</a:t>
                      </a:r>
                    </a:p>
                  </a:txBody>
                  <a:tcPr marL="3558" marR="3558" marT="35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Земельный участок под размещение объектов многоэтажной жилой застройки</a:t>
                      </a:r>
                    </a:p>
                  </a:txBody>
                  <a:tcPr marL="32024" marR="3558" marT="35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28</a:t>
                      </a:r>
                    </a:p>
                  </a:txBody>
                  <a:tcPr marL="3558" marR="3558" marT="35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067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ЗУ-13</a:t>
                      </a:r>
                    </a:p>
                  </a:txBody>
                  <a:tcPr marL="3558" marR="3558" marT="35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Земельный участок под размещение объектов коммунального обслуживания</a:t>
                      </a:r>
                    </a:p>
                  </a:txBody>
                  <a:tcPr marL="32024" marR="3558" marT="35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25,27</a:t>
                      </a:r>
                    </a:p>
                  </a:txBody>
                  <a:tcPr marL="3558" marR="3558" marT="35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067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ЗУ-14</a:t>
                      </a:r>
                    </a:p>
                  </a:txBody>
                  <a:tcPr marL="3558" marR="3558" marT="35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Земельный участок под размещение объектов общественного управления</a:t>
                      </a:r>
                    </a:p>
                  </a:txBody>
                  <a:tcPr marL="32024" marR="3558" marT="35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5147,59</a:t>
                      </a:r>
                    </a:p>
                  </a:txBody>
                  <a:tcPr marL="3558" marR="3558" marT="35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067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ЗУ-15</a:t>
                      </a:r>
                    </a:p>
                  </a:txBody>
                  <a:tcPr marL="3558" marR="3558" marT="35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Земельный участок под размещение объектов гаражного назначения</a:t>
                      </a:r>
                    </a:p>
                  </a:txBody>
                  <a:tcPr marL="32024" marR="3558" marT="35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5147,59</a:t>
                      </a:r>
                    </a:p>
                  </a:txBody>
                  <a:tcPr marL="3558" marR="3558" marT="35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067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ЗУ-16</a:t>
                      </a:r>
                    </a:p>
                  </a:txBody>
                  <a:tcPr marL="3558" marR="3558" marT="35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Земельный участок под размещение объектов коммунального обслуживания</a:t>
                      </a:r>
                    </a:p>
                  </a:txBody>
                  <a:tcPr marL="32024" marR="3558" marT="35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5914,88</a:t>
                      </a:r>
                    </a:p>
                  </a:txBody>
                  <a:tcPr marL="3558" marR="3558" marT="35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067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ЗУ-17</a:t>
                      </a:r>
                    </a:p>
                  </a:txBody>
                  <a:tcPr marL="3558" marR="3558" marT="35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Земельный участок под размещение объектов гаражного назначения</a:t>
                      </a:r>
                    </a:p>
                  </a:txBody>
                  <a:tcPr marL="32024" marR="3558" marT="35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10160,91</a:t>
                      </a:r>
                    </a:p>
                  </a:txBody>
                  <a:tcPr marL="3558" marR="3558" marT="35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067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ЗУ-18</a:t>
                      </a:r>
                    </a:p>
                  </a:txBody>
                  <a:tcPr marL="3558" marR="3558" marT="35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Земельный участок под размещение объектов гаражного назначения</a:t>
                      </a:r>
                    </a:p>
                  </a:txBody>
                  <a:tcPr marL="32024" marR="3558" marT="35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8269,21</a:t>
                      </a:r>
                    </a:p>
                  </a:txBody>
                  <a:tcPr marL="3558" marR="3558" marT="35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067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ЗУ-19</a:t>
                      </a:r>
                    </a:p>
                  </a:txBody>
                  <a:tcPr marL="3558" marR="3558" marT="35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Земельный участок под размещение объектов коммунального обслуживания</a:t>
                      </a:r>
                    </a:p>
                  </a:txBody>
                  <a:tcPr marL="32024" marR="3558" marT="35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4521,18</a:t>
                      </a:r>
                    </a:p>
                  </a:txBody>
                  <a:tcPr marL="3558" marR="3558" marT="35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904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ЗУ-20</a:t>
                      </a:r>
                    </a:p>
                  </a:txBody>
                  <a:tcPr marL="3558" marR="3558" marT="35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Земельный участок под размещение объектов торговли</a:t>
                      </a:r>
                    </a:p>
                  </a:txBody>
                  <a:tcPr marL="32024" marR="3558" marT="35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19437,5</a:t>
                      </a:r>
                    </a:p>
                  </a:txBody>
                  <a:tcPr marL="3558" marR="3558" marT="35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067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ЗУ-21</a:t>
                      </a:r>
                    </a:p>
                  </a:txBody>
                  <a:tcPr marL="3558" marR="3558" marT="35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Земельный участок под размещение объектов обслуживания автотранспорта</a:t>
                      </a:r>
                    </a:p>
                  </a:txBody>
                  <a:tcPr marL="32024" marR="3558" marT="35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3289,45</a:t>
                      </a:r>
                    </a:p>
                  </a:txBody>
                  <a:tcPr marL="3558" marR="3558" marT="35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067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ЗУ-22</a:t>
                      </a:r>
                    </a:p>
                  </a:txBody>
                  <a:tcPr marL="3558" marR="3558" marT="35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Земельный участок под размещение объектов общественного управления</a:t>
                      </a:r>
                    </a:p>
                  </a:txBody>
                  <a:tcPr marL="32024" marR="3558" marT="35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1755,45</a:t>
                      </a:r>
                    </a:p>
                  </a:txBody>
                  <a:tcPr marL="3558" marR="3558" marT="35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904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ЗУ-23</a:t>
                      </a:r>
                    </a:p>
                  </a:txBody>
                  <a:tcPr marL="3558" marR="3558" marT="35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Земельный участок под размещение объектов торговли</a:t>
                      </a:r>
                    </a:p>
                  </a:txBody>
                  <a:tcPr marL="32024" marR="3558" marT="35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23347,67</a:t>
                      </a:r>
                    </a:p>
                  </a:txBody>
                  <a:tcPr marL="3558" marR="3558" marT="35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067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ЗУ-24</a:t>
                      </a:r>
                    </a:p>
                  </a:txBody>
                  <a:tcPr marL="3558" marR="3558" marT="35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Земельный участок под размещение объектов общественного управления</a:t>
                      </a:r>
                    </a:p>
                  </a:txBody>
                  <a:tcPr marL="32024" marR="3558" marT="35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2625,27</a:t>
                      </a:r>
                    </a:p>
                  </a:txBody>
                  <a:tcPr marL="3558" marR="3558" marT="35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904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ЗУ-25</a:t>
                      </a:r>
                    </a:p>
                  </a:txBody>
                  <a:tcPr marL="3558" marR="3558" marT="35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Земельный участок под размещение объектов развлечения</a:t>
                      </a:r>
                    </a:p>
                  </a:txBody>
                  <a:tcPr marL="32024" marR="3558" marT="35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1706,49</a:t>
                      </a:r>
                    </a:p>
                  </a:txBody>
                  <a:tcPr marL="3558" marR="3558" marT="35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3" name="Text Box 1"/>
          <p:cNvSpPr txBox="1">
            <a:spLocks noChangeArrowheads="1"/>
          </p:cNvSpPr>
          <p:nvPr/>
        </p:nvSpPr>
        <p:spPr bwMode="auto">
          <a:xfrm>
            <a:off x="1" y="0"/>
            <a:ext cx="12801600" cy="732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41120" tIns="73382" rIns="141120" bIns="73382">
            <a:spAutoFit/>
          </a:bodyPr>
          <a:lstStyle/>
          <a:p>
            <a:pPr algn="ctr">
              <a:buSzPct val="100000"/>
              <a:tabLst>
                <a:tab pos="0" algn="l"/>
                <a:tab pos="701954" algn="l"/>
                <a:tab pos="1406399" algn="l"/>
                <a:tab pos="2110842" algn="l"/>
                <a:tab pos="2815286" algn="l"/>
                <a:tab pos="3519729" algn="l"/>
                <a:tab pos="4224173" algn="l"/>
                <a:tab pos="4928616" algn="l"/>
                <a:tab pos="5633060" algn="l"/>
                <a:tab pos="6337503" algn="l"/>
                <a:tab pos="7041948" algn="l"/>
                <a:tab pos="7746390" algn="l"/>
                <a:tab pos="8450835" algn="l"/>
                <a:tab pos="9155278" algn="l"/>
                <a:tab pos="9859722" algn="l"/>
                <a:tab pos="10564165" algn="l"/>
                <a:tab pos="11268609" algn="l"/>
                <a:tab pos="11973052" algn="l"/>
                <a:tab pos="12677496" algn="l"/>
                <a:tab pos="13381939" algn="l"/>
                <a:tab pos="14086384" algn="l"/>
              </a:tabLst>
            </a:pPr>
            <a:r>
              <a:rPr lang="ru-RU" altLang="ru-RU" sz="3800" b="1" dirty="0" smtClean="0">
                <a:solidFill>
                  <a:schemeClr val="tx2"/>
                </a:solidFill>
                <a:latin typeface="Arial Cyr" pitchFamily="34" charset="-52"/>
                <a:ea typeface="Microsoft YaHei"/>
                <a:cs typeface="Microsoft YaHei"/>
              </a:rPr>
              <a:t>Ведомость земельных участков</a:t>
            </a:r>
            <a:endParaRPr lang="ru-RU" altLang="ru-RU" sz="3800" b="1" dirty="0">
              <a:solidFill>
                <a:schemeClr val="tx2"/>
              </a:solidFill>
              <a:latin typeface="Arial Cyr" pitchFamily="34" charset="-52"/>
              <a:ea typeface="Microsoft YaHei"/>
              <a:cs typeface="Microsoft YaHe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 Box 1"/>
          <p:cNvSpPr txBox="1">
            <a:spLocks noChangeArrowheads="1"/>
          </p:cNvSpPr>
          <p:nvPr/>
        </p:nvSpPr>
        <p:spPr bwMode="auto">
          <a:xfrm>
            <a:off x="1" y="0"/>
            <a:ext cx="12801600" cy="732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41120" tIns="73382" rIns="141120" bIns="73382">
            <a:spAutoFit/>
          </a:bodyPr>
          <a:lstStyle/>
          <a:p>
            <a:pPr algn="ctr">
              <a:buSzPct val="100000"/>
              <a:tabLst>
                <a:tab pos="0" algn="l"/>
                <a:tab pos="701954" algn="l"/>
                <a:tab pos="1406399" algn="l"/>
                <a:tab pos="2110842" algn="l"/>
                <a:tab pos="2815286" algn="l"/>
                <a:tab pos="3519729" algn="l"/>
                <a:tab pos="4224173" algn="l"/>
                <a:tab pos="4928616" algn="l"/>
                <a:tab pos="5633060" algn="l"/>
                <a:tab pos="6337503" algn="l"/>
                <a:tab pos="7041948" algn="l"/>
                <a:tab pos="7746390" algn="l"/>
                <a:tab pos="8450835" algn="l"/>
                <a:tab pos="9155278" algn="l"/>
                <a:tab pos="9859722" algn="l"/>
                <a:tab pos="10564165" algn="l"/>
                <a:tab pos="11268609" algn="l"/>
                <a:tab pos="11973052" algn="l"/>
                <a:tab pos="12677496" algn="l"/>
                <a:tab pos="13381939" algn="l"/>
                <a:tab pos="14086384" algn="l"/>
              </a:tabLst>
            </a:pPr>
            <a:r>
              <a:rPr lang="ru-RU" altLang="ru-RU" sz="3800" b="1" dirty="0">
                <a:solidFill>
                  <a:schemeClr val="tx2"/>
                </a:solidFill>
                <a:latin typeface="Arial Cyr" pitchFamily="34" charset="-52"/>
                <a:ea typeface="Microsoft YaHei"/>
                <a:cs typeface="Microsoft YaHei"/>
              </a:rPr>
              <a:t>Технико-экономические показатели 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9598979" y="8934451"/>
            <a:ext cx="2987041" cy="509693"/>
          </a:xfrm>
        </p:spPr>
        <p:txBody>
          <a:bodyPr/>
          <a:lstStyle/>
          <a:p>
            <a:pPr>
              <a:defRPr/>
            </a:pPr>
            <a:fld id="{95B86F7F-8DFE-4552-9D11-42459776DBDE}" type="slidenum">
              <a:rPr lang="ru-RU" smtClean="0"/>
              <a:pPr>
                <a:defRPr/>
              </a:pPr>
              <a:t>12</a:t>
            </a:fld>
            <a:endParaRPr lang="ru-RU" dirty="0"/>
          </a:p>
        </p:txBody>
      </p:sp>
      <p:pic>
        <p:nvPicPr>
          <p:cNvPr id="19459" name="Picture 1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" y="800075"/>
            <a:ext cx="12806045" cy="210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1257264" y="1466829"/>
          <a:ext cx="10358510" cy="5425287"/>
        </p:xfrm>
        <a:graphic>
          <a:graphicData uri="http://schemas.openxmlformats.org/drawingml/2006/table">
            <a:tbl>
              <a:tblPr/>
              <a:tblGrid>
                <a:gridCol w="720356"/>
                <a:gridCol w="5034372"/>
                <a:gridCol w="2602490"/>
                <a:gridCol w="2001292"/>
              </a:tblGrid>
              <a:tr h="56885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N </a:t>
                      </a:r>
                      <a:r>
                        <a:rPr kumimoji="0" lang="ru-RU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п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/</a:t>
                      </a:r>
                      <a:r>
                        <a:rPr kumimoji="0" lang="ru-RU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п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35433" marR="3543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Наименование показателей 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35433" marR="3543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Единица измерения 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35433" marR="3543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Расчетный срок 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35433" marR="3543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442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35433" marR="3543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Территория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35433" marR="3543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5328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1.1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35433" marR="3543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Площадь проектируемой территории по проекту планировки, всего в том числе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: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35433" marR="3543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га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35433" marR="3543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27,5</a:t>
                      </a:r>
                    </a:p>
                  </a:txBody>
                  <a:tcPr marL="35433" marR="3543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8858">
                <a:tc row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1.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.1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35433" marR="3543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Проектируемая территория квартала в красных линиях, из них: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35433" marR="3543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га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35433" marR="3543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19,9</a:t>
                      </a:r>
                    </a:p>
                  </a:txBody>
                  <a:tcPr marL="35433" marR="3543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442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- площадь застройки зданий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35433" marR="3543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га 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35433" marR="3543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6,2</a:t>
                      </a:r>
                    </a:p>
                  </a:txBody>
                  <a:tcPr marL="35433" marR="3543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442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- площадки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35433" marR="3543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га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35433" marR="3543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1,6</a:t>
                      </a:r>
                    </a:p>
                  </a:txBody>
                  <a:tcPr marL="35433" marR="3543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442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- тротуары и проезды 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35433" marR="3543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га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35433" marR="3543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13,54</a:t>
                      </a:r>
                    </a:p>
                  </a:txBody>
                  <a:tcPr marL="35433" marR="3543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442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- зелёные насаждения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35433" marR="3543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га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35433" marR="3543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5,99</a:t>
                      </a:r>
                    </a:p>
                  </a:txBody>
                  <a:tcPr marL="35433" marR="3543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442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1.1.2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35433" marR="3543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Территория общего пользования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35433" marR="3543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га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35433" marR="3543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7,6</a:t>
                      </a:r>
                    </a:p>
                  </a:txBody>
                  <a:tcPr marL="35433" marR="3543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442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1.2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35433" marR="3543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Коэффициент застройки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35433" marR="3543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% 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35433" marR="3543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0,23</a:t>
                      </a:r>
                    </a:p>
                  </a:txBody>
                  <a:tcPr marL="35433" marR="3543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442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1.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35433" marR="3543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Коэффициент плотности  застройки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35433" marR="3543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%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35433" marR="3543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1,01</a:t>
                      </a:r>
                    </a:p>
                  </a:txBody>
                  <a:tcPr marL="35433" marR="3543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442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 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35433" marR="3543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Население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35433" marR="3543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442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2.1 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35433" marR="3543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Численность населения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35433" marR="3543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чел. 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35433" marR="3543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3069</a:t>
                      </a:r>
                    </a:p>
                  </a:txBody>
                  <a:tcPr marL="35433" marR="3543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442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2.2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35433" marR="3543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Плотность населения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35433" marR="3543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чел\га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35433" marR="3543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111,6</a:t>
                      </a:r>
                    </a:p>
                  </a:txBody>
                  <a:tcPr marL="35433" marR="3543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 Box 1"/>
          <p:cNvSpPr txBox="1">
            <a:spLocks noChangeArrowheads="1"/>
          </p:cNvSpPr>
          <p:nvPr/>
        </p:nvSpPr>
        <p:spPr bwMode="auto">
          <a:xfrm>
            <a:off x="1" y="0"/>
            <a:ext cx="12801600" cy="732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41120" tIns="73382" rIns="141120" bIns="73382">
            <a:spAutoFit/>
          </a:bodyPr>
          <a:lstStyle/>
          <a:p>
            <a:pPr algn="ctr">
              <a:buSzPct val="100000"/>
              <a:tabLst>
                <a:tab pos="0" algn="l"/>
                <a:tab pos="701954" algn="l"/>
                <a:tab pos="1406399" algn="l"/>
                <a:tab pos="2110842" algn="l"/>
                <a:tab pos="2815286" algn="l"/>
                <a:tab pos="3519729" algn="l"/>
                <a:tab pos="4224173" algn="l"/>
                <a:tab pos="4928616" algn="l"/>
                <a:tab pos="5633060" algn="l"/>
                <a:tab pos="6337503" algn="l"/>
                <a:tab pos="7041948" algn="l"/>
                <a:tab pos="7746390" algn="l"/>
                <a:tab pos="8450835" algn="l"/>
                <a:tab pos="9155278" algn="l"/>
                <a:tab pos="9859722" algn="l"/>
                <a:tab pos="10564165" algn="l"/>
                <a:tab pos="11268609" algn="l"/>
                <a:tab pos="11973052" algn="l"/>
                <a:tab pos="12677496" algn="l"/>
                <a:tab pos="13381939" algn="l"/>
                <a:tab pos="14086384" algn="l"/>
              </a:tabLst>
            </a:pPr>
            <a:r>
              <a:rPr lang="ru-RU" altLang="ru-RU" sz="3800" b="1" dirty="0">
                <a:solidFill>
                  <a:schemeClr val="tx2"/>
                </a:solidFill>
                <a:latin typeface="Arial Cyr" pitchFamily="34" charset="-52"/>
                <a:ea typeface="Microsoft YaHei"/>
                <a:cs typeface="Microsoft YaHei"/>
              </a:rPr>
              <a:t>Технико-экономические показатели 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9598979" y="8934451"/>
            <a:ext cx="2987041" cy="509693"/>
          </a:xfrm>
        </p:spPr>
        <p:txBody>
          <a:bodyPr/>
          <a:lstStyle/>
          <a:p>
            <a:pPr>
              <a:defRPr/>
            </a:pPr>
            <a:fld id="{EFEB647C-483A-4001-B32C-09F0BD96684B}" type="slidenum">
              <a:rPr lang="ru-RU" smtClean="0"/>
              <a:pPr>
                <a:defRPr/>
              </a:pPr>
              <a:t>13</a:t>
            </a:fld>
            <a:endParaRPr lang="ru-RU" dirty="0"/>
          </a:p>
        </p:txBody>
      </p:sp>
      <p:pic>
        <p:nvPicPr>
          <p:cNvPr id="20483" name="Picture 1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" y="800075"/>
            <a:ext cx="12806045" cy="210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0553" name="Group 73"/>
          <p:cNvGraphicFramePr>
            <a:graphicFrameLocks noGrp="1"/>
          </p:cNvGraphicFramePr>
          <p:nvPr/>
        </p:nvGraphicFramePr>
        <p:xfrm>
          <a:off x="2200246" y="1466825"/>
          <a:ext cx="8501063" cy="5794836"/>
        </p:xfrm>
        <a:graphic>
          <a:graphicData uri="http://schemas.openxmlformats.org/drawingml/2006/table">
            <a:tbl>
              <a:tblPr/>
              <a:tblGrid>
                <a:gridCol w="591185"/>
                <a:gridCol w="4309428"/>
                <a:gridCol w="1958022"/>
                <a:gridCol w="1642428"/>
              </a:tblGrid>
              <a:tr h="53139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N </a:t>
                      </a:r>
                      <a:r>
                        <a:rPr kumimoji="0" lang="ru-RU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п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/</a:t>
                      </a:r>
                      <a:r>
                        <a:rPr kumimoji="0" lang="ru-RU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п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35433" marR="3543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Наименование показателей 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35433" marR="3543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Единица измерения 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35433" marR="3543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Расчетный срок 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35433" marR="3543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569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 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35433" marR="3543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Жилищный фонд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35433" marR="3543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9709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3.1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35433" marR="3543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Общая площадь жилых домов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35433" marR="3543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кв.м. общей площади квартир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35433" marR="3543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97189</a:t>
                      </a:r>
                    </a:p>
                  </a:txBody>
                  <a:tcPr marL="35433" marR="3543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483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3.2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35433" marR="3543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Количество квартир 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35433" marR="3543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квартир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35433" marR="3543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1742</a:t>
                      </a:r>
                    </a:p>
                  </a:txBody>
                  <a:tcPr marL="35433" marR="3543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569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3.3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35433" marR="3543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Средняя этажность застройки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35433" marR="3543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этаж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35433" marR="3543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35433" marR="3543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569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35433" marR="3543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Транспортная инфраструктура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35433" marR="3543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3139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4.1 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35433" marR="3543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Протяженность улично-дорожной сети – всего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35433" marR="3543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км 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35433" marR="3543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6,5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35433" marR="3543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62797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4.2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35433" marR="3543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Гаражи и стоянки для хранения легковых автомобилей в границах красных линий всего, в том числе: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35433" marR="3543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 маш.-мест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35433" marR="3543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2256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35433" marR="3543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139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- всего парковок для жилой застройки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35433" marR="3543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 маш.-мест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35433" marR="3543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1221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35433" marR="3543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139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- всего парковок для общественной застройки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35433" marR="3543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 маш.-мест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35433" marR="3543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1035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35433" marR="3543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9598979" y="8934451"/>
            <a:ext cx="2987041" cy="509693"/>
          </a:xfrm>
        </p:spPr>
        <p:txBody>
          <a:bodyPr/>
          <a:lstStyle/>
          <a:p>
            <a:pPr>
              <a:defRPr/>
            </a:pPr>
            <a:fld id="{E2BDD0C5-0026-4F01-89BB-75F59DB89BC4}" type="slidenum">
              <a:rPr lang="ru-RU" smtClean="0"/>
              <a:pPr>
                <a:defRPr/>
              </a:pPr>
              <a:t>14</a:t>
            </a:fld>
            <a:endParaRPr lang="ru-RU" dirty="0"/>
          </a:p>
        </p:txBody>
      </p:sp>
      <p:pic>
        <p:nvPicPr>
          <p:cNvPr id="23555" name="Picture 1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" y="800075"/>
            <a:ext cx="12806045" cy="210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3638" name="Group 86"/>
          <p:cNvGraphicFramePr>
            <a:graphicFrameLocks noGrp="1"/>
          </p:cNvGraphicFramePr>
          <p:nvPr/>
        </p:nvGraphicFramePr>
        <p:xfrm>
          <a:off x="1500153" y="1459939"/>
          <a:ext cx="10401300" cy="5236145"/>
        </p:xfrm>
        <a:graphic>
          <a:graphicData uri="http://schemas.openxmlformats.org/drawingml/2006/table">
            <a:tbl>
              <a:tblPr/>
              <a:tblGrid>
                <a:gridCol w="931227"/>
                <a:gridCol w="7360920"/>
                <a:gridCol w="984568"/>
                <a:gridCol w="1124585"/>
              </a:tblGrid>
              <a:tr h="6765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N </a:t>
                      </a:r>
                      <a:r>
                        <a:rPr kumimoji="0" lang="ru-RU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п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/</a:t>
                      </a:r>
                      <a:r>
                        <a:rPr kumimoji="0" lang="ru-RU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п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43581" marR="4358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Наименование показателей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43581" marR="4358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Ед.измерения 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43581" marR="4358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Расчетный срок 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43581" marR="4358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66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43581" marR="4358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Территория в границах проекта планировки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43581" marR="4358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га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43581" marR="4358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27.5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43581" marR="4358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66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1.1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43581" marR="4358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Территория в границах проекта межевания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43581" marR="4358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га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43581" marR="4358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19.9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43581" marR="4358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1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43581" marR="4358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Количество земельных участков, всего, в том числе:</a:t>
                      </a:r>
                    </a:p>
                  </a:txBody>
                  <a:tcPr marL="43581" marR="4358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шт.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43581" marR="4358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25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43581" marR="4358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66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2.1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43581" marR="4358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Земельные участки  под жилые дома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43581" marR="4358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шт.</a:t>
                      </a:r>
                    </a:p>
                  </a:txBody>
                  <a:tcPr marL="43581" marR="4358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43581" marR="4358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332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2.2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43581" marR="4358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Земельные участки  под общественные здания и сооружения</a:t>
                      </a:r>
                    </a:p>
                  </a:txBody>
                  <a:tcPr marL="43581" marR="4358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шт.</a:t>
                      </a:r>
                    </a:p>
                  </a:txBody>
                  <a:tcPr marL="43581" marR="4358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8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43581" marR="4358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7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2.3</a:t>
                      </a:r>
                    </a:p>
                  </a:txBody>
                  <a:tcPr marL="43581" marR="4358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Земельные участки  под ДДУ и школы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43581" marR="4358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шт.</a:t>
                      </a:r>
                    </a:p>
                  </a:txBody>
                  <a:tcPr marL="43581" marR="4358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43581" marR="4358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1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2.4</a:t>
                      </a:r>
                    </a:p>
                  </a:txBody>
                  <a:tcPr marL="43581" marR="4358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Земельные участки под инженерно-технические объекты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43581" marR="4358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шт.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43581" marR="4358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8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43581" marR="4358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99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.5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43581" marR="4358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Земельные участки для объектов транспортной инфраструктуры, для проезда и подъезда к зданиям и сооружениям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43581" marR="4358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шт.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43581" marR="4358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43581" marR="4358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790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.6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43581" marR="4358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Участки изъятия</a:t>
                      </a:r>
                    </a:p>
                  </a:txBody>
                  <a:tcPr marL="43581" marR="4358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га</a:t>
                      </a:r>
                    </a:p>
                  </a:txBody>
                  <a:tcPr marL="43581" marR="4358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18.05</a:t>
                      </a:r>
                    </a:p>
                  </a:txBody>
                  <a:tcPr marL="43581" marR="4358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790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2.7</a:t>
                      </a:r>
                    </a:p>
                  </a:txBody>
                  <a:tcPr marL="43581" marR="4358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Участки присоединения</a:t>
                      </a:r>
                    </a:p>
                  </a:txBody>
                  <a:tcPr marL="43581" marR="4358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га</a:t>
                      </a:r>
                    </a:p>
                  </a:txBody>
                  <a:tcPr marL="43581" marR="4358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1.88</a:t>
                      </a:r>
                    </a:p>
                  </a:txBody>
                  <a:tcPr marL="43581" marR="4358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790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.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8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43581" marR="4358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Площадь границ зон действия публичных сервитутов</a:t>
                      </a:r>
                    </a:p>
                  </a:txBody>
                  <a:tcPr marL="43581" marR="4358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га</a:t>
                      </a:r>
                    </a:p>
                  </a:txBody>
                  <a:tcPr marL="43581" marR="4358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3.64</a:t>
                      </a:r>
                    </a:p>
                  </a:txBody>
                  <a:tcPr marL="43581" marR="4358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Text Box 1"/>
          <p:cNvSpPr txBox="1">
            <a:spLocks noChangeArrowheads="1"/>
          </p:cNvSpPr>
          <p:nvPr/>
        </p:nvSpPr>
        <p:spPr bwMode="auto">
          <a:xfrm>
            <a:off x="1" y="0"/>
            <a:ext cx="12801600" cy="732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41120" tIns="73382" rIns="141120" bIns="73382">
            <a:spAutoFit/>
          </a:bodyPr>
          <a:lstStyle/>
          <a:p>
            <a:pPr algn="ctr">
              <a:buSzPct val="100000"/>
              <a:tabLst>
                <a:tab pos="0" algn="l"/>
                <a:tab pos="701954" algn="l"/>
                <a:tab pos="1406399" algn="l"/>
                <a:tab pos="2110842" algn="l"/>
                <a:tab pos="2815286" algn="l"/>
                <a:tab pos="3519729" algn="l"/>
                <a:tab pos="4224173" algn="l"/>
                <a:tab pos="4928616" algn="l"/>
                <a:tab pos="5633060" algn="l"/>
                <a:tab pos="6337503" algn="l"/>
                <a:tab pos="7041948" algn="l"/>
                <a:tab pos="7746390" algn="l"/>
                <a:tab pos="8450835" algn="l"/>
                <a:tab pos="9155278" algn="l"/>
                <a:tab pos="9859722" algn="l"/>
                <a:tab pos="10564165" algn="l"/>
                <a:tab pos="11268609" algn="l"/>
                <a:tab pos="11973052" algn="l"/>
                <a:tab pos="12677496" algn="l"/>
                <a:tab pos="13381939" algn="l"/>
                <a:tab pos="14086384" algn="l"/>
              </a:tabLst>
            </a:pPr>
            <a:r>
              <a:rPr lang="ru-RU" altLang="ru-RU" sz="3800" b="1" dirty="0">
                <a:solidFill>
                  <a:schemeClr val="tx2"/>
                </a:solidFill>
                <a:latin typeface="Arial Cyr" pitchFamily="34" charset="-52"/>
                <a:ea typeface="Microsoft YaHei"/>
                <a:cs typeface="Microsoft YaHei"/>
              </a:rPr>
              <a:t>Технико-экономические </a:t>
            </a:r>
            <a:r>
              <a:rPr lang="ru-RU" altLang="ru-RU" sz="3800" b="1" dirty="0" smtClean="0">
                <a:solidFill>
                  <a:schemeClr val="tx2"/>
                </a:solidFill>
                <a:latin typeface="Arial Cyr" pitchFamily="34" charset="-52"/>
                <a:ea typeface="Microsoft YaHei"/>
                <a:cs typeface="Microsoft YaHei"/>
              </a:rPr>
              <a:t>показатели межевания </a:t>
            </a:r>
            <a:endParaRPr lang="ru-RU" altLang="ru-RU" sz="3800" b="1" dirty="0">
              <a:solidFill>
                <a:schemeClr val="tx2"/>
              </a:solidFill>
              <a:latin typeface="Arial Cyr" pitchFamily="34" charset="-52"/>
              <a:ea typeface="Microsoft YaHei"/>
              <a:cs typeface="Microsoft YaHe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 descr="D:\work\Иремель\растры\итог\в структуре города без условн. обозн..bmp"/>
          <p:cNvPicPr>
            <a:picLocks noChangeAspect="1" noChangeArrowheads="1"/>
          </p:cNvPicPr>
          <p:nvPr/>
        </p:nvPicPr>
        <p:blipFill>
          <a:blip r:embed="rId3" cstate="email"/>
          <a:stretch>
            <a:fillRect/>
          </a:stretch>
        </p:blipFill>
        <p:spPr bwMode="auto">
          <a:xfrm>
            <a:off x="757198" y="1585890"/>
            <a:ext cx="5304839" cy="764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09" name="Text Box 1"/>
          <p:cNvSpPr txBox="1">
            <a:spLocks noChangeArrowheads="1"/>
          </p:cNvSpPr>
          <p:nvPr/>
        </p:nvSpPr>
        <p:spPr bwMode="auto">
          <a:xfrm>
            <a:off x="1" y="0"/>
            <a:ext cx="12801600" cy="1317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41120" tIns="73382" rIns="141120" bIns="73382">
            <a:spAutoFit/>
          </a:bodyPr>
          <a:lstStyle/>
          <a:p>
            <a:pPr algn="ctr">
              <a:buSzPct val="100000"/>
              <a:tabLst>
                <a:tab pos="0" algn="l"/>
                <a:tab pos="701954" algn="l"/>
                <a:tab pos="1406399" algn="l"/>
                <a:tab pos="2110842" algn="l"/>
                <a:tab pos="2815286" algn="l"/>
                <a:tab pos="3519729" algn="l"/>
                <a:tab pos="4224173" algn="l"/>
                <a:tab pos="4928616" algn="l"/>
                <a:tab pos="5633060" algn="l"/>
                <a:tab pos="6337503" algn="l"/>
                <a:tab pos="7041948" algn="l"/>
                <a:tab pos="7746390" algn="l"/>
                <a:tab pos="8450835" algn="l"/>
                <a:tab pos="9155278" algn="l"/>
                <a:tab pos="9859722" algn="l"/>
                <a:tab pos="10564165" algn="l"/>
                <a:tab pos="11268609" algn="l"/>
                <a:tab pos="11973052" algn="l"/>
                <a:tab pos="12677496" algn="l"/>
                <a:tab pos="13381939" algn="l"/>
                <a:tab pos="14086384" algn="l"/>
              </a:tabLst>
            </a:pPr>
            <a:r>
              <a:rPr lang="ru-RU" altLang="ru-RU" sz="3800" b="1" dirty="0">
                <a:solidFill>
                  <a:schemeClr val="tx2"/>
                </a:solidFill>
                <a:latin typeface="Arial Cyr" pitchFamily="34" charset="-52"/>
                <a:ea typeface="Microsoft YaHei"/>
                <a:cs typeface="Microsoft YaHei"/>
              </a:rPr>
              <a:t>Схема расположения элемента планировочной структуры </a:t>
            </a:r>
          </a:p>
        </p:txBody>
      </p:sp>
      <p:cxnSp>
        <p:nvCxnSpPr>
          <p:cNvPr id="17410" name="Прямая со стрелкой 33"/>
          <p:cNvCxnSpPr>
            <a:cxnSpLocks noChangeShapeType="1"/>
          </p:cNvCxnSpPr>
          <p:nvPr/>
        </p:nvCxnSpPr>
        <p:spPr bwMode="auto">
          <a:xfrm flipV="1">
            <a:off x="4224973" y="2613662"/>
            <a:ext cx="15557" cy="177800"/>
          </a:xfrm>
          <a:prstGeom prst="straightConnector1">
            <a:avLst/>
          </a:prstGeom>
          <a:noFill/>
          <a:ln w="9525" algn="ctr">
            <a:solidFill>
              <a:schemeClr val="accent1">
                <a:alpha val="21960"/>
              </a:schemeClr>
            </a:solidFill>
            <a:round/>
            <a:headEnd/>
            <a:tailEnd type="triangle" w="med" len="med"/>
          </a:ln>
        </p:spPr>
      </p:cxn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9598978" y="8934451"/>
            <a:ext cx="2987040" cy="509693"/>
          </a:xfrm>
        </p:spPr>
        <p:txBody>
          <a:bodyPr/>
          <a:lstStyle/>
          <a:p>
            <a:pPr>
              <a:defRPr/>
            </a:pPr>
            <a:fld id="{12F7E658-AC94-4C6F-B258-09CF77910CEC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  <p:pic>
        <p:nvPicPr>
          <p:cNvPr id="17414" name="Picture 3" descr="D:\work\Иремель\растры\итог\в структуре города без условн. обозн..bmp"/>
          <p:cNvPicPr>
            <a:picLocks noChangeAspect="1" noChangeArrowheads="1"/>
          </p:cNvPicPr>
          <p:nvPr/>
        </p:nvPicPr>
        <p:blipFill>
          <a:blip r:embed="rId4" cstate="email"/>
          <a:stretch>
            <a:fillRect/>
          </a:stretch>
        </p:blipFill>
        <p:spPr bwMode="auto">
          <a:xfrm>
            <a:off x="6260728" y="1324102"/>
            <a:ext cx="6011087" cy="803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Picture 3" descr="D:\work\Иремель\растры\итог\в структуре города без условн. обозн..bmp"/>
          <p:cNvPicPr>
            <a:picLocks noChangeAspect="1" noChangeArrowheads="1"/>
          </p:cNvPicPr>
          <p:nvPr/>
        </p:nvPicPr>
        <p:blipFill>
          <a:blip r:embed="rId5" cstate="email"/>
          <a:stretch>
            <a:fillRect/>
          </a:stretch>
        </p:blipFill>
        <p:spPr bwMode="auto">
          <a:xfrm>
            <a:off x="5257792" y="8015310"/>
            <a:ext cx="2642401" cy="1380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15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0" y="1228700"/>
            <a:ext cx="12806045" cy="210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C:\Users\dulatova.eo\Desktop\Катя\Шаблоны\север.pn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1115708" y="1443014"/>
            <a:ext cx="1143008" cy="11305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 Box 1"/>
          <p:cNvSpPr txBox="1">
            <a:spLocks noChangeArrowheads="1"/>
          </p:cNvSpPr>
          <p:nvPr/>
        </p:nvSpPr>
        <p:spPr bwMode="auto">
          <a:xfrm>
            <a:off x="1" y="0"/>
            <a:ext cx="12801600" cy="732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41120" tIns="73382" rIns="141120" bIns="73382">
            <a:spAutoFit/>
          </a:bodyPr>
          <a:lstStyle/>
          <a:p>
            <a:pPr algn="ctr">
              <a:buSzPct val="100000"/>
              <a:tabLst>
                <a:tab pos="0" algn="l"/>
                <a:tab pos="701954" algn="l"/>
                <a:tab pos="1406399" algn="l"/>
                <a:tab pos="2110842" algn="l"/>
                <a:tab pos="2815286" algn="l"/>
                <a:tab pos="3519729" algn="l"/>
                <a:tab pos="4224173" algn="l"/>
                <a:tab pos="4928616" algn="l"/>
                <a:tab pos="5633060" algn="l"/>
                <a:tab pos="6337503" algn="l"/>
                <a:tab pos="7041948" algn="l"/>
                <a:tab pos="7746390" algn="l"/>
                <a:tab pos="8450835" algn="l"/>
                <a:tab pos="9155278" algn="l"/>
                <a:tab pos="9859722" algn="l"/>
                <a:tab pos="10564165" algn="l"/>
                <a:tab pos="11268609" algn="l"/>
                <a:tab pos="11973052" algn="l"/>
                <a:tab pos="12677496" algn="l"/>
                <a:tab pos="13381939" algn="l"/>
                <a:tab pos="14086384" algn="l"/>
              </a:tabLst>
            </a:pPr>
            <a:r>
              <a:rPr lang="ru-RU" altLang="ru-RU" sz="3800" b="1" dirty="0">
                <a:solidFill>
                  <a:schemeClr val="tx2"/>
                </a:solidFill>
                <a:latin typeface="Arial Cyr" pitchFamily="34" charset="-52"/>
                <a:ea typeface="Microsoft YaHei"/>
                <a:cs typeface="Microsoft YaHei"/>
              </a:rPr>
              <a:t>Схема современного использования</a:t>
            </a:r>
          </a:p>
        </p:txBody>
      </p:sp>
      <p:cxnSp>
        <p:nvCxnSpPr>
          <p:cNvPr id="18434" name="Прямая со стрелкой 33"/>
          <p:cNvCxnSpPr>
            <a:cxnSpLocks noChangeShapeType="1"/>
          </p:cNvCxnSpPr>
          <p:nvPr/>
        </p:nvCxnSpPr>
        <p:spPr bwMode="auto">
          <a:xfrm flipV="1">
            <a:off x="4224973" y="2613662"/>
            <a:ext cx="15557" cy="177800"/>
          </a:xfrm>
          <a:prstGeom prst="straightConnector1">
            <a:avLst/>
          </a:prstGeom>
          <a:noFill/>
          <a:ln w="9525" algn="ctr">
            <a:solidFill>
              <a:schemeClr val="accent1">
                <a:alpha val="21960"/>
              </a:schemeClr>
            </a:solidFill>
            <a:round/>
            <a:headEnd/>
            <a:tailEnd type="triangle" w="med" len="med"/>
          </a:ln>
        </p:spPr>
      </p:cxn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9598979" y="8934451"/>
            <a:ext cx="2987041" cy="509693"/>
          </a:xfrm>
        </p:spPr>
        <p:txBody>
          <a:bodyPr/>
          <a:lstStyle/>
          <a:p>
            <a:pPr>
              <a:defRPr/>
            </a:pPr>
            <a:fld id="{9CB45F5B-9D4A-4D5B-A90B-BB53EDAB5003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  <p:pic>
        <p:nvPicPr>
          <p:cNvPr id="18437" name="Picture 3" descr="D:\Регина Халиуллина\18 больница\!!ГОТОВЫЕ ЧЕРТЕЖИ ПОСЛЕДНЕЕ\Альбом\!Самый новый\4.jpg"/>
          <p:cNvPicPr>
            <a:picLocks noChangeAspect="1" noChangeArrowheads="1"/>
          </p:cNvPicPr>
          <p:nvPr/>
        </p:nvPicPr>
        <p:blipFill>
          <a:blip r:embed="rId2" cstate="email"/>
          <a:stretch>
            <a:fillRect/>
          </a:stretch>
        </p:blipFill>
        <p:spPr bwMode="auto">
          <a:xfrm>
            <a:off x="0" y="1228700"/>
            <a:ext cx="8115312" cy="811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4" name="Группа 13"/>
          <p:cNvGrpSpPr/>
          <p:nvPr/>
        </p:nvGrpSpPr>
        <p:grpSpPr>
          <a:xfrm>
            <a:off x="7686684" y="1055041"/>
            <a:ext cx="5143537" cy="7960401"/>
            <a:chOff x="7686684" y="1055041"/>
            <a:chExt cx="5143537" cy="7960401"/>
          </a:xfrm>
        </p:grpSpPr>
        <p:pic>
          <p:nvPicPr>
            <p:cNvPr id="18440" name="Picture 3" descr="D:\Регина Халиуллина\18 больница\!!ГОТОВЫЕ ЧЕРТЕЖИ ПОСЛЕДНЕЕ\Альбом\!Самый новый\4.jpg"/>
            <p:cNvPicPr>
              <a:picLocks noChangeAspect="1" noChangeArrowheads="1"/>
            </p:cNvPicPr>
            <p:nvPr/>
          </p:nvPicPr>
          <p:blipFill>
            <a:blip r:embed="rId3" cstate="email"/>
            <a:stretch>
              <a:fillRect/>
            </a:stretch>
          </p:blipFill>
          <p:spPr bwMode="auto">
            <a:xfrm>
              <a:off x="7686684" y="4300534"/>
              <a:ext cx="2500330" cy="4167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41" name="Picture 3" descr="D:\Регина Халиуллина\18 больница\!!ГОТОВЫЕ ЧЕРТЕЖИ ПОСЛЕДНЕЕ\Альбом\!Самый новый\4.jpg"/>
            <p:cNvPicPr>
              <a:picLocks noChangeAspect="1" noChangeArrowheads="1"/>
            </p:cNvPicPr>
            <p:nvPr/>
          </p:nvPicPr>
          <p:blipFill>
            <a:blip r:embed="rId4" cstate="email"/>
            <a:stretch>
              <a:fillRect/>
            </a:stretch>
          </p:blipFill>
          <p:spPr bwMode="auto">
            <a:xfrm>
              <a:off x="9829825" y="1055041"/>
              <a:ext cx="3000396" cy="43170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39" name="Picture 3" descr="D:\Регина Халиуллина\18 больница\!!ГОТОВЫЕ ЧЕРТЕЖИ ПОСЛЕДНЕЕ\Альбом\!Самый новый\4.jpg"/>
            <p:cNvPicPr>
              <a:picLocks noChangeAspect="1" noChangeArrowheads="1"/>
            </p:cNvPicPr>
            <p:nvPr/>
          </p:nvPicPr>
          <p:blipFill>
            <a:blip r:embed="rId5" cstate="email"/>
            <a:stretch>
              <a:fillRect/>
            </a:stretch>
          </p:blipFill>
          <p:spPr bwMode="auto">
            <a:xfrm>
              <a:off x="10040154" y="4800600"/>
              <a:ext cx="2790066" cy="42148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38" name="Picture 3" descr="D:\Регина Халиуллина\18 больница\!!ГОТОВЫЕ ЧЕРТЕЖИ ПОСЛЕДНЕЕ\Альбом\!Самый новый\4.jpg"/>
            <p:cNvPicPr>
              <a:picLocks noChangeAspect="1" noChangeArrowheads="1"/>
            </p:cNvPicPr>
            <p:nvPr/>
          </p:nvPicPr>
          <p:blipFill>
            <a:blip r:embed="rId6" cstate="email"/>
            <a:stretch>
              <a:fillRect/>
            </a:stretch>
          </p:blipFill>
          <p:spPr bwMode="auto">
            <a:xfrm>
              <a:off x="7715260" y="1085824"/>
              <a:ext cx="2400316" cy="27236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8436" name="Picture 15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" y="800075"/>
            <a:ext cx="12806045" cy="210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 descr="C:\Users\dulatova.eo\Desktop\Катя\Шаблоны\север.pn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72862" y="2053610"/>
            <a:ext cx="827212" cy="8181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ext Box 1"/>
          <p:cNvSpPr txBox="1">
            <a:spLocks noChangeArrowheads="1"/>
          </p:cNvSpPr>
          <p:nvPr/>
        </p:nvSpPr>
        <p:spPr bwMode="auto">
          <a:xfrm>
            <a:off x="1" y="0"/>
            <a:ext cx="12801600" cy="732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41120" tIns="73382" rIns="141120" bIns="73382">
            <a:spAutoFit/>
          </a:bodyPr>
          <a:lstStyle/>
          <a:p>
            <a:pPr algn="ctr">
              <a:buSzPct val="100000"/>
              <a:tabLst>
                <a:tab pos="0" algn="l"/>
                <a:tab pos="701954" algn="l"/>
                <a:tab pos="1406399" algn="l"/>
                <a:tab pos="2110842" algn="l"/>
                <a:tab pos="2815286" algn="l"/>
                <a:tab pos="3519729" algn="l"/>
                <a:tab pos="4224173" algn="l"/>
                <a:tab pos="4928616" algn="l"/>
                <a:tab pos="5633060" algn="l"/>
                <a:tab pos="6337503" algn="l"/>
                <a:tab pos="7041948" algn="l"/>
                <a:tab pos="7746390" algn="l"/>
                <a:tab pos="8450835" algn="l"/>
                <a:tab pos="9155278" algn="l"/>
                <a:tab pos="9859722" algn="l"/>
                <a:tab pos="10564165" algn="l"/>
                <a:tab pos="11268609" algn="l"/>
                <a:tab pos="11973052" algn="l"/>
                <a:tab pos="12677496" algn="l"/>
                <a:tab pos="13381939" algn="l"/>
                <a:tab pos="14086384" algn="l"/>
              </a:tabLst>
            </a:pPr>
            <a:r>
              <a:rPr lang="ru-RU" altLang="ru-RU" sz="3800" b="1" dirty="0">
                <a:solidFill>
                  <a:schemeClr val="tx2"/>
                </a:solidFill>
                <a:latin typeface="Arial Cyr" pitchFamily="34" charset="-52"/>
                <a:ea typeface="Microsoft YaHei"/>
                <a:cs typeface="Microsoft YaHei"/>
              </a:rPr>
              <a:t>Схема планировочной организации территории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9598979" y="8934451"/>
            <a:ext cx="2987041" cy="509693"/>
          </a:xfrm>
        </p:spPr>
        <p:txBody>
          <a:bodyPr/>
          <a:lstStyle/>
          <a:p>
            <a:pPr>
              <a:defRPr/>
            </a:pPr>
            <a:fld id="{AAD218AA-8E5E-4840-AFD5-21391F18C0DF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  <p:pic>
        <p:nvPicPr>
          <p:cNvPr id="21507" name="Picture 1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" y="800075"/>
            <a:ext cx="12806045" cy="210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 descr="D:\Регина Халиуллина\18 больница\!!ГОТОВЫЕ ЧЕРТЕЖИ ПОСЛЕДНЕЕ\Альбом\!Самый новый\4.jpg"/>
          <p:cNvPicPr>
            <a:picLocks noChangeAspect="1" noChangeArrowheads="1"/>
          </p:cNvPicPr>
          <p:nvPr/>
        </p:nvPicPr>
        <p:blipFill>
          <a:blip r:embed="rId3" cstate="email"/>
          <a:stretch>
            <a:fillRect/>
          </a:stretch>
        </p:blipFill>
        <p:spPr bwMode="auto">
          <a:xfrm>
            <a:off x="120927" y="1300138"/>
            <a:ext cx="7565757" cy="7835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3" descr="D:\Регина Халиуллина\18 больница\!!ГОТОВЫЕ ЧЕРТЕЖИ ПОСЛЕДНЕЕ\Альбом\!Самый новый\7.jpg"/>
          <p:cNvPicPr>
            <a:picLocks noChangeAspect="1" noChangeArrowheads="1"/>
          </p:cNvPicPr>
          <p:nvPr/>
        </p:nvPicPr>
        <p:blipFill>
          <a:blip r:embed="rId4" cstate="email"/>
          <a:stretch>
            <a:fillRect/>
          </a:stretch>
        </p:blipFill>
        <p:spPr bwMode="auto">
          <a:xfrm>
            <a:off x="7472370" y="1085824"/>
            <a:ext cx="5313091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3" descr="D:\Регина Халиуллина\18 больница\!!ГОТОВЫЕ ЧЕРТЕЖИ ПОСЛЕДНЕЕ\Альбом\!Самый новый\7.jpg"/>
          <p:cNvPicPr>
            <a:picLocks noChangeAspect="1" noChangeArrowheads="1"/>
          </p:cNvPicPr>
          <p:nvPr/>
        </p:nvPicPr>
        <p:blipFill>
          <a:blip r:embed="rId5" cstate="email"/>
          <a:stretch>
            <a:fillRect/>
          </a:stretch>
        </p:blipFill>
        <p:spPr bwMode="auto">
          <a:xfrm>
            <a:off x="10007919" y="4800600"/>
            <a:ext cx="2750863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C:\Users\dulatova.eo\Desktop\Катя\Шаблоны\север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329362" y="1300138"/>
            <a:ext cx="1143008" cy="11305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xt Box 1"/>
          <p:cNvSpPr txBox="1">
            <a:spLocks noChangeArrowheads="1"/>
          </p:cNvSpPr>
          <p:nvPr/>
        </p:nvSpPr>
        <p:spPr bwMode="auto">
          <a:xfrm>
            <a:off x="1" y="0"/>
            <a:ext cx="12801600" cy="732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41120" tIns="73382" rIns="141120" bIns="73382">
            <a:spAutoFit/>
          </a:bodyPr>
          <a:lstStyle/>
          <a:p>
            <a:pPr algn="ctr">
              <a:buSzPct val="100000"/>
              <a:tabLst>
                <a:tab pos="0" algn="l"/>
                <a:tab pos="701954" algn="l"/>
                <a:tab pos="1406399" algn="l"/>
                <a:tab pos="2110842" algn="l"/>
                <a:tab pos="2815286" algn="l"/>
                <a:tab pos="3519729" algn="l"/>
                <a:tab pos="4224173" algn="l"/>
                <a:tab pos="4928616" algn="l"/>
                <a:tab pos="5633060" algn="l"/>
                <a:tab pos="6337503" algn="l"/>
                <a:tab pos="7041948" algn="l"/>
                <a:tab pos="7746390" algn="l"/>
                <a:tab pos="8450835" algn="l"/>
                <a:tab pos="9155278" algn="l"/>
                <a:tab pos="9859722" algn="l"/>
                <a:tab pos="10564165" algn="l"/>
                <a:tab pos="11268609" algn="l"/>
                <a:tab pos="11973052" algn="l"/>
                <a:tab pos="12677496" algn="l"/>
                <a:tab pos="13381939" algn="l"/>
                <a:tab pos="14086384" algn="l"/>
              </a:tabLst>
            </a:pPr>
            <a:r>
              <a:rPr lang="ru-RU" altLang="ru-RU" sz="3800" b="1" dirty="0" smtClean="0">
                <a:solidFill>
                  <a:schemeClr val="tx2"/>
                </a:solidFill>
                <a:latin typeface="Arial Cyr" pitchFamily="34" charset="-52"/>
                <a:ea typeface="Microsoft YaHei"/>
                <a:cs typeface="Microsoft YaHei"/>
              </a:rPr>
              <a:t>Ведомость зданий и сооружений</a:t>
            </a:r>
            <a:endParaRPr lang="ru-RU" altLang="ru-RU" sz="3800" b="1" dirty="0">
              <a:solidFill>
                <a:schemeClr val="tx2"/>
              </a:solidFill>
              <a:latin typeface="Arial Cyr" pitchFamily="34" charset="-52"/>
              <a:ea typeface="Microsoft YaHei"/>
              <a:cs typeface="Microsoft YaHei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9598979" y="8934451"/>
            <a:ext cx="2987041" cy="509693"/>
          </a:xfrm>
        </p:spPr>
        <p:txBody>
          <a:bodyPr/>
          <a:lstStyle/>
          <a:p>
            <a:pPr>
              <a:defRPr/>
            </a:pPr>
            <a:fld id="{55DB9495-8E7F-4CCE-A0E1-BA3AD595FD56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  <p:pic>
        <p:nvPicPr>
          <p:cNvPr id="22531" name="Picture 1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4444" y="800075"/>
            <a:ext cx="12806045" cy="210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185698" y="1014379"/>
          <a:ext cx="12144453" cy="8486825"/>
        </p:xfrm>
        <a:graphic>
          <a:graphicData uri="http://schemas.openxmlformats.org/drawingml/2006/table">
            <a:tbl>
              <a:tblPr/>
              <a:tblGrid>
                <a:gridCol w="421369"/>
                <a:gridCol w="1414594"/>
                <a:gridCol w="624528"/>
                <a:gridCol w="423249"/>
                <a:gridCol w="423249"/>
                <a:gridCol w="624528"/>
                <a:gridCol w="624528"/>
                <a:gridCol w="624528"/>
                <a:gridCol w="850264"/>
                <a:gridCol w="852144"/>
                <a:gridCol w="812642"/>
                <a:gridCol w="812642"/>
                <a:gridCol w="812642"/>
                <a:gridCol w="624528"/>
                <a:gridCol w="624528"/>
                <a:gridCol w="1574490"/>
              </a:tblGrid>
              <a:tr h="150320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750" b="1" i="0" u="none" strike="noStrike" dirty="0">
                          <a:latin typeface="Arial"/>
                        </a:rPr>
                        <a:t>Номер по </a:t>
                      </a:r>
                      <a:r>
                        <a:rPr lang="ru-RU" sz="750" b="1" i="0" u="none" strike="noStrike" dirty="0" err="1">
                          <a:latin typeface="Arial"/>
                        </a:rPr>
                        <a:t>экспл</a:t>
                      </a:r>
                      <a:r>
                        <a:rPr lang="ru-RU" sz="750" b="1" i="0" u="none" strike="noStrike" dirty="0">
                          <a:latin typeface="Arial"/>
                        </a:rPr>
                        <a:t>.</a:t>
                      </a:r>
                    </a:p>
                  </a:txBody>
                  <a:tcPr marL="2722" marR="2722" marT="2722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750" b="1" i="0" u="none" strike="noStrike">
                          <a:latin typeface="Arial"/>
                        </a:rPr>
                        <a:t>Наименование и обозначение</a:t>
                      </a:r>
                    </a:p>
                  </a:txBody>
                  <a:tcPr marL="2722" marR="2722" marT="27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750" b="1" i="0" u="none" strike="noStrike">
                          <a:latin typeface="Arial"/>
                        </a:rPr>
                        <a:t>Этажность</a:t>
                      </a:r>
                    </a:p>
                  </a:txBody>
                  <a:tcPr marL="2722" marR="2722" marT="2722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750" b="1" i="0" u="none" strike="noStrike">
                          <a:latin typeface="Arial"/>
                        </a:rPr>
                        <a:t>Количество</a:t>
                      </a:r>
                    </a:p>
                  </a:txBody>
                  <a:tcPr marL="2722" marR="2722" marT="27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750" b="1" i="0" u="none" strike="noStrike">
                          <a:latin typeface="Arial"/>
                        </a:rPr>
                        <a:t>Площадь, м2</a:t>
                      </a:r>
                    </a:p>
                  </a:txBody>
                  <a:tcPr marL="2722" marR="2722" marT="27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750" b="1" i="0" u="none" strike="noStrike">
                          <a:latin typeface="Arial"/>
                        </a:rPr>
                        <a:t>Строительный объём, м3</a:t>
                      </a:r>
                    </a:p>
                  </a:txBody>
                  <a:tcPr marL="2722" marR="2722" marT="27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750" b="1" i="0" u="none" strike="noStrike">
                          <a:latin typeface="Arial"/>
                        </a:rPr>
                        <a:t>Население, чел</a:t>
                      </a:r>
                    </a:p>
                  </a:txBody>
                  <a:tcPr marL="2722" marR="2722" marT="2722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750" b="1" i="0" u="none" strike="noStrike">
                          <a:latin typeface="Arial"/>
                        </a:rPr>
                        <a:t>Количество парковок по расчету, м/м</a:t>
                      </a:r>
                    </a:p>
                  </a:txBody>
                  <a:tcPr marL="2722" marR="2722" marT="2722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750" b="1" i="0" u="none" strike="noStrike">
                          <a:latin typeface="Arial"/>
                        </a:rPr>
                        <a:t>Количество парковок по проекту, м/м</a:t>
                      </a:r>
                    </a:p>
                  </a:txBody>
                  <a:tcPr marL="2722" marR="2722" marT="2722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750" b="1" i="0" u="none" strike="noStrike">
                          <a:latin typeface="Arial"/>
                        </a:rPr>
                        <a:t>Примечание</a:t>
                      </a:r>
                    </a:p>
                  </a:txBody>
                  <a:tcPr marL="2722" marR="2722" marT="27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132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750" b="1" i="0" u="none" strike="noStrike">
                          <a:latin typeface="Arial"/>
                        </a:rPr>
                        <a:t>Зданий</a:t>
                      </a:r>
                    </a:p>
                  </a:txBody>
                  <a:tcPr marL="2722" marR="2722" marT="2722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750" b="1" i="0" u="none" strike="noStrike">
                          <a:latin typeface="Arial"/>
                        </a:rPr>
                        <a:t>Квартир</a:t>
                      </a:r>
                    </a:p>
                  </a:txBody>
                  <a:tcPr marL="2722" marR="2722" marT="27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750" b="1" i="0" u="none" strike="noStrike">
                          <a:latin typeface="Arial"/>
                        </a:rPr>
                        <a:t>Застройки</a:t>
                      </a:r>
                    </a:p>
                  </a:txBody>
                  <a:tcPr marL="2722" marR="2722" marT="27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750" b="1" i="0" u="none" strike="noStrike">
                          <a:latin typeface="Arial"/>
                        </a:rPr>
                        <a:t>Общая нормируемая</a:t>
                      </a:r>
                    </a:p>
                  </a:txBody>
                  <a:tcPr marL="2722" marR="2722" marT="27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750" b="1" i="0" u="none" strike="noStrike">
                          <a:latin typeface="Arial"/>
                        </a:rPr>
                        <a:t>Здания</a:t>
                      </a:r>
                    </a:p>
                  </a:txBody>
                  <a:tcPr marL="2722" marR="2722" marT="2722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750" b="1" i="0" u="none" strike="noStrike">
                          <a:latin typeface="Arial"/>
                        </a:rPr>
                        <a:t>Всего</a:t>
                      </a:r>
                    </a:p>
                  </a:txBody>
                  <a:tcPr marL="2722" marR="2722" marT="2722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056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1" i="0" u="none" strike="noStrike">
                          <a:latin typeface="Arial"/>
                        </a:rPr>
                        <a:t>Здания</a:t>
                      </a:r>
                    </a:p>
                  </a:txBody>
                  <a:tcPr marL="2722" marR="2722" marT="2722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1" i="0" u="none" strike="noStrike">
                          <a:latin typeface="Arial"/>
                        </a:rPr>
                        <a:t>Всего</a:t>
                      </a:r>
                    </a:p>
                  </a:txBody>
                  <a:tcPr marL="2722" marR="2722" marT="2722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1" i="0" u="none" strike="noStrike">
                          <a:latin typeface="Arial"/>
                        </a:rPr>
                        <a:t>Здания</a:t>
                      </a:r>
                    </a:p>
                  </a:txBody>
                  <a:tcPr marL="2722" marR="2722" marT="2722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1" i="0" u="none" strike="noStrike">
                          <a:latin typeface="Arial"/>
                        </a:rPr>
                        <a:t>Всего</a:t>
                      </a:r>
                    </a:p>
                  </a:txBody>
                  <a:tcPr marL="2722" marR="2722" marT="2722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1" i="0" u="none" strike="noStrike">
                          <a:latin typeface="Arial"/>
                        </a:rPr>
                        <a:t>Здания</a:t>
                      </a:r>
                    </a:p>
                  </a:txBody>
                  <a:tcPr marL="2722" marR="2722" marT="2722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1" i="0" u="none" strike="noStrike">
                          <a:latin typeface="Arial"/>
                        </a:rPr>
                        <a:t>Всего</a:t>
                      </a:r>
                    </a:p>
                  </a:txBody>
                  <a:tcPr marL="2722" marR="2722" marT="2722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317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1" i="0" u="none" strike="noStrike">
                          <a:latin typeface="Arial"/>
                        </a:rPr>
                        <a:t>1</a:t>
                      </a:r>
                    </a:p>
                  </a:txBody>
                  <a:tcPr marL="2722" marR="2722" marT="27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1" i="0" u="none" strike="noStrike">
                          <a:latin typeface="Arial"/>
                        </a:rPr>
                        <a:t>2</a:t>
                      </a:r>
                    </a:p>
                  </a:txBody>
                  <a:tcPr marL="2722" marR="2722" marT="27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1" i="0" u="none" strike="noStrike">
                          <a:latin typeface="Arial"/>
                        </a:rPr>
                        <a:t>3</a:t>
                      </a:r>
                    </a:p>
                  </a:txBody>
                  <a:tcPr marL="2722" marR="2722" marT="27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1" i="0" u="none" strike="noStrike">
                          <a:latin typeface="Arial"/>
                        </a:rPr>
                        <a:t>4</a:t>
                      </a:r>
                    </a:p>
                  </a:txBody>
                  <a:tcPr marL="2722" marR="2722" marT="27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1" i="0" u="none" strike="noStrike">
                          <a:latin typeface="Arial"/>
                        </a:rPr>
                        <a:t>5</a:t>
                      </a:r>
                    </a:p>
                  </a:txBody>
                  <a:tcPr marL="2722" marR="2722" marT="27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1" i="0" u="none" strike="noStrike">
                          <a:latin typeface="Arial"/>
                        </a:rPr>
                        <a:t>6</a:t>
                      </a:r>
                    </a:p>
                  </a:txBody>
                  <a:tcPr marL="2722" marR="2722" marT="27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1" i="0" u="none" strike="noStrike">
                          <a:latin typeface="Arial"/>
                        </a:rPr>
                        <a:t>7</a:t>
                      </a:r>
                    </a:p>
                  </a:txBody>
                  <a:tcPr marL="2722" marR="2722" marT="27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1" i="0" u="none" strike="noStrike">
                          <a:latin typeface="Arial"/>
                        </a:rPr>
                        <a:t>8</a:t>
                      </a:r>
                    </a:p>
                  </a:txBody>
                  <a:tcPr marL="2722" marR="2722" marT="27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1" i="0" u="none" strike="noStrike">
                          <a:latin typeface="Arial"/>
                        </a:rPr>
                        <a:t>9</a:t>
                      </a:r>
                    </a:p>
                  </a:txBody>
                  <a:tcPr marL="2722" marR="2722" marT="27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1" i="0" u="none" strike="noStrike">
                          <a:latin typeface="Arial"/>
                        </a:rPr>
                        <a:t>10</a:t>
                      </a:r>
                    </a:p>
                  </a:txBody>
                  <a:tcPr marL="2722" marR="2722" marT="27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1" i="0" u="none" strike="noStrike">
                          <a:latin typeface="Arial"/>
                        </a:rPr>
                        <a:t>11</a:t>
                      </a:r>
                    </a:p>
                  </a:txBody>
                  <a:tcPr marL="2722" marR="2722" marT="27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1" i="0" u="none" strike="noStrike">
                          <a:latin typeface="Arial"/>
                        </a:rPr>
                        <a:t>12</a:t>
                      </a:r>
                    </a:p>
                  </a:txBody>
                  <a:tcPr marL="2722" marR="2722" marT="27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1" i="0" u="none" strike="noStrike">
                          <a:latin typeface="Arial"/>
                        </a:rPr>
                        <a:t>13</a:t>
                      </a:r>
                    </a:p>
                  </a:txBody>
                  <a:tcPr marL="2722" marR="2722" marT="27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1" i="0" u="none" strike="noStrike">
                          <a:latin typeface="Arial"/>
                        </a:rPr>
                        <a:t>15</a:t>
                      </a:r>
                    </a:p>
                  </a:txBody>
                  <a:tcPr marL="2722" marR="2722" marT="27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1" i="0" u="none" strike="noStrike">
                          <a:latin typeface="Arial"/>
                        </a:rPr>
                        <a:t>16</a:t>
                      </a:r>
                    </a:p>
                  </a:txBody>
                  <a:tcPr marL="2722" marR="2722" marT="27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1" i="0" u="none" strike="noStrike">
                          <a:latin typeface="Arial"/>
                        </a:rPr>
                        <a:t>18</a:t>
                      </a:r>
                    </a:p>
                  </a:txBody>
                  <a:tcPr marL="2722" marR="2722" marT="27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456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2722" marR="2722" marT="27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1" i="0" u="sng" strike="noStrike">
                          <a:latin typeface="Arial"/>
                        </a:rPr>
                        <a:t>Проектируемый многоквартирный жилой дом</a:t>
                      </a:r>
                    </a:p>
                  </a:txBody>
                  <a:tcPr marL="2722" marR="2722" marT="27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0" i="0" u="none" strike="noStrike">
                          <a:latin typeface="Arial"/>
                        </a:rPr>
                        <a:t>12</a:t>
                      </a:r>
                    </a:p>
                  </a:txBody>
                  <a:tcPr marL="2722" marR="2722" marT="27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2722" marR="2722" marT="27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0" i="0" u="none" strike="noStrike">
                          <a:latin typeface="Arial"/>
                        </a:rPr>
                        <a:t>168</a:t>
                      </a:r>
                    </a:p>
                  </a:txBody>
                  <a:tcPr marL="2722" marR="2722" marT="27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0" i="0" u="none" strike="noStrike">
                          <a:latin typeface="Arial"/>
                        </a:rPr>
                        <a:t>168</a:t>
                      </a:r>
                    </a:p>
                  </a:txBody>
                  <a:tcPr marL="2722" marR="2722" marT="27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0" i="0" u="none" strike="noStrike">
                          <a:latin typeface="Arial"/>
                        </a:rPr>
                        <a:t>1270,00</a:t>
                      </a:r>
                    </a:p>
                  </a:txBody>
                  <a:tcPr marL="2722" marR="2722" marT="27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0" i="0" u="none" strike="noStrike">
                          <a:latin typeface="Arial"/>
                        </a:rPr>
                        <a:t>1270,00</a:t>
                      </a:r>
                    </a:p>
                  </a:txBody>
                  <a:tcPr marL="2722" marR="2722" marT="27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0" i="0" u="none" strike="noStrike">
                          <a:latin typeface="Arial"/>
                        </a:rPr>
                        <a:t>10668,00</a:t>
                      </a:r>
                    </a:p>
                  </a:txBody>
                  <a:tcPr marL="2722" marR="2722" marT="27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0" i="0" u="none" strike="noStrike">
                          <a:latin typeface="Arial"/>
                        </a:rPr>
                        <a:t>10668,00</a:t>
                      </a:r>
                    </a:p>
                  </a:txBody>
                  <a:tcPr marL="2722" marR="2722" marT="27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0" i="0" u="none" strike="noStrike">
                          <a:latin typeface="Arial"/>
                        </a:rPr>
                        <a:t>45720,00</a:t>
                      </a:r>
                    </a:p>
                  </a:txBody>
                  <a:tcPr marL="2722" marR="2722" marT="27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0" i="0" u="none" strike="noStrike">
                          <a:latin typeface="Arial"/>
                        </a:rPr>
                        <a:t>45720,00</a:t>
                      </a:r>
                    </a:p>
                  </a:txBody>
                  <a:tcPr marL="2722" marR="2722" marT="27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0" i="0" u="none" strike="noStrike">
                          <a:latin typeface="Arial"/>
                        </a:rPr>
                        <a:t>356</a:t>
                      </a:r>
                    </a:p>
                  </a:txBody>
                  <a:tcPr marL="2722" marR="2722" marT="27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0" i="0" u="none" strike="noStrike">
                          <a:latin typeface="Arial"/>
                        </a:rPr>
                        <a:t>126</a:t>
                      </a:r>
                    </a:p>
                  </a:txBody>
                  <a:tcPr marL="2722" marR="2722" marT="27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0" i="0" u="none" strike="noStrike">
                          <a:latin typeface="Arial"/>
                        </a:rPr>
                        <a:t>140</a:t>
                      </a:r>
                    </a:p>
                  </a:txBody>
                  <a:tcPr marL="2722" marR="2722" marT="27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0" i="0" u="none" strike="noStrike">
                          <a:latin typeface="Arial"/>
                        </a:rPr>
                        <a:t>99 м/м подзем., 30м/м назем.(11м/м размещаем в парк.№25)</a:t>
                      </a:r>
                    </a:p>
                  </a:txBody>
                  <a:tcPr marL="2722" marR="2722" marT="27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456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0" i="0" u="none" strike="noStrike">
                          <a:latin typeface="Arial"/>
                        </a:rPr>
                        <a:t>2</a:t>
                      </a:r>
                    </a:p>
                  </a:txBody>
                  <a:tcPr marL="2722" marR="2722" marT="27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1" i="0" u="none" strike="noStrike">
                          <a:latin typeface="Arial"/>
                        </a:rPr>
                        <a:t>Проектируемый многоквартирный жилой дом</a:t>
                      </a:r>
                    </a:p>
                  </a:txBody>
                  <a:tcPr marL="2722" marR="2722" marT="27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0" i="0" u="none" strike="noStrike">
                          <a:latin typeface="Arial"/>
                        </a:rPr>
                        <a:t>16</a:t>
                      </a:r>
                    </a:p>
                  </a:txBody>
                  <a:tcPr marL="2722" marR="2722" marT="27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0" i="0" u="none" strike="noStrike">
                          <a:latin typeface="Arial"/>
                        </a:rPr>
                        <a:t>2</a:t>
                      </a:r>
                    </a:p>
                  </a:txBody>
                  <a:tcPr marL="2722" marR="2722" marT="27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0" i="0" u="none" strike="noStrike">
                          <a:latin typeface="Arial"/>
                        </a:rPr>
                        <a:t>208</a:t>
                      </a:r>
                    </a:p>
                  </a:txBody>
                  <a:tcPr marL="2722" marR="2722" marT="27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0" i="0" u="none" strike="noStrike">
                          <a:latin typeface="Arial"/>
                        </a:rPr>
                        <a:t>416</a:t>
                      </a:r>
                    </a:p>
                  </a:txBody>
                  <a:tcPr marL="2722" marR="2722" marT="27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0" i="0" u="none" strike="noStrike">
                          <a:latin typeface="Arial"/>
                        </a:rPr>
                        <a:t>1096,12</a:t>
                      </a:r>
                    </a:p>
                  </a:txBody>
                  <a:tcPr marL="2722" marR="2722" marT="27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0" i="0" u="none" strike="noStrike">
                          <a:latin typeface="Arial"/>
                        </a:rPr>
                        <a:t>2192,24</a:t>
                      </a:r>
                    </a:p>
                  </a:txBody>
                  <a:tcPr marL="2722" marR="2722" marT="27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0" i="0" u="none" strike="noStrike">
                          <a:latin typeface="Arial"/>
                        </a:rPr>
                        <a:t>7983,52</a:t>
                      </a:r>
                    </a:p>
                  </a:txBody>
                  <a:tcPr marL="2722" marR="2722" marT="27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0" i="0" u="none" strike="noStrike">
                          <a:latin typeface="Arial"/>
                        </a:rPr>
                        <a:t>15967,04</a:t>
                      </a:r>
                    </a:p>
                  </a:txBody>
                  <a:tcPr marL="2722" marR="2722" marT="27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0" i="0" u="none" strike="noStrike">
                          <a:latin typeface="Arial"/>
                        </a:rPr>
                        <a:t>52613,76</a:t>
                      </a:r>
                    </a:p>
                  </a:txBody>
                  <a:tcPr marL="2722" marR="2722" marT="27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0" i="0" u="none" strike="noStrike">
                          <a:latin typeface="Arial"/>
                        </a:rPr>
                        <a:t>105227,52</a:t>
                      </a:r>
                    </a:p>
                  </a:txBody>
                  <a:tcPr marL="2722" marR="2722" marT="27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0" i="0" u="none" strike="noStrike">
                          <a:latin typeface="Arial"/>
                        </a:rPr>
                        <a:t>532</a:t>
                      </a:r>
                    </a:p>
                  </a:txBody>
                  <a:tcPr marL="2722" marR="2722" marT="27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0" i="0" u="none" strike="noStrike">
                          <a:latin typeface="Arial"/>
                        </a:rPr>
                        <a:t>189</a:t>
                      </a:r>
                    </a:p>
                  </a:txBody>
                  <a:tcPr marL="2722" marR="2722" marT="27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0" i="0" u="none" strike="noStrike">
                          <a:latin typeface="Arial"/>
                        </a:rPr>
                        <a:t>189</a:t>
                      </a:r>
                    </a:p>
                  </a:txBody>
                  <a:tcPr marL="2722" marR="2722" marT="27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0" i="0" u="none" strike="noStrike">
                          <a:latin typeface="Arial"/>
                        </a:rPr>
                        <a:t>29м/м под.,20м/м назем. (140 м/м размещаем в парков.№19)</a:t>
                      </a:r>
                    </a:p>
                  </a:txBody>
                  <a:tcPr marL="2722" marR="2722" marT="27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15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0" i="0" u="none" strike="noStrike">
                          <a:latin typeface="Arial"/>
                        </a:rPr>
                        <a:t>2а</a:t>
                      </a:r>
                    </a:p>
                  </a:txBody>
                  <a:tcPr marL="2722" marR="2722" marT="27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1" i="0" u="none" strike="noStrike">
                          <a:latin typeface="Arial"/>
                        </a:rPr>
                        <a:t>Проектируемая ТП</a:t>
                      </a:r>
                    </a:p>
                  </a:txBody>
                  <a:tcPr marL="2722" marR="2722" marT="27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2722" marR="2722" marT="27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2722" marR="2722" marT="27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2722" marR="2722" marT="27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2722" marR="2722" marT="27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0" i="0" u="none" strike="noStrike">
                          <a:latin typeface="Arial"/>
                        </a:rPr>
                        <a:t>25,00</a:t>
                      </a:r>
                    </a:p>
                  </a:txBody>
                  <a:tcPr marL="2722" marR="2722" marT="27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0" i="0" u="none" strike="noStrike">
                          <a:latin typeface="Arial"/>
                        </a:rPr>
                        <a:t>25,00</a:t>
                      </a:r>
                    </a:p>
                  </a:txBody>
                  <a:tcPr marL="2722" marR="2722" marT="27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2722" marR="2722" marT="27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2722" marR="2722" marT="27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2722" marR="2722" marT="27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2722" marR="2722" marT="27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2722" marR="2722" marT="27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2722" marR="2722" marT="27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2722" marR="2722" marT="27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2722" marR="2722" marT="27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456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0" i="0" u="none" strike="noStrike">
                          <a:latin typeface="Arial"/>
                        </a:rPr>
                        <a:t>3</a:t>
                      </a:r>
                    </a:p>
                  </a:txBody>
                  <a:tcPr marL="2722" marR="2722" marT="27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1" i="0" u="sng" strike="noStrike">
                          <a:latin typeface="Arial"/>
                        </a:rPr>
                        <a:t>Проектируемый многоквартирный жилой дом</a:t>
                      </a:r>
                    </a:p>
                  </a:txBody>
                  <a:tcPr marL="2722" marR="2722" marT="27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0" i="0" u="none" strike="noStrike">
                          <a:latin typeface="Arial"/>
                        </a:rPr>
                        <a:t>25</a:t>
                      </a:r>
                    </a:p>
                  </a:txBody>
                  <a:tcPr marL="2722" marR="2722" marT="27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2722" marR="2722" marT="27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0" i="0" u="none" strike="noStrike">
                          <a:latin typeface="Arial"/>
                        </a:rPr>
                        <a:t>195</a:t>
                      </a:r>
                    </a:p>
                  </a:txBody>
                  <a:tcPr marL="2722" marR="2722" marT="27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0" i="0" u="none" strike="noStrike">
                          <a:latin typeface="Arial"/>
                        </a:rPr>
                        <a:t>195</a:t>
                      </a:r>
                    </a:p>
                  </a:txBody>
                  <a:tcPr marL="2722" marR="2722" marT="27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0" i="0" u="none" strike="noStrike">
                          <a:latin typeface="Arial"/>
                        </a:rPr>
                        <a:t>680,00</a:t>
                      </a:r>
                    </a:p>
                  </a:txBody>
                  <a:tcPr marL="2722" marR="2722" marT="27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0" i="0" u="none" strike="noStrike">
                          <a:latin typeface="Arial"/>
                        </a:rPr>
                        <a:t>680,00</a:t>
                      </a:r>
                    </a:p>
                  </a:txBody>
                  <a:tcPr marL="2722" marR="2722" marT="27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0" i="0" u="none" strike="noStrike">
                          <a:latin typeface="Arial"/>
                        </a:rPr>
                        <a:t>11900,00</a:t>
                      </a:r>
                    </a:p>
                  </a:txBody>
                  <a:tcPr marL="2722" marR="2722" marT="27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0" i="0" u="none" strike="noStrike">
                          <a:latin typeface="Arial"/>
                        </a:rPr>
                        <a:t>11900,00</a:t>
                      </a:r>
                    </a:p>
                  </a:txBody>
                  <a:tcPr marL="2722" marR="2722" marT="27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0" i="0" u="none" strike="noStrike">
                          <a:latin typeface="Arial"/>
                        </a:rPr>
                        <a:t>51000,00</a:t>
                      </a:r>
                    </a:p>
                  </a:txBody>
                  <a:tcPr marL="2722" marR="2722" marT="27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0" i="0" u="none" strike="noStrike">
                          <a:latin typeface="Arial"/>
                        </a:rPr>
                        <a:t>51000,00</a:t>
                      </a:r>
                    </a:p>
                  </a:txBody>
                  <a:tcPr marL="2722" marR="2722" marT="27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0" i="0" u="none" strike="noStrike">
                          <a:latin typeface="Arial"/>
                        </a:rPr>
                        <a:t>397</a:t>
                      </a:r>
                    </a:p>
                  </a:txBody>
                  <a:tcPr marL="2722" marR="2722" marT="27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0" i="0" u="none" strike="noStrike">
                          <a:latin typeface="Arial"/>
                        </a:rPr>
                        <a:t>141</a:t>
                      </a:r>
                    </a:p>
                  </a:txBody>
                  <a:tcPr marL="2722" marR="2722" marT="27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750" b="0" i="0" u="none" strike="noStrike">
                          <a:latin typeface="Arial"/>
                        </a:rPr>
                        <a:t>423</a:t>
                      </a:r>
                    </a:p>
                  </a:txBody>
                  <a:tcPr marL="2722" marR="2722" marT="27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750" b="0" i="0" u="none" strike="noStrike">
                          <a:latin typeface="Arial"/>
                        </a:rPr>
                        <a:t>158 м/м подзем., 52м/м назем. (213 м/м размещено в парк.№25)</a:t>
                      </a:r>
                    </a:p>
                  </a:txBody>
                  <a:tcPr marL="2722" marR="2722" marT="27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456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0" i="0" u="none" strike="noStrike">
                          <a:latin typeface="Arial"/>
                        </a:rPr>
                        <a:t>4</a:t>
                      </a:r>
                    </a:p>
                  </a:txBody>
                  <a:tcPr marL="2722" marR="2722" marT="27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1" i="0" u="sng" strike="noStrike" dirty="0">
                          <a:latin typeface="Arial"/>
                        </a:rPr>
                        <a:t>Проектируемый многоквартирный жилой дом</a:t>
                      </a:r>
                    </a:p>
                  </a:txBody>
                  <a:tcPr marL="2722" marR="2722" marT="27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0" i="0" u="none" strike="noStrike">
                          <a:latin typeface="Arial"/>
                        </a:rPr>
                        <a:t>25</a:t>
                      </a:r>
                    </a:p>
                  </a:txBody>
                  <a:tcPr marL="2722" marR="2722" marT="27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2722" marR="2722" marT="27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0" i="0" u="none" strike="noStrike">
                          <a:latin typeface="Arial"/>
                        </a:rPr>
                        <a:t>195</a:t>
                      </a:r>
                    </a:p>
                  </a:txBody>
                  <a:tcPr marL="2722" marR="2722" marT="27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0" i="0" u="none" strike="noStrike">
                          <a:latin typeface="Arial"/>
                        </a:rPr>
                        <a:t>195</a:t>
                      </a:r>
                    </a:p>
                  </a:txBody>
                  <a:tcPr marL="2722" marR="2722" marT="27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0" i="0" u="none" strike="noStrike">
                          <a:latin typeface="Arial"/>
                        </a:rPr>
                        <a:t>680,00</a:t>
                      </a:r>
                    </a:p>
                  </a:txBody>
                  <a:tcPr marL="2722" marR="2722" marT="27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0" i="0" u="none" strike="noStrike">
                          <a:latin typeface="Arial"/>
                        </a:rPr>
                        <a:t>680,00</a:t>
                      </a:r>
                    </a:p>
                  </a:txBody>
                  <a:tcPr marL="2722" marR="2722" marT="27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0" i="0" u="none" strike="noStrike">
                          <a:latin typeface="Arial"/>
                        </a:rPr>
                        <a:t>11900,00</a:t>
                      </a:r>
                    </a:p>
                  </a:txBody>
                  <a:tcPr marL="2722" marR="2722" marT="27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0" i="0" u="none" strike="noStrike">
                          <a:latin typeface="Arial"/>
                        </a:rPr>
                        <a:t>11900,00</a:t>
                      </a:r>
                    </a:p>
                  </a:txBody>
                  <a:tcPr marL="2722" marR="2722" marT="27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0" i="0" u="none" strike="noStrike">
                          <a:latin typeface="Arial"/>
                        </a:rPr>
                        <a:t>51000,00</a:t>
                      </a:r>
                    </a:p>
                  </a:txBody>
                  <a:tcPr marL="2722" marR="2722" marT="27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0" i="0" u="none" strike="noStrike">
                          <a:latin typeface="Arial"/>
                        </a:rPr>
                        <a:t>51000,00</a:t>
                      </a:r>
                    </a:p>
                  </a:txBody>
                  <a:tcPr marL="2722" marR="2722" marT="27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0" i="0" u="none" strike="noStrike">
                          <a:latin typeface="Arial"/>
                        </a:rPr>
                        <a:t>397</a:t>
                      </a:r>
                    </a:p>
                  </a:txBody>
                  <a:tcPr marL="2722" marR="2722" marT="27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0" i="0" u="none" strike="noStrike">
                          <a:latin typeface="Arial"/>
                        </a:rPr>
                        <a:t>141</a:t>
                      </a:r>
                    </a:p>
                  </a:txBody>
                  <a:tcPr marL="2722" marR="2722" marT="27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456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0" i="0" u="none" strike="noStrike">
                          <a:latin typeface="Arial"/>
                        </a:rPr>
                        <a:t>5</a:t>
                      </a:r>
                    </a:p>
                  </a:txBody>
                  <a:tcPr marL="2722" marR="2722" marT="27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1" i="0" u="sng" strike="noStrike">
                          <a:latin typeface="Arial"/>
                        </a:rPr>
                        <a:t>Проектируемый многоквартирный жилой дом</a:t>
                      </a:r>
                    </a:p>
                  </a:txBody>
                  <a:tcPr marL="2722" marR="2722" marT="27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0" i="0" u="none" strike="noStrike">
                          <a:latin typeface="Arial"/>
                        </a:rPr>
                        <a:t>25</a:t>
                      </a:r>
                    </a:p>
                  </a:txBody>
                  <a:tcPr marL="2722" marR="2722" marT="27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2722" marR="2722" marT="27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0" i="0" u="none" strike="noStrike">
                          <a:latin typeface="Arial"/>
                        </a:rPr>
                        <a:t>195</a:t>
                      </a:r>
                    </a:p>
                  </a:txBody>
                  <a:tcPr marL="2722" marR="2722" marT="27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0" i="0" u="none" strike="noStrike">
                          <a:latin typeface="Arial"/>
                        </a:rPr>
                        <a:t>195</a:t>
                      </a:r>
                    </a:p>
                  </a:txBody>
                  <a:tcPr marL="2722" marR="2722" marT="27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0" i="0" u="none" strike="noStrike">
                          <a:latin typeface="Arial"/>
                        </a:rPr>
                        <a:t>680,00</a:t>
                      </a:r>
                    </a:p>
                  </a:txBody>
                  <a:tcPr marL="2722" marR="2722" marT="27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0" i="0" u="none" strike="noStrike">
                          <a:latin typeface="Arial"/>
                        </a:rPr>
                        <a:t>680,00</a:t>
                      </a:r>
                    </a:p>
                  </a:txBody>
                  <a:tcPr marL="2722" marR="2722" marT="27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0" i="0" u="none" strike="noStrike">
                          <a:latin typeface="Arial"/>
                        </a:rPr>
                        <a:t>11900,00</a:t>
                      </a:r>
                    </a:p>
                  </a:txBody>
                  <a:tcPr marL="2722" marR="2722" marT="27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0" i="0" u="none" strike="noStrike">
                          <a:latin typeface="Arial"/>
                        </a:rPr>
                        <a:t>11900,00</a:t>
                      </a:r>
                    </a:p>
                  </a:txBody>
                  <a:tcPr marL="2722" marR="2722" marT="27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0" i="0" u="none" strike="noStrike">
                          <a:latin typeface="Arial"/>
                        </a:rPr>
                        <a:t>51000,00</a:t>
                      </a:r>
                    </a:p>
                  </a:txBody>
                  <a:tcPr marL="2722" marR="2722" marT="27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0" i="0" u="none" strike="noStrike">
                          <a:latin typeface="Arial"/>
                        </a:rPr>
                        <a:t>51000,00</a:t>
                      </a:r>
                    </a:p>
                  </a:txBody>
                  <a:tcPr marL="2722" marR="2722" marT="27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0" i="0" u="none" strike="noStrike">
                          <a:latin typeface="Arial"/>
                        </a:rPr>
                        <a:t>397</a:t>
                      </a:r>
                    </a:p>
                  </a:txBody>
                  <a:tcPr marL="2722" marR="2722" marT="27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0" i="0" u="none" strike="noStrike">
                          <a:latin typeface="Arial"/>
                        </a:rPr>
                        <a:t>141</a:t>
                      </a:r>
                    </a:p>
                  </a:txBody>
                  <a:tcPr marL="2722" marR="2722" marT="27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456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0" i="0" u="none" strike="noStrike">
                          <a:latin typeface="Arial"/>
                        </a:rPr>
                        <a:t>6</a:t>
                      </a:r>
                    </a:p>
                  </a:txBody>
                  <a:tcPr marL="2722" marR="2722" marT="27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1" i="0" u="none" strike="noStrike">
                          <a:latin typeface="Arial"/>
                        </a:rPr>
                        <a:t>Проектируемый многоквартирный жилой дом</a:t>
                      </a:r>
                    </a:p>
                  </a:txBody>
                  <a:tcPr marL="2722" marR="2722" marT="27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0" i="0" u="none" strike="noStrike">
                          <a:latin typeface="Arial"/>
                        </a:rPr>
                        <a:t>25</a:t>
                      </a:r>
                    </a:p>
                  </a:txBody>
                  <a:tcPr marL="2722" marR="2722" marT="27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2722" marR="2722" marT="27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0" i="0" u="none" strike="noStrike">
                          <a:latin typeface="Arial"/>
                        </a:rPr>
                        <a:t>191</a:t>
                      </a:r>
                    </a:p>
                  </a:txBody>
                  <a:tcPr marL="2722" marR="2722" marT="27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0" i="0" u="none" strike="noStrike">
                          <a:latin typeface="Arial"/>
                        </a:rPr>
                        <a:t>191</a:t>
                      </a:r>
                    </a:p>
                  </a:txBody>
                  <a:tcPr marL="2722" marR="2722" marT="27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0" i="0" u="none" strike="noStrike">
                          <a:latin typeface="Arial"/>
                        </a:rPr>
                        <a:t>631,19</a:t>
                      </a:r>
                    </a:p>
                  </a:txBody>
                  <a:tcPr marL="2722" marR="2722" marT="27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0" i="0" u="none" strike="noStrike">
                          <a:latin typeface="Arial"/>
                        </a:rPr>
                        <a:t>631,19</a:t>
                      </a:r>
                    </a:p>
                  </a:txBody>
                  <a:tcPr marL="2722" marR="2722" marT="27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0" i="0" u="none" strike="noStrike">
                          <a:latin typeface="Arial"/>
                        </a:rPr>
                        <a:t>10061,04</a:t>
                      </a:r>
                    </a:p>
                  </a:txBody>
                  <a:tcPr marL="2722" marR="2722" marT="27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0" i="0" u="none" strike="noStrike">
                          <a:latin typeface="Arial"/>
                        </a:rPr>
                        <a:t>10061,04</a:t>
                      </a:r>
                    </a:p>
                  </a:txBody>
                  <a:tcPr marL="2722" marR="2722" marT="27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0" i="0" u="none" strike="noStrike">
                          <a:latin typeface="Arial"/>
                        </a:rPr>
                        <a:t>47339,25</a:t>
                      </a:r>
                    </a:p>
                  </a:txBody>
                  <a:tcPr marL="2722" marR="2722" marT="27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0" i="0" u="none" strike="noStrike">
                          <a:latin typeface="Arial"/>
                        </a:rPr>
                        <a:t>47339,25</a:t>
                      </a:r>
                    </a:p>
                  </a:txBody>
                  <a:tcPr marL="2722" marR="2722" marT="27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0" i="0" u="none" strike="noStrike">
                          <a:latin typeface="Arial"/>
                        </a:rPr>
                        <a:t>252</a:t>
                      </a:r>
                    </a:p>
                  </a:txBody>
                  <a:tcPr marL="2722" marR="2722" marT="27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0" i="0" u="none" strike="noStrike">
                          <a:latin typeface="Arial"/>
                        </a:rPr>
                        <a:t>89</a:t>
                      </a:r>
                    </a:p>
                  </a:txBody>
                  <a:tcPr marL="2722" marR="2722" marT="27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750" b="0" i="0" u="none" strike="noStrike">
                          <a:latin typeface="Arial"/>
                        </a:rPr>
                        <a:t>183</a:t>
                      </a:r>
                    </a:p>
                  </a:txBody>
                  <a:tcPr marL="2722" marR="2722" marT="27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750" b="0" i="0" u="none" strike="noStrike" dirty="0">
                          <a:latin typeface="Arial"/>
                        </a:rPr>
                        <a:t>69м/м подзем.,25м/м назем. (89м/м размещаем в парк.№28)</a:t>
                      </a:r>
                    </a:p>
                  </a:txBody>
                  <a:tcPr marL="2722" marR="2722" marT="27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456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0" i="0" u="none" strike="noStrike">
                          <a:latin typeface="Arial"/>
                        </a:rPr>
                        <a:t>7</a:t>
                      </a:r>
                    </a:p>
                  </a:txBody>
                  <a:tcPr marL="2722" marR="2722" marT="27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1" i="0" u="none" strike="noStrike" dirty="0">
                          <a:latin typeface="Arial"/>
                        </a:rPr>
                        <a:t>Проектируемый многоквартирный жилой дом</a:t>
                      </a:r>
                    </a:p>
                  </a:txBody>
                  <a:tcPr marL="2722" marR="2722" marT="27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0" i="0" u="none" strike="noStrike">
                          <a:latin typeface="Arial"/>
                        </a:rPr>
                        <a:t>25</a:t>
                      </a:r>
                    </a:p>
                  </a:txBody>
                  <a:tcPr marL="2722" marR="2722" marT="27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2722" marR="2722" marT="27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0" i="0" u="none" strike="noStrike">
                          <a:latin typeface="Arial"/>
                        </a:rPr>
                        <a:t>214</a:t>
                      </a:r>
                    </a:p>
                  </a:txBody>
                  <a:tcPr marL="2722" marR="2722" marT="27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0" i="0" u="none" strike="noStrike">
                          <a:latin typeface="Arial"/>
                        </a:rPr>
                        <a:t>214</a:t>
                      </a:r>
                    </a:p>
                  </a:txBody>
                  <a:tcPr marL="2722" marR="2722" marT="27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0" i="0" u="none" strike="noStrike">
                          <a:latin typeface="Arial"/>
                        </a:rPr>
                        <a:t>658,85</a:t>
                      </a:r>
                    </a:p>
                  </a:txBody>
                  <a:tcPr marL="2722" marR="2722" marT="27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0" i="0" u="none" strike="noStrike">
                          <a:latin typeface="Arial"/>
                        </a:rPr>
                        <a:t>658,85</a:t>
                      </a:r>
                    </a:p>
                  </a:txBody>
                  <a:tcPr marL="2722" marR="2722" marT="27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0" i="0" u="none" strike="noStrike">
                          <a:latin typeface="Arial"/>
                        </a:rPr>
                        <a:t>10568,97</a:t>
                      </a:r>
                    </a:p>
                  </a:txBody>
                  <a:tcPr marL="2722" marR="2722" marT="27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0" i="0" u="none" strike="noStrike">
                          <a:latin typeface="Arial"/>
                        </a:rPr>
                        <a:t>10568,97</a:t>
                      </a:r>
                    </a:p>
                  </a:txBody>
                  <a:tcPr marL="2722" marR="2722" marT="27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0" i="0" u="none" strike="noStrike">
                          <a:latin typeface="Arial"/>
                        </a:rPr>
                        <a:t>49413,75</a:t>
                      </a:r>
                    </a:p>
                  </a:txBody>
                  <a:tcPr marL="2722" marR="2722" marT="27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0" i="0" u="none" strike="noStrike">
                          <a:latin typeface="Arial"/>
                        </a:rPr>
                        <a:t>49413,75</a:t>
                      </a:r>
                    </a:p>
                  </a:txBody>
                  <a:tcPr marL="2722" marR="2722" marT="27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0" i="0" u="none" strike="noStrike">
                          <a:latin typeface="Arial"/>
                        </a:rPr>
                        <a:t>264</a:t>
                      </a:r>
                    </a:p>
                  </a:txBody>
                  <a:tcPr marL="2722" marR="2722" marT="27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0" i="0" u="none" strike="noStrike">
                          <a:latin typeface="Arial"/>
                        </a:rPr>
                        <a:t>94</a:t>
                      </a:r>
                    </a:p>
                  </a:txBody>
                  <a:tcPr marL="2722" marR="2722" marT="27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715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0" i="0" u="none" strike="noStrike">
                          <a:latin typeface="Arial"/>
                        </a:rPr>
                        <a:t>7а</a:t>
                      </a:r>
                    </a:p>
                  </a:txBody>
                  <a:tcPr marL="2722" marR="2722" marT="27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1" i="0" u="none" strike="noStrike">
                          <a:latin typeface="Arial"/>
                        </a:rPr>
                        <a:t>Проектируемая БКТП</a:t>
                      </a:r>
                    </a:p>
                  </a:txBody>
                  <a:tcPr marL="2722" marR="2722" marT="27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2722" marR="2722" marT="27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2722" marR="2722" marT="27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2722" marR="2722" marT="27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0" i="0" u="none" strike="noStrike">
                          <a:latin typeface="Arial"/>
                        </a:rPr>
                        <a:t>-</a:t>
                      </a:r>
                    </a:p>
                  </a:txBody>
                  <a:tcPr marL="2722" marR="2722" marT="27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0" i="0" u="none" strike="noStrike">
                          <a:latin typeface="Arial"/>
                        </a:rPr>
                        <a:t>23,92</a:t>
                      </a:r>
                    </a:p>
                  </a:txBody>
                  <a:tcPr marL="2722" marR="2722" marT="27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0" i="0" u="none" strike="noStrike">
                          <a:latin typeface="Arial"/>
                        </a:rPr>
                        <a:t>23,92</a:t>
                      </a:r>
                    </a:p>
                  </a:txBody>
                  <a:tcPr marL="2722" marR="2722" marT="27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2722" marR="2722" marT="27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2722" marR="2722" marT="27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2722" marR="2722" marT="27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2722" marR="2722" marT="27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2722" marR="2722" marT="27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2722" marR="2722" marT="27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2722" marR="2722" marT="27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2722" marR="2722" marT="27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456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0" i="0" u="none" strike="noStrike">
                          <a:latin typeface="Arial"/>
                        </a:rPr>
                        <a:t>8</a:t>
                      </a:r>
                    </a:p>
                  </a:txBody>
                  <a:tcPr marL="2722" marR="2722" marT="27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1" i="0" u="sng" strike="noStrike">
                          <a:latin typeface="Arial"/>
                        </a:rPr>
                        <a:t>Проектируемый многоквартирный жилой дом</a:t>
                      </a:r>
                    </a:p>
                  </a:txBody>
                  <a:tcPr marL="2722" marR="2722" marT="27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0" i="0" u="none" strike="noStrike">
                          <a:latin typeface="Arial"/>
                        </a:rPr>
                        <a:t>16</a:t>
                      </a:r>
                    </a:p>
                  </a:txBody>
                  <a:tcPr marL="2722" marR="2722" marT="27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2722" marR="2722" marT="27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0" i="0" u="none" strike="noStrike">
                          <a:latin typeface="Arial"/>
                        </a:rPr>
                        <a:t>168</a:t>
                      </a:r>
                    </a:p>
                  </a:txBody>
                  <a:tcPr marL="2722" marR="2722" marT="27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0" i="0" u="none" strike="noStrike">
                          <a:latin typeface="Arial"/>
                        </a:rPr>
                        <a:t>168</a:t>
                      </a:r>
                    </a:p>
                  </a:txBody>
                  <a:tcPr marL="2722" marR="2722" marT="27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0" i="0" u="none" strike="noStrike">
                          <a:latin typeface="Arial"/>
                        </a:rPr>
                        <a:t>1270,00</a:t>
                      </a:r>
                    </a:p>
                  </a:txBody>
                  <a:tcPr marL="2722" marR="2722" marT="27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0" i="0" u="none" strike="noStrike">
                          <a:latin typeface="Arial"/>
                        </a:rPr>
                        <a:t>1270,00</a:t>
                      </a:r>
                    </a:p>
                  </a:txBody>
                  <a:tcPr marL="2722" marR="2722" marT="27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0" i="0" u="none" strike="noStrike">
                          <a:latin typeface="Arial"/>
                        </a:rPr>
                        <a:t>14224,00</a:t>
                      </a:r>
                    </a:p>
                  </a:txBody>
                  <a:tcPr marL="2722" marR="2722" marT="27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0" i="0" u="none" strike="noStrike">
                          <a:latin typeface="Arial"/>
                        </a:rPr>
                        <a:t>14224,00</a:t>
                      </a:r>
                    </a:p>
                  </a:txBody>
                  <a:tcPr marL="2722" marR="2722" marT="27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0" i="0" u="none" strike="noStrike">
                          <a:latin typeface="Arial"/>
                        </a:rPr>
                        <a:t>60960,00</a:t>
                      </a:r>
                    </a:p>
                  </a:txBody>
                  <a:tcPr marL="2722" marR="2722" marT="27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0" i="0" u="none" strike="noStrike">
                          <a:latin typeface="Arial"/>
                        </a:rPr>
                        <a:t>60960,00</a:t>
                      </a:r>
                    </a:p>
                  </a:txBody>
                  <a:tcPr marL="2722" marR="2722" marT="27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0" i="0" u="none" strike="noStrike">
                          <a:latin typeface="Arial"/>
                        </a:rPr>
                        <a:t>474</a:t>
                      </a:r>
                    </a:p>
                  </a:txBody>
                  <a:tcPr marL="2722" marR="2722" marT="27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0" i="0" u="none" strike="noStrike">
                          <a:latin typeface="Arial"/>
                        </a:rPr>
                        <a:t>168</a:t>
                      </a:r>
                    </a:p>
                  </a:txBody>
                  <a:tcPr marL="2722" marR="2722" marT="27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0" i="0" u="none" strike="noStrike">
                          <a:latin typeface="Arial"/>
                        </a:rPr>
                        <a:t>176</a:t>
                      </a:r>
                    </a:p>
                  </a:txBody>
                  <a:tcPr marL="2722" marR="2722" marT="27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0" i="0" u="none" strike="noStrike">
                          <a:latin typeface="Arial"/>
                        </a:rPr>
                        <a:t>96 м/м подзем.,53м/м назем. (27 м/м размещаем в парк.№27)</a:t>
                      </a:r>
                    </a:p>
                  </a:txBody>
                  <a:tcPr marL="2722" marR="2722" marT="27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86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0" i="0" u="none" strike="noStrike">
                          <a:latin typeface="Arial"/>
                        </a:rPr>
                        <a:t>9</a:t>
                      </a:r>
                    </a:p>
                  </a:txBody>
                  <a:tcPr marL="2722" marR="2722" marT="27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1" i="0" u="sng" strike="noStrike">
                          <a:latin typeface="Arial"/>
                        </a:rPr>
                        <a:t>Проектируемый детский сад </a:t>
                      </a:r>
                    </a:p>
                  </a:txBody>
                  <a:tcPr marL="2722" marR="2722" marT="27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0" i="0" u="none" strike="noStrike">
                          <a:latin typeface="Arial"/>
                        </a:rPr>
                        <a:t>3</a:t>
                      </a:r>
                    </a:p>
                  </a:txBody>
                  <a:tcPr marL="2722" marR="2722" marT="27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2722" marR="2722" marT="27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2722" marR="2722" marT="27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2722" marR="2722" marT="27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0" i="0" u="none" strike="noStrike">
                          <a:latin typeface="Arial"/>
                        </a:rPr>
                        <a:t>1077,81</a:t>
                      </a:r>
                    </a:p>
                  </a:txBody>
                  <a:tcPr marL="2722" marR="2722" marT="27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0" i="0" u="none" strike="noStrike">
                          <a:latin typeface="Arial"/>
                        </a:rPr>
                        <a:t>1077,81</a:t>
                      </a:r>
                    </a:p>
                  </a:txBody>
                  <a:tcPr marL="2722" marR="2722" marT="27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0" i="0" u="none" strike="noStrike">
                          <a:latin typeface="Arial"/>
                        </a:rPr>
                        <a:t>2263</a:t>
                      </a:r>
                    </a:p>
                  </a:txBody>
                  <a:tcPr marL="2722" marR="2722" marT="27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0" i="0" u="none" strike="noStrike">
                          <a:latin typeface="Arial"/>
                        </a:rPr>
                        <a:t>2263,40</a:t>
                      </a:r>
                    </a:p>
                  </a:txBody>
                  <a:tcPr marL="2722" marR="2722" marT="27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0" i="0" u="none" strike="noStrike">
                          <a:latin typeface="Arial"/>
                        </a:rPr>
                        <a:t>9700,29</a:t>
                      </a:r>
                    </a:p>
                  </a:txBody>
                  <a:tcPr marL="2722" marR="2722" marT="27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0" i="0" u="none" strike="noStrike">
                          <a:latin typeface="Arial"/>
                        </a:rPr>
                        <a:t>9700,29</a:t>
                      </a:r>
                    </a:p>
                  </a:txBody>
                  <a:tcPr marL="2722" marR="2722" marT="27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0" i="0" u="none" strike="noStrike">
                          <a:latin typeface="Arial"/>
                        </a:rPr>
                        <a:t>285</a:t>
                      </a:r>
                    </a:p>
                  </a:txBody>
                  <a:tcPr marL="2722" marR="2722" marT="27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0" i="0" u="none" strike="noStrike">
                          <a:latin typeface="Arial"/>
                        </a:rPr>
                        <a:t>5</a:t>
                      </a:r>
                    </a:p>
                  </a:txBody>
                  <a:tcPr marL="2722" marR="2722" marT="27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0" i="0" u="none" strike="noStrike">
                          <a:latin typeface="Arial"/>
                        </a:rPr>
                        <a:t>5</a:t>
                      </a:r>
                    </a:p>
                  </a:txBody>
                  <a:tcPr marL="2722" marR="2722" marT="27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75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2722" marR="2722" marT="27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15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0" i="0" u="none" strike="noStrike">
                          <a:latin typeface="Arial"/>
                        </a:rPr>
                        <a:t>10</a:t>
                      </a:r>
                    </a:p>
                  </a:txBody>
                  <a:tcPr marL="2722" marR="2722" marT="27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1" i="0" u="sng" strike="noStrike">
                          <a:latin typeface="Arial"/>
                        </a:rPr>
                        <a:t>Проектируемая школа</a:t>
                      </a:r>
                    </a:p>
                  </a:txBody>
                  <a:tcPr marL="2722" marR="2722" marT="27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0" i="0" u="none" strike="noStrike" dirty="0">
                          <a:latin typeface="Arial"/>
                        </a:rPr>
                        <a:t>4</a:t>
                      </a:r>
                    </a:p>
                  </a:txBody>
                  <a:tcPr marL="2722" marR="2722" marT="27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2722" marR="2722" marT="27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2722" marR="2722" marT="27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2722" marR="2722" marT="27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0" i="0" u="none" strike="noStrike">
                          <a:latin typeface="Arial"/>
                        </a:rPr>
                        <a:t>2997,79</a:t>
                      </a:r>
                    </a:p>
                  </a:txBody>
                  <a:tcPr marL="2722" marR="2722" marT="27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0" i="0" u="none" strike="noStrike">
                          <a:latin typeface="Arial"/>
                        </a:rPr>
                        <a:t>2997,79</a:t>
                      </a:r>
                    </a:p>
                  </a:txBody>
                  <a:tcPr marL="2722" marR="2722" marT="27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0" i="0" u="none" strike="noStrike">
                          <a:latin typeface="Arial"/>
                        </a:rPr>
                        <a:t>8393,81</a:t>
                      </a:r>
                    </a:p>
                  </a:txBody>
                  <a:tcPr marL="2722" marR="2722" marT="27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0" i="0" u="none" strike="noStrike">
                          <a:latin typeface="Arial"/>
                        </a:rPr>
                        <a:t>8393,81</a:t>
                      </a:r>
                    </a:p>
                  </a:txBody>
                  <a:tcPr marL="2722" marR="2722" marT="27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0" i="0" u="none" strike="noStrike">
                          <a:latin typeface="Arial"/>
                        </a:rPr>
                        <a:t>35973,48</a:t>
                      </a:r>
                    </a:p>
                  </a:txBody>
                  <a:tcPr marL="2722" marR="2722" marT="27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0" i="0" u="none" strike="noStrike">
                          <a:latin typeface="Arial"/>
                        </a:rPr>
                        <a:t>35973,48</a:t>
                      </a:r>
                    </a:p>
                  </a:txBody>
                  <a:tcPr marL="2722" marR="2722" marT="27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750" b="0" i="0" u="none" strike="noStrike">
                          <a:latin typeface="Arial"/>
                        </a:rPr>
                        <a:t>1172</a:t>
                      </a:r>
                    </a:p>
                  </a:txBody>
                  <a:tcPr marL="2722" marR="2722" marT="27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750" b="0" i="0" u="none" strike="noStrike">
                          <a:latin typeface="Arial"/>
                        </a:rPr>
                        <a:t>5</a:t>
                      </a:r>
                    </a:p>
                  </a:txBody>
                  <a:tcPr marL="2722" marR="2722" marT="27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750" b="0" i="0" u="none" strike="noStrike">
                          <a:latin typeface="Arial"/>
                        </a:rPr>
                        <a:t>10</a:t>
                      </a:r>
                    </a:p>
                  </a:txBody>
                  <a:tcPr marL="2722" marR="2722" marT="27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386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0" i="0" u="none" strike="noStrike">
                          <a:latin typeface="Arial"/>
                        </a:rPr>
                        <a:t>10А</a:t>
                      </a:r>
                    </a:p>
                  </a:txBody>
                  <a:tcPr marL="2722" marR="2722" marT="27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1" i="0" u="sng" strike="noStrike">
                          <a:latin typeface="Arial"/>
                        </a:rPr>
                        <a:t>Проектируемая начальная школа</a:t>
                      </a:r>
                    </a:p>
                  </a:txBody>
                  <a:tcPr marL="2722" marR="2722" marT="27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0" i="0" u="none" strike="noStrike">
                          <a:latin typeface="Arial"/>
                        </a:rPr>
                        <a:t>4</a:t>
                      </a:r>
                    </a:p>
                  </a:txBody>
                  <a:tcPr marL="2722" marR="2722" marT="27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2722" marR="2722" marT="27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2722" marR="2722" marT="27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2722" marR="2722" marT="27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0" i="0" u="none" strike="noStrike">
                          <a:latin typeface="Arial"/>
                        </a:rPr>
                        <a:t>1463,64</a:t>
                      </a:r>
                    </a:p>
                  </a:txBody>
                  <a:tcPr marL="2722" marR="2722" marT="27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0" i="0" u="none" strike="noStrike">
                          <a:latin typeface="Arial"/>
                        </a:rPr>
                        <a:t>1463,64</a:t>
                      </a:r>
                    </a:p>
                  </a:txBody>
                  <a:tcPr marL="2722" marR="2722" marT="27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0" i="0" u="none" strike="noStrike">
                          <a:latin typeface="Arial"/>
                        </a:rPr>
                        <a:t>4098,19</a:t>
                      </a:r>
                    </a:p>
                  </a:txBody>
                  <a:tcPr marL="2722" marR="2722" marT="27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0" i="0" u="none" strike="noStrike">
                          <a:latin typeface="Arial"/>
                        </a:rPr>
                        <a:t>4098,19</a:t>
                      </a:r>
                    </a:p>
                  </a:txBody>
                  <a:tcPr marL="2722" marR="2722" marT="27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0" i="0" u="none" strike="noStrike">
                          <a:latin typeface="Arial"/>
                        </a:rPr>
                        <a:t>17563,68</a:t>
                      </a:r>
                    </a:p>
                  </a:txBody>
                  <a:tcPr marL="2722" marR="2722" marT="27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0" i="0" u="none" strike="noStrike">
                          <a:latin typeface="Arial"/>
                        </a:rPr>
                        <a:t>17563,68</a:t>
                      </a:r>
                    </a:p>
                  </a:txBody>
                  <a:tcPr marL="2722" marR="2722" marT="27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386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0" i="0" u="none" strike="noStrike">
                          <a:latin typeface="Arial"/>
                        </a:rPr>
                        <a:t>11</a:t>
                      </a:r>
                    </a:p>
                  </a:txBody>
                  <a:tcPr marL="2722" marR="2722" marT="27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0" i="0" u="none" strike="noStrike">
                          <a:latin typeface="Arial"/>
                        </a:rPr>
                        <a:t>Административные здания. Офисы.</a:t>
                      </a:r>
                    </a:p>
                  </a:txBody>
                  <a:tcPr marL="2722" marR="2722" marT="27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0" i="0" u="none" strike="noStrike">
                          <a:latin typeface="Arial"/>
                        </a:rPr>
                        <a:t>4</a:t>
                      </a:r>
                    </a:p>
                  </a:txBody>
                  <a:tcPr marL="2722" marR="2722" marT="27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2722" marR="2722" marT="27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2722" marR="2722" marT="27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2722" marR="2722" marT="27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0" i="0" u="none" strike="noStrike">
                          <a:latin typeface="Arial"/>
                        </a:rPr>
                        <a:t>1098,66</a:t>
                      </a:r>
                    </a:p>
                  </a:txBody>
                  <a:tcPr marL="2722" marR="2722" marT="27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0" i="0" u="none" strike="noStrike">
                          <a:latin typeface="Arial"/>
                        </a:rPr>
                        <a:t>1098,66</a:t>
                      </a:r>
                    </a:p>
                  </a:txBody>
                  <a:tcPr marL="2722" marR="2722" marT="27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0" i="0" u="none" strike="noStrike">
                          <a:latin typeface="Arial"/>
                        </a:rPr>
                        <a:t>3076,248</a:t>
                      </a:r>
                    </a:p>
                  </a:txBody>
                  <a:tcPr marL="2722" marR="2722" marT="27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0" i="0" u="none" strike="noStrike">
                          <a:latin typeface="Arial"/>
                        </a:rPr>
                        <a:t>3076,248</a:t>
                      </a:r>
                    </a:p>
                  </a:txBody>
                  <a:tcPr marL="2722" marR="2722" marT="27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0" i="0" u="none" strike="noStrike">
                          <a:latin typeface="Arial"/>
                        </a:rPr>
                        <a:t>13183,92</a:t>
                      </a:r>
                    </a:p>
                  </a:txBody>
                  <a:tcPr marL="2722" marR="2722" marT="27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0" i="0" u="none" strike="noStrike">
                          <a:latin typeface="Arial"/>
                        </a:rPr>
                        <a:t>13183,92</a:t>
                      </a:r>
                    </a:p>
                  </a:txBody>
                  <a:tcPr marL="2722" marR="2722" marT="27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0" i="0" u="none" strike="noStrike">
                          <a:latin typeface="Arial"/>
                        </a:rPr>
                        <a:t>308</a:t>
                      </a:r>
                    </a:p>
                  </a:txBody>
                  <a:tcPr marL="2722" marR="2722" marT="27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0" i="0" u="none" strike="noStrike">
                          <a:latin typeface="Arial"/>
                        </a:rPr>
                        <a:t>62</a:t>
                      </a:r>
                    </a:p>
                  </a:txBody>
                  <a:tcPr marL="2722" marR="2722" marT="27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0" i="0" u="none" strike="noStrike">
                          <a:latin typeface="Arial"/>
                        </a:rPr>
                        <a:t>62</a:t>
                      </a:r>
                    </a:p>
                  </a:txBody>
                  <a:tcPr marL="2722" marR="2722" marT="27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0" i="0" u="none" strike="noStrike">
                          <a:latin typeface="Arial"/>
                        </a:rPr>
                        <a:t>49 м/м размещаем в парковке №19</a:t>
                      </a:r>
                    </a:p>
                  </a:txBody>
                  <a:tcPr marL="2722" marR="2722" marT="27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86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0" i="0" u="none" strike="noStrike">
                          <a:latin typeface="Arial"/>
                        </a:rPr>
                        <a:t>12</a:t>
                      </a:r>
                    </a:p>
                  </a:txBody>
                  <a:tcPr marL="2722" marR="2722" marT="27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0" i="0" u="none" strike="noStrike">
                          <a:latin typeface="Arial"/>
                        </a:rPr>
                        <a:t>Административные здания. Офисы.</a:t>
                      </a:r>
                    </a:p>
                  </a:txBody>
                  <a:tcPr marL="2722" marR="2722" marT="27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0" i="0" u="none" strike="noStrike">
                          <a:latin typeface="Arial"/>
                        </a:rPr>
                        <a:t>7</a:t>
                      </a:r>
                    </a:p>
                  </a:txBody>
                  <a:tcPr marL="2722" marR="2722" marT="27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2722" marR="2722" marT="27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2722" marR="2722" marT="27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2722" marR="2722" marT="27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0" i="0" u="none" strike="noStrike">
                          <a:latin typeface="Arial"/>
                        </a:rPr>
                        <a:t>846,34</a:t>
                      </a:r>
                    </a:p>
                  </a:txBody>
                  <a:tcPr marL="2722" marR="2722" marT="27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0" i="0" u="none" strike="noStrike">
                          <a:latin typeface="Arial"/>
                        </a:rPr>
                        <a:t>846,34</a:t>
                      </a:r>
                    </a:p>
                  </a:txBody>
                  <a:tcPr marL="2722" marR="2722" marT="27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0" i="0" u="none" strike="noStrike">
                          <a:latin typeface="Arial"/>
                        </a:rPr>
                        <a:t>5691,36</a:t>
                      </a:r>
                    </a:p>
                  </a:txBody>
                  <a:tcPr marL="2722" marR="2722" marT="27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0" i="0" u="none" strike="noStrike">
                          <a:latin typeface="Arial"/>
                        </a:rPr>
                        <a:t>5691,36</a:t>
                      </a:r>
                    </a:p>
                  </a:txBody>
                  <a:tcPr marL="2722" marR="2722" marT="27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0" i="0" u="none" strike="noStrike">
                          <a:latin typeface="Arial"/>
                        </a:rPr>
                        <a:t>20352,79</a:t>
                      </a:r>
                    </a:p>
                  </a:txBody>
                  <a:tcPr marL="2722" marR="2722" marT="27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0" i="0" u="none" strike="noStrike">
                          <a:latin typeface="Arial"/>
                        </a:rPr>
                        <a:t>20352,79</a:t>
                      </a:r>
                    </a:p>
                  </a:txBody>
                  <a:tcPr marL="2722" marR="2722" marT="27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0" i="0" u="none" strike="noStrike">
                          <a:latin typeface="Arial"/>
                        </a:rPr>
                        <a:t>569</a:t>
                      </a:r>
                    </a:p>
                  </a:txBody>
                  <a:tcPr marL="2722" marR="2722" marT="27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0" i="0" u="none" strike="noStrike">
                          <a:latin typeface="Arial"/>
                        </a:rPr>
                        <a:t>114</a:t>
                      </a:r>
                    </a:p>
                  </a:txBody>
                  <a:tcPr marL="2722" marR="2722" marT="27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0" i="0" u="none" strike="noStrike">
                          <a:latin typeface="Arial"/>
                        </a:rPr>
                        <a:t>99</a:t>
                      </a:r>
                    </a:p>
                  </a:txBody>
                  <a:tcPr marL="2722" marR="2722" marT="27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0" i="0" u="none" strike="noStrike">
                          <a:latin typeface="Arial"/>
                        </a:rPr>
                        <a:t>99 м/м размещаем в парк. №19</a:t>
                      </a:r>
                    </a:p>
                  </a:txBody>
                  <a:tcPr marL="2722" marR="2722" marT="27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86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0" i="0" u="none" strike="noStrike">
                          <a:latin typeface="Arial"/>
                        </a:rPr>
                        <a:t>13</a:t>
                      </a:r>
                    </a:p>
                  </a:txBody>
                  <a:tcPr marL="2722" marR="2722" marT="27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0" i="0" u="none" strike="noStrike">
                          <a:latin typeface="Arial"/>
                        </a:rPr>
                        <a:t>"Иремель". Торково-развлекательный комплекс</a:t>
                      </a:r>
                    </a:p>
                  </a:txBody>
                  <a:tcPr marL="2722" marR="2722" marT="27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0" i="0" u="none" strike="noStrike">
                          <a:latin typeface="Arial"/>
                        </a:rPr>
                        <a:t>5</a:t>
                      </a:r>
                    </a:p>
                  </a:txBody>
                  <a:tcPr marL="2722" marR="2722" marT="27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2722" marR="2722" marT="27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2722" marR="2722" marT="27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2722" marR="2722" marT="27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0" i="0" u="none" strike="noStrike">
                          <a:latin typeface="Arial"/>
                        </a:rPr>
                        <a:t>16899,4</a:t>
                      </a:r>
                    </a:p>
                  </a:txBody>
                  <a:tcPr marL="2722" marR="2722" marT="27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0" i="0" u="none" strike="noStrike">
                          <a:latin typeface="Arial"/>
                        </a:rPr>
                        <a:t>16899,4</a:t>
                      </a:r>
                    </a:p>
                  </a:txBody>
                  <a:tcPr marL="2722" marR="2722" marT="27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0" i="0" u="none" strike="noStrike">
                          <a:latin typeface="Arial"/>
                        </a:rPr>
                        <a:t>29573,95</a:t>
                      </a:r>
                    </a:p>
                  </a:txBody>
                  <a:tcPr marL="2722" marR="2722" marT="27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0" i="0" u="none" strike="noStrike">
                          <a:latin typeface="Arial"/>
                        </a:rPr>
                        <a:t>29573,95</a:t>
                      </a:r>
                    </a:p>
                  </a:txBody>
                  <a:tcPr marL="2722" marR="2722" marT="27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0" i="0" u="none" strike="noStrike">
                          <a:latin typeface="Arial"/>
                        </a:rPr>
                        <a:t>253491</a:t>
                      </a:r>
                    </a:p>
                  </a:txBody>
                  <a:tcPr marL="2722" marR="2722" marT="27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0" i="0" u="none" strike="noStrike">
                          <a:latin typeface="Arial"/>
                        </a:rPr>
                        <a:t>253491</a:t>
                      </a:r>
                    </a:p>
                  </a:txBody>
                  <a:tcPr marL="2722" marR="2722" marT="27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0" i="0" u="none" strike="noStrike">
                          <a:latin typeface="Arial"/>
                        </a:rPr>
                        <a:t>672</a:t>
                      </a:r>
                    </a:p>
                  </a:txBody>
                  <a:tcPr marL="2722" marR="2722" marT="27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0" i="0" u="none" strike="noStrike">
                          <a:latin typeface="Arial"/>
                        </a:rPr>
                        <a:t>1479</a:t>
                      </a:r>
                    </a:p>
                  </a:txBody>
                  <a:tcPr marL="2722" marR="2722" marT="27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750" b="0" i="0" u="none" strike="noStrike">
                          <a:latin typeface="Arial"/>
                        </a:rPr>
                        <a:t>274</a:t>
                      </a:r>
                    </a:p>
                  </a:txBody>
                  <a:tcPr marL="2722" marR="2722" marT="27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750" b="0" i="0" u="none" strike="noStrike">
                          <a:latin typeface="Arial"/>
                        </a:rPr>
                        <a:t>190м/м наземные (2072м/м размещаем в парковке №19)</a:t>
                      </a:r>
                    </a:p>
                  </a:txBody>
                  <a:tcPr marL="2722" marR="2722" marT="27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15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0" i="0" u="none" strike="noStrike">
                          <a:latin typeface="Arial"/>
                        </a:rPr>
                        <a:t>14</a:t>
                      </a:r>
                    </a:p>
                  </a:txBody>
                  <a:tcPr marL="2722" marR="2722" marT="27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0" i="0" u="none" strike="noStrike">
                          <a:latin typeface="Arial"/>
                        </a:rPr>
                        <a:t>ХБК, универсальный рынок</a:t>
                      </a:r>
                    </a:p>
                  </a:txBody>
                  <a:tcPr marL="2722" marR="2722" marT="27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0" i="0" u="none" strike="noStrike">
                          <a:latin typeface="Arial"/>
                        </a:rPr>
                        <a:t>4</a:t>
                      </a:r>
                    </a:p>
                  </a:txBody>
                  <a:tcPr marL="2722" marR="2722" marT="27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2722" marR="2722" marT="27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2722" marR="2722" marT="27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2722" marR="2722" marT="27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0" i="0" u="none" strike="noStrike">
                          <a:latin typeface="Arial"/>
                        </a:rPr>
                        <a:t>12391,88</a:t>
                      </a:r>
                    </a:p>
                  </a:txBody>
                  <a:tcPr marL="2722" marR="2722" marT="27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0" i="0" u="none" strike="noStrike">
                          <a:latin typeface="Arial"/>
                        </a:rPr>
                        <a:t>12391,88</a:t>
                      </a:r>
                    </a:p>
                  </a:txBody>
                  <a:tcPr marL="2722" marR="2722" marT="27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0" i="0" u="none" strike="noStrike">
                          <a:latin typeface="Arial"/>
                        </a:rPr>
                        <a:t>17348,632</a:t>
                      </a:r>
                    </a:p>
                  </a:txBody>
                  <a:tcPr marL="2722" marR="2722" marT="27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0" i="0" u="none" strike="noStrike">
                          <a:latin typeface="Arial"/>
                        </a:rPr>
                        <a:t>17348,632</a:t>
                      </a:r>
                    </a:p>
                  </a:txBody>
                  <a:tcPr marL="2722" marR="2722" marT="27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0" i="0" u="none" strike="noStrike">
                          <a:latin typeface="Arial"/>
                        </a:rPr>
                        <a:t>148702,56</a:t>
                      </a:r>
                    </a:p>
                  </a:txBody>
                  <a:tcPr marL="2722" marR="2722" marT="27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0" i="0" u="none" strike="noStrike">
                          <a:latin typeface="Arial"/>
                        </a:rPr>
                        <a:t>148702,56</a:t>
                      </a:r>
                    </a:p>
                  </a:txBody>
                  <a:tcPr marL="2722" marR="2722" marT="27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0" i="0" u="none" strike="noStrike">
                          <a:latin typeface="Arial"/>
                        </a:rPr>
                        <a:t>394</a:t>
                      </a:r>
                    </a:p>
                  </a:txBody>
                  <a:tcPr marL="2722" marR="2722" marT="27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0" i="0" u="none" strike="noStrike">
                          <a:latin typeface="Arial"/>
                        </a:rPr>
                        <a:t>867</a:t>
                      </a:r>
                    </a:p>
                  </a:txBody>
                  <a:tcPr marL="2722" marR="2722" marT="27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715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0" i="0" u="none" strike="noStrike">
                          <a:latin typeface="Arial"/>
                        </a:rPr>
                        <a:t>15</a:t>
                      </a:r>
                    </a:p>
                  </a:txBody>
                  <a:tcPr marL="2722" marR="2722" marT="27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0" i="0" u="none" strike="noStrike">
                          <a:latin typeface="Arial"/>
                        </a:rPr>
                        <a:t>Бизнес-центр</a:t>
                      </a:r>
                    </a:p>
                  </a:txBody>
                  <a:tcPr marL="2722" marR="2722" marT="27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0" i="0" u="none" strike="noStrike">
                          <a:latin typeface="Arial"/>
                        </a:rPr>
                        <a:t>23</a:t>
                      </a:r>
                    </a:p>
                  </a:txBody>
                  <a:tcPr marL="2722" marR="2722" marT="27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2722" marR="2722" marT="27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2722" marR="2722" marT="27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2722" marR="2722" marT="27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0" i="0" u="none" strike="noStrike">
                          <a:latin typeface="Arial"/>
                        </a:rPr>
                        <a:t>1196,62</a:t>
                      </a:r>
                    </a:p>
                  </a:txBody>
                  <a:tcPr marL="2722" marR="2722" marT="27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0" i="0" u="none" strike="noStrike">
                          <a:latin typeface="Arial"/>
                        </a:rPr>
                        <a:t>1196,62</a:t>
                      </a:r>
                    </a:p>
                  </a:txBody>
                  <a:tcPr marL="2722" marR="2722" marT="27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0" i="0" u="none" strike="noStrike">
                          <a:latin typeface="Arial"/>
                        </a:rPr>
                        <a:t>21409,63</a:t>
                      </a:r>
                    </a:p>
                  </a:txBody>
                  <a:tcPr marL="2722" marR="2722" marT="27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0" i="0" u="none" strike="noStrike">
                          <a:latin typeface="Arial"/>
                        </a:rPr>
                        <a:t>21409,63</a:t>
                      </a:r>
                    </a:p>
                  </a:txBody>
                  <a:tcPr marL="2722" marR="2722" marT="27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0" i="0" u="none" strike="noStrike">
                          <a:latin typeface="Arial"/>
                        </a:rPr>
                        <a:t>77893,55</a:t>
                      </a:r>
                    </a:p>
                  </a:txBody>
                  <a:tcPr marL="2722" marR="2722" marT="27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0" i="0" u="none" strike="noStrike">
                          <a:latin typeface="Arial"/>
                        </a:rPr>
                        <a:t>77983,55</a:t>
                      </a:r>
                    </a:p>
                  </a:txBody>
                  <a:tcPr marL="2722" marR="2722" marT="27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0" i="0" u="none" strike="noStrike">
                          <a:latin typeface="Arial"/>
                        </a:rPr>
                        <a:t>780</a:t>
                      </a:r>
                    </a:p>
                  </a:txBody>
                  <a:tcPr marL="2722" marR="2722" marT="27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0" i="0" u="none" strike="noStrike">
                          <a:latin typeface="Arial"/>
                        </a:rPr>
                        <a:t>156</a:t>
                      </a:r>
                    </a:p>
                  </a:txBody>
                  <a:tcPr marL="2722" marR="2722" marT="27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2722" marR="2722" marT="27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0" i="0" u="none" strike="noStrike">
                          <a:latin typeface="Arial"/>
                        </a:rPr>
                        <a:t> размещаем на парковке №19</a:t>
                      </a:r>
                    </a:p>
                  </a:txBody>
                  <a:tcPr marL="2722" marR="2722" marT="27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86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0" i="0" u="none" strike="noStrike">
                          <a:latin typeface="Arial"/>
                        </a:rPr>
                        <a:t>16</a:t>
                      </a:r>
                    </a:p>
                  </a:txBody>
                  <a:tcPr marL="2722" marR="2722" marT="27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0" i="0" u="none" strike="noStrike">
                          <a:latin typeface="Arial"/>
                        </a:rPr>
                        <a:t>Существующий кафе-бар, торговый павильон</a:t>
                      </a:r>
                    </a:p>
                  </a:txBody>
                  <a:tcPr marL="2722" marR="2722" marT="27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2722" marR="2722" marT="27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2722" marR="2722" marT="27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2722" marR="2722" marT="27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2722" marR="2722" marT="27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0" i="0" u="none" strike="noStrike">
                          <a:latin typeface="Arial"/>
                        </a:rPr>
                        <a:t>405,48</a:t>
                      </a:r>
                    </a:p>
                  </a:txBody>
                  <a:tcPr marL="2722" marR="2722" marT="27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0" i="0" u="none" strike="noStrike">
                          <a:latin typeface="Arial"/>
                        </a:rPr>
                        <a:t>405,48</a:t>
                      </a:r>
                    </a:p>
                  </a:txBody>
                  <a:tcPr marL="2722" marR="2722" marT="27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0" i="0" u="none" strike="noStrike">
                          <a:latin typeface="Arial"/>
                        </a:rPr>
                        <a:t>283,84</a:t>
                      </a:r>
                    </a:p>
                  </a:txBody>
                  <a:tcPr marL="2722" marR="2722" marT="27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0" i="0" u="none" strike="noStrike">
                          <a:latin typeface="Arial"/>
                        </a:rPr>
                        <a:t>283,84</a:t>
                      </a:r>
                    </a:p>
                  </a:txBody>
                  <a:tcPr marL="2722" marR="2722" marT="27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0" i="0" u="none" strike="noStrike">
                          <a:latin typeface="Arial"/>
                        </a:rPr>
                        <a:t>1216,44</a:t>
                      </a:r>
                    </a:p>
                  </a:txBody>
                  <a:tcPr marL="2722" marR="2722" marT="27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0" i="0" u="none" strike="noStrike">
                          <a:latin typeface="Arial"/>
                        </a:rPr>
                        <a:t>1216,44</a:t>
                      </a:r>
                    </a:p>
                  </a:txBody>
                  <a:tcPr marL="2722" marR="2722" marT="27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0" i="0" u="none" strike="noStrike">
                          <a:latin typeface="Arial"/>
                        </a:rPr>
                        <a:t>9</a:t>
                      </a:r>
                    </a:p>
                  </a:txBody>
                  <a:tcPr marL="2722" marR="2722" marT="27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0" i="0" u="none" strike="noStrike">
                          <a:latin typeface="Arial"/>
                        </a:rPr>
                        <a:t>2</a:t>
                      </a:r>
                    </a:p>
                  </a:txBody>
                  <a:tcPr marL="2722" marR="2722" marT="27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0" i="0" u="none" strike="noStrike">
                          <a:latin typeface="Arial"/>
                        </a:rPr>
                        <a:t>2</a:t>
                      </a:r>
                    </a:p>
                  </a:txBody>
                  <a:tcPr marL="2722" marR="2722" marT="27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2722" marR="2722" marT="27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86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0" i="0" u="none" strike="noStrike">
                          <a:latin typeface="Arial"/>
                        </a:rPr>
                        <a:t>17</a:t>
                      </a:r>
                    </a:p>
                  </a:txBody>
                  <a:tcPr marL="2722" marR="2722" marT="27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0" i="0" u="none" strike="noStrike">
                          <a:latin typeface="Arial"/>
                        </a:rPr>
                        <a:t>Существующее административное здание</a:t>
                      </a:r>
                    </a:p>
                  </a:txBody>
                  <a:tcPr marL="2722" marR="2722" marT="27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2722" marR="2722" marT="27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2722" marR="2722" marT="27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2722" marR="2722" marT="27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2722" marR="2722" marT="27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0" i="0" u="none" strike="noStrike">
                          <a:latin typeface="Arial"/>
                        </a:rPr>
                        <a:t>296,39</a:t>
                      </a:r>
                    </a:p>
                  </a:txBody>
                  <a:tcPr marL="2722" marR="2722" marT="27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0" i="0" u="none" strike="noStrike">
                          <a:latin typeface="Arial"/>
                        </a:rPr>
                        <a:t>296,39</a:t>
                      </a:r>
                    </a:p>
                  </a:txBody>
                  <a:tcPr marL="2722" marR="2722" marT="27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0" i="0" u="none" strike="noStrike">
                          <a:latin typeface="Arial"/>
                        </a:rPr>
                        <a:t>207,47</a:t>
                      </a:r>
                    </a:p>
                  </a:txBody>
                  <a:tcPr marL="2722" marR="2722" marT="27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0" i="0" u="none" strike="noStrike">
                          <a:latin typeface="Arial"/>
                        </a:rPr>
                        <a:t>207,47</a:t>
                      </a:r>
                    </a:p>
                  </a:txBody>
                  <a:tcPr marL="2722" marR="2722" marT="27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0" i="0" u="none" strike="noStrike">
                          <a:latin typeface="Arial"/>
                        </a:rPr>
                        <a:t>889,17</a:t>
                      </a:r>
                    </a:p>
                  </a:txBody>
                  <a:tcPr marL="2722" marR="2722" marT="27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0" i="0" u="none" strike="noStrike">
                          <a:latin typeface="Arial"/>
                        </a:rPr>
                        <a:t>889,17</a:t>
                      </a:r>
                    </a:p>
                  </a:txBody>
                  <a:tcPr marL="2722" marR="2722" marT="27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0" i="0" u="none" strike="noStrike">
                          <a:latin typeface="Arial"/>
                        </a:rPr>
                        <a:t>7</a:t>
                      </a:r>
                    </a:p>
                  </a:txBody>
                  <a:tcPr marL="2722" marR="2722" marT="27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2722" marR="2722" marT="27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0" i="0" u="none" strike="noStrike">
                          <a:latin typeface="Arial"/>
                        </a:rPr>
                        <a:t>2</a:t>
                      </a:r>
                    </a:p>
                  </a:txBody>
                  <a:tcPr marL="2722" marR="2722" marT="27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2722" marR="2722" marT="27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86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0" i="0" u="none" strike="noStrike">
                          <a:latin typeface="Arial"/>
                        </a:rPr>
                        <a:t>18</a:t>
                      </a:r>
                    </a:p>
                  </a:txBody>
                  <a:tcPr marL="2722" marR="2722" marT="27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0" i="0" u="none" strike="noStrike">
                          <a:latin typeface="Arial"/>
                        </a:rPr>
                        <a:t>Существующее административное здание</a:t>
                      </a:r>
                    </a:p>
                  </a:txBody>
                  <a:tcPr marL="2722" marR="2722" marT="27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0" i="0" u="none" strike="noStrike">
                          <a:latin typeface="Arial"/>
                        </a:rPr>
                        <a:t>3</a:t>
                      </a:r>
                    </a:p>
                  </a:txBody>
                  <a:tcPr marL="2722" marR="2722" marT="27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2722" marR="2722" marT="27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2722" marR="2722" marT="27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2722" marR="2722" marT="27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0" i="0" u="none" strike="noStrike">
                          <a:latin typeface="Arial"/>
                        </a:rPr>
                        <a:t>769,50</a:t>
                      </a:r>
                    </a:p>
                  </a:txBody>
                  <a:tcPr marL="2722" marR="2722" marT="27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0" i="0" u="none" strike="noStrike">
                          <a:latin typeface="Arial"/>
                        </a:rPr>
                        <a:t>769,50</a:t>
                      </a:r>
                    </a:p>
                  </a:txBody>
                  <a:tcPr marL="2722" marR="2722" marT="27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0" i="0" u="none" strike="noStrike">
                          <a:latin typeface="Arial"/>
                        </a:rPr>
                        <a:t>1615,95</a:t>
                      </a:r>
                    </a:p>
                  </a:txBody>
                  <a:tcPr marL="2722" marR="2722" marT="27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0" i="0" u="none" strike="noStrike">
                          <a:latin typeface="Arial"/>
                        </a:rPr>
                        <a:t>1615,95</a:t>
                      </a:r>
                    </a:p>
                  </a:txBody>
                  <a:tcPr marL="2722" marR="2722" marT="27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0" i="0" u="none" strike="noStrike">
                          <a:latin typeface="Arial"/>
                        </a:rPr>
                        <a:t>6925,50</a:t>
                      </a:r>
                    </a:p>
                  </a:txBody>
                  <a:tcPr marL="2722" marR="2722" marT="27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0" i="0" u="none" strike="noStrike">
                          <a:latin typeface="Arial"/>
                        </a:rPr>
                        <a:t>6925,50</a:t>
                      </a:r>
                    </a:p>
                  </a:txBody>
                  <a:tcPr marL="2722" marR="2722" marT="27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0" i="0" u="none" strike="noStrike">
                          <a:latin typeface="Arial"/>
                        </a:rPr>
                        <a:t>162</a:t>
                      </a:r>
                    </a:p>
                  </a:txBody>
                  <a:tcPr marL="2722" marR="2722" marT="27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0" i="0" u="none" strike="noStrike">
                          <a:latin typeface="Arial"/>
                        </a:rPr>
                        <a:t>32</a:t>
                      </a:r>
                    </a:p>
                  </a:txBody>
                  <a:tcPr marL="2722" marR="2722" marT="27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0" i="0" u="none" strike="noStrike">
                          <a:latin typeface="Arial"/>
                        </a:rPr>
                        <a:t>32</a:t>
                      </a:r>
                    </a:p>
                  </a:txBody>
                  <a:tcPr marL="2722" marR="2722" marT="27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2722" marR="2722" marT="27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15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0" i="0" u="none" strike="noStrike">
                          <a:latin typeface="Arial"/>
                        </a:rPr>
                        <a:t>19</a:t>
                      </a:r>
                    </a:p>
                  </a:txBody>
                  <a:tcPr marL="2722" marR="2722" marT="27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0" i="0" u="none" strike="noStrike">
                          <a:latin typeface="Arial"/>
                        </a:rPr>
                        <a:t>Существующий паркинг</a:t>
                      </a:r>
                    </a:p>
                  </a:txBody>
                  <a:tcPr marL="2722" marR="2722" marT="27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0" i="0" u="none" strike="noStrike">
                          <a:latin typeface="Arial"/>
                        </a:rPr>
                        <a:t>7</a:t>
                      </a:r>
                    </a:p>
                  </a:txBody>
                  <a:tcPr marL="2722" marR="2722" marT="27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2722" marR="2722" marT="27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2722" marR="2722" marT="27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2722" marR="2722" marT="27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0" i="0" u="none" strike="noStrike">
                          <a:latin typeface="Arial"/>
                        </a:rPr>
                        <a:t>6200,51</a:t>
                      </a:r>
                    </a:p>
                  </a:txBody>
                  <a:tcPr marL="2722" marR="2722" marT="27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0" i="0" u="none" strike="noStrike">
                          <a:latin typeface="Arial"/>
                        </a:rPr>
                        <a:t>6200,51</a:t>
                      </a:r>
                    </a:p>
                  </a:txBody>
                  <a:tcPr marL="2722" marR="2722" marT="27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0" i="0" u="none" strike="noStrike">
                          <a:latin typeface="Arial"/>
                        </a:rPr>
                        <a:t>30382,50</a:t>
                      </a:r>
                    </a:p>
                  </a:txBody>
                  <a:tcPr marL="2722" marR="2722" marT="27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0" i="0" u="none" strike="noStrike">
                          <a:latin typeface="Arial"/>
                        </a:rPr>
                        <a:t>30382,50</a:t>
                      </a:r>
                    </a:p>
                  </a:txBody>
                  <a:tcPr marL="2722" marR="2722" marT="27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0" i="0" u="none" strike="noStrike">
                          <a:latin typeface="Arial"/>
                        </a:rPr>
                        <a:t>130210,71</a:t>
                      </a:r>
                    </a:p>
                  </a:txBody>
                  <a:tcPr marL="2722" marR="2722" marT="27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0" i="0" u="none" strike="noStrike">
                          <a:latin typeface="Arial"/>
                        </a:rPr>
                        <a:t>130210,71</a:t>
                      </a:r>
                    </a:p>
                  </a:txBody>
                  <a:tcPr marL="2722" marR="2722" marT="27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2722" marR="2722" marT="27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2722" marR="2722" marT="27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0" i="0" u="none" strike="noStrike">
                          <a:latin typeface="Arial"/>
                        </a:rPr>
                        <a:t>880</a:t>
                      </a:r>
                    </a:p>
                  </a:txBody>
                  <a:tcPr marL="2722" marR="2722" marT="27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2722" marR="2722" marT="27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15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0" i="0" u="none" strike="noStrike">
                          <a:latin typeface="Arial"/>
                        </a:rPr>
                        <a:t>20</a:t>
                      </a:r>
                    </a:p>
                  </a:txBody>
                  <a:tcPr marL="2722" marR="2722" marT="27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0" i="0" u="none" strike="noStrike">
                          <a:latin typeface="Arial"/>
                        </a:rPr>
                        <a:t>Существующее ТП</a:t>
                      </a:r>
                    </a:p>
                  </a:txBody>
                  <a:tcPr marL="2722" marR="2722" marT="27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0" i="0" u="none" strike="noStrike">
                          <a:latin typeface="Arial"/>
                        </a:rPr>
                        <a:t>3</a:t>
                      </a:r>
                    </a:p>
                  </a:txBody>
                  <a:tcPr marL="2722" marR="2722" marT="27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2722" marR="2722" marT="27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2722" marR="2722" marT="27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2722" marR="2722" marT="27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0" i="0" u="none" strike="noStrike">
                          <a:latin typeface="Arial"/>
                        </a:rPr>
                        <a:t>55,93</a:t>
                      </a:r>
                    </a:p>
                  </a:txBody>
                  <a:tcPr marL="2722" marR="2722" marT="27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0" i="0" u="none" strike="noStrike">
                          <a:latin typeface="Arial"/>
                        </a:rPr>
                        <a:t>55,93</a:t>
                      </a:r>
                    </a:p>
                  </a:txBody>
                  <a:tcPr marL="2722" marR="2722" marT="27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0" i="0" u="none" strike="noStrike">
                          <a:latin typeface="Arial"/>
                        </a:rPr>
                        <a:t>117,45</a:t>
                      </a:r>
                    </a:p>
                  </a:txBody>
                  <a:tcPr marL="2722" marR="2722" marT="27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0" i="0" u="none" strike="noStrike">
                          <a:latin typeface="Arial"/>
                        </a:rPr>
                        <a:t>117,45</a:t>
                      </a:r>
                    </a:p>
                  </a:txBody>
                  <a:tcPr marL="2722" marR="2722" marT="27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0" i="0" u="none" strike="noStrike">
                          <a:latin typeface="Arial"/>
                        </a:rPr>
                        <a:t>503,37</a:t>
                      </a:r>
                    </a:p>
                  </a:txBody>
                  <a:tcPr marL="2722" marR="2722" marT="27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0" i="0" u="none" strike="noStrike">
                          <a:latin typeface="Arial"/>
                        </a:rPr>
                        <a:t>503,37</a:t>
                      </a:r>
                    </a:p>
                  </a:txBody>
                  <a:tcPr marL="2722" marR="2722" marT="27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2722" marR="2722" marT="27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2722" marR="2722" marT="27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2722" marR="2722" marT="27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2722" marR="2722" marT="27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86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0" i="0" u="none" strike="noStrike">
                          <a:latin typeface="Arial"/>
                        </a:rPr>
                        <a:t>21</a:t>
                      </a:r>
                    </a:p>
                  </a:txBody>
                  <a:tcPr marL="2722" marR="2722" marT="27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0" i="0" u="none" strike="noStrike">
                          <a:latin typeface="Arial"/>
                        </a:rPr>
                        <a:t>Хозяйственный корпус. Котельная.</a:t>
                      </a:r>
                    </a:p>
                  </a:txBody>
                  <a:tcPr marL="2722" marR="2722" marT="27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2722" marR="2722" marT="27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2722" marR="2722" marT="27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2722" marR="2722" marT="27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2722" marR="2722" marT="27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0" i="0" u="none" strike="noStrike">
                          <a:latin typeface="Arial"/>
                        </a:rPr>
                        <a:t>152,64</a:t>
                      </a:r>
                    </a:p>
                  </a:txBody>
                  <a:tcPr marL="2722" marR="2722" marT="27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0" i="0" u="none" strike="noStrike">
                          <a:latin typeface="Arial"/>
                        </a:rPr>
                        <a:t>152,64</a:t>
                      </a:r>
                    </a:p>
                  </a:txBody>
                  <a:tcPr marL="2722" marR="2722" marT="27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0" i="0" u="none" strike="noStrike">
                          <a:latin typeface="Arial"/>
                        </a:rPr>
                        <a:t>106,85</a:t>
                      </a:r>
                    </a:p>
                  </a:txBody>
                  <a:tcPr marL="2722" marR="2722" marT="27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0" i="0" u="none" strike="noStrike">
                          <a:latin typeface="Arial"/>
                        </a:rPr>
                        <a:t>106,85</a:t>
                      </a:r>
                    </a:p>
                  </a:txBody>
                  <a:tcPr marL="2722" marR="2722" marT="27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0" i="0" u="none" strike="noStrike">
                          <a:latin typeface="Arial"/>
                        </a:rPr>
                        <a:t>457,92</a:t>
                      </a:r>
                    </a:p>
                  </a:txBody>
                  <a:tcPr marL="2722" marR="2722" marT="27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0" i="0" u="none" strike="noStrike">
                          <a:latin typeface="Arial"/>
                        </a:rPr>
                        <a:t>457,92</a:t>
                      </a:r>
                    </a:p>
                  </a:txBody>
                  <a:tcPr marL="2722" marR="2722" marT="27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2722" marR="2722" marT="27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2722" marR="2722" marT="27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2722" marR="2722" marT="27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2722" marR="2722" marT="27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86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0" i="0" u="none" strike="noStrike">
                          <a:latin typeface="Arial"/>
                        </a:rPr>
                        <a:t>22</a:t>
                      </a:r>
                    </a:p>
                  </a:txBody>
                  <a:tcPr marL="2722" marR="2722" marT="27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0" i="0" u="none" strike="noStrike">
                          <a:latin typeface="Arial"/>
                        </a:rPr>
                        <a:t>Хозяйственный корпус. подст."Солнечная"</a:t>
                      </a:r>
                    </a:p>
                  </a:txBody>
                  <a:tcPr marL="2722" marR="2722" marT="27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2722" marR="2722" marT="27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2722" marR="2722" marT="27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2722" marR="2722" marT="27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2722" marR="2722" marT="27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0" i="0" u="none" strike="noStrike">
                          <a:latin typeface="Arial"/>
                        </a:rPr>
                        <a:t>592,81</a:t>
                      </a:r>
                    </a:p>
                  </a:txBody>
                  <a:tcPr marL="2722" marR="2722" marT="27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0" i="0" u="none" strike="noStrike">
                          <a:latin typeface="Arial"/>
                        </a:rPr>
                        <a:t>592,81</a:t>
                      </a:r>
                    </a:p>
                  </a:txBody>
                  <a:tcPr marL="2722" marR="2722" marT="27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0" i="0" u="none" strike="noStrike">
                          <a:latin typeface="Arial"/>
                        </a:rPr>
                        <a:t>414,97</a:t>
                      </a:r>
                    </a:p>
                  </a:txBody>
                  <a:tcPr marL="2722" marR="2722" marT="27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0" i="0" u="none" strike="noStrike">
                          <a:latin typeface="Arial"/>
                        </a:rPr>
                        <a:t>414,97</a:t>
                      </a:r>
                    </a:p>
                  </a:txBody>
                  <a:tcPr marL="2722" marR="2722" marT="27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0" i="0" u="none" strike="noStrike">
                          <a:latin typeface="Arial"/>
                        </a:rPr>
                        <a:t>1778,43</a:t>
                      </a:r>
                    </a:p>
                  </a:txBody>
                  <a:tcPr marL="2722" marR="2722" marT="27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0" i="0" u="none" strike="noStrike">
                          <a:latin typeface="Arial"/>
                        </a:rPr>
                        <a:t>1778,43</a:t>
                      </a:r>
                    </a:p>
                  </a:txBody>
                  <a:tcPr marL="2722" marR="2722" marT="27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2722" marR="2722" marT="27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2722" marR="2722" marT="27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2722" marR="2722" marT="27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2722" marR="2722" marT="27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86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0" i="0" u="none" strike="noStrike">
                          <a:latin typeface="Arial"/>
                        </a:rPr>
                        <a:t>23</a:t>
                      </a:r>
                    </a:p>
                  </a:txBody>
                  <a:tcPr marL="2722" marR="2722" marT="27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0" i="0" u="none" strike="noStrike">
                          <a:latin typeface="Arial"/>
                        </a:rPr>
                        <a:t>Хозяйственный корпус для ТП и  Электроподстанции</a:t>
                      </a:r>
                    </a:p>
                  </a:txBody>
                  <a:tcPr marL="2722" marR="2722" marT="27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2722" marR="2722" marT="27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2722" marR="2722" marT="27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2722" marR="2722" marT="27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2722" marR="2722" marT="27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0" i="0" u="none" strike="noStrike">
                          <a:latin typeface="Arial"/>
                        </a:rPr>
                        <a:t>690,45</a:t>
                      </a:r>
                    </a:p>
                  </a:txBody>
                  <a:tcPr marL="2722" marR="2722" marT="27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0" i="0" u="none" strike="noStrike" dirty="0">
                          <a:latin typeface="Arial"/>
                        </a:rPr>
                        <a:t>690,45</a:t>
                      </a:r>
                    </a:p>
                  </a:txBody>
                  <a:tcPr marL="2722" marR="2722" marT="27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0" i="0" u="none" strike="noStrike">
                          <a:latin typeface="Arial"/>
                        </a:rPr>
                        <a:t>483,32</a:t>
                      </a:r>
                    </a:p>
                  </a:txBody>
                  <a:tcPr marL="2722" marR="2722" marT="27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0" i="0" u="none" strike="noStrike">
                          <a:latin typeface="Arial"/>
                        </a:rPr>
                        <a:t>483,32</a:t>
                      </a:r>
                    </a:p>
                  </a:txBody>
                  <a:tcPr marL="2722" marR="2722" marT="27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0" i="0" u="none" strike="noStrike">
                          <a:latin typeface="Arial"/>
                        </a:rPr>
                        <a:t>2071,35</a:t>
                      </a:r>
                    </a:p>
                  </a:txBody>
                  <a:tcPr marL="2722" marR="2722" marT="27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0" i="0" u="none" strike="noStrike">
                          <a:latin typeface="Arial"/>
                        </a:rPr>
                        <a:t>2071,35</a:t>
                      </a:r>
                    </a:p>
                  </a:txBody>
                  <a:tcPr marL="2722" marR="2722" marT="27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2722" marR="2722" marT="27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2722" marR="2722" marT="27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2722" marR="2722" marT="27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2722" marR="2722" marT="27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15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0" i="0" u="none" strike="noStrike">
                          <a:latin typeface="Arial"/>
                        </a:rPr>
                        <a:t>24</a:t>
                      </a:r>
                    </a:p>
                  </a:txBody>
                  <a:tcPr marL="2722" marR="2722" marT="27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0" i="0" u="none" strike="noStrike">
                          <a:latin typeface="Arial"/>
                        </a:rPr>
                        <a:t> Электроподстанция.</a:t>
                      </a:r>
                    </a:p>
                  </a:txBody>
                  <a:tcPr marL="2722" marR="2722" marT="27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2722" marR="2722" marT="27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2722" marR="2722" marT="27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2722" marR="2722" marT="27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2722" marR="2722" marT="27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0" i="0" u="none" strike="noStrike">
                          <a:latin typeface="Arial"/>
                        </a:rPr>
                        <a:t>95,15</a:t>
                      </a:r>
                    </a:p>
                  </a:txBody>
                  <a:tcPr marL="2722" marR="2722" marT="27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0" i="0" u="none" strike="noStrike">
                          <a:latin typeface="Arial"/>
                        </a:rPr>
                        <a:t>95,15</a:t>
                      </a:r>
                    </a:p>
                  </a:txBody>
                  <a:tcPr marL="2722" marR="2722" marT="27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0" i="0" u="none" strike="noStrike">
                          <a:latin typeface="Arial"/>
                        </a:rPr>
                        <a:t>66,61</a:t>
                      </a:r>
                    </a:p>
                  </a:txBody>
                  <a:tcPr marL="2722" marR="2722" marT="27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0" i="0" u="none" strike="noStrike">
                          <a:latin typeface="Arial"/>
                        </a:rPr>
                        <a:t>66,61</a:t>
                      </a:r>
                    </a:p>
                  </a:txBody>
                  <a:tcPr marL="2722" marR="2722" marT="27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0" i="0" u="none" strike="noStrike">
                          <a:latin typeface="Arial"/>
                        </a:rPr>
                        <a:t>285,45</a:t>
                      </a:r>
                    </a:p>
                  </a:txBody>
                  <a:tcPr marL="2722" marR="2722" marT="27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0" i="0" u="none" strike="noStrike">
                          <a:latin typeface="Arial"/>
                        </a:rPr>
                        <a:t>285,45</a:t>
                      </a:r>
                    </a:p>
                  </a:txBody>
                  <a:tcPr marL="2722" marR="2722" marT="27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2722" marR="2722" marT="27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2722" marR="2722" marT="27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2722" marR="2722" marT="27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2722" marR="2722" marT="27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15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0" i="0" u="none" strike="noStrike">
                          <a:latin typeface="Arial"/>
                        </a:rPr>
                        <a:t>25</a:t>
                      </a:r>
                    </a:p>
                  </a:txBody>
                  <a:tcPr marL="2722" marR="2722" marT="27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1" i="0" u="sng" strike="noStrike">
                          <a:latin typeface="Arial"/>
                        </a:rPr>
                        <a:t>Проектируемый паркинг</a:t>
                      </a:r>
                    </a:p>
                  </a:txBody>
                  <a:tcPr marL="2722" marR="2722" marT="27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0" i="0" u="none" strike="noStrike">
                          <a:latin typeface="Arial"/>
                        </a:rPr>
                        <a:t>3</a:t>
                      </a:r>
                    </a:p>
                  </a:txBody>
                  <a:tcPr marL="2722" marR="2722" marT="27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2722" marR="2722" marT="27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2722" marR="2722" marT="27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2722" marR="2722" marT="27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0" i="0" u="none" strike="noStrike">
                          <a:latin typeface="Arial"/>
                        </a:rPr>
                        <a:t>5295,07</a:t>
                      </a:r>
                    </a:p>
                  </a:txBody>
                  <a:tcPr marL="2722" marR="2722" marT="27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0" i="0" u="none" strike="noStrike">
                          <a:latin typeface="Arial"/>
                        </a:rPr>
                        <a:t>5295,07</a:t>
                      </a:r>
                    </a:p>
                  </a:txBody>
                  <a:tcPr marL="2722" marR="2722" marT="27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0" i="0" u="none" strike="noStrike">
                          <a:latin typeface="Arial"/>
                        </a:rPr>
                        <a:t>11119,65</a:t>
                      </a:r>
                    </a:p>
                  </a:txBody>
                  <a:tcPr marL="2722" marR="2722" marT="27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0" i="0" u="none" strike="noStrike">
                          <a:latin typeface="Arial"/>
                        </a:rPr>
                        <a:t>11119,65</a:t>
                      </a:r>
                    </a:p>
                  </a:txBody>
                  <a:tcPr marL="2722" marR="2722" marT="27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0" i="0" u="none" strike="noStrike">
                          <a:latin typeface="Arial"/>
                        </a:rPr>
                        <a:t>47655,63</a:t>
                      </a:r>
                    </a:p>
                  </a:txBody>
                  <a:tcPr marL="2722" marR="2722" marT="27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0" i="0" u="none" strike="noStrike">
                          <a:latin typeface="Arial"/>
                        </a:rPr>
                        <a:t>47655,63</a:t>
                      </a:r>
                    </a:p>
                  </a:txBody>
                  <a:tcPr marL="2722" marR="2722" marT="27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2722" marR="2722" marT="27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2722" marR="2722" marT="27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0" i="0" u="none" strike="noStrike">
                          <a:latin typeface="Arial"/>
                        </a:rPr>
                        <a:t>380</a:t>
                      </a:r>
                    </a:p>
                  </a:txBody>
                  <a:tcPr marL="2722" marR="2722" marT="27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2722" marR="2722" marT="27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15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0" i="0" u="none" strike="noStrike">
                          <a:latin typeface="Arial"/>
                        </a:rPr>
                        <a:t>26</a:t>
                      </a:r>
                    </a:p>
                  </a:txBody>
                  <a:tcPr marL="2722" marR="2722" marT="27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0" i="0" u="none" strike="noStrike">
                          <a:latin typeface="Arial"/>
                        </a:rPr>
                        <a:t>Колесо обозрения</a:t>
                      </a:r>
                    </a:p>
                  </a:txBody>
                  <a:tcPr marL="2722" marR="2722" marT="27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2722" marR="2722" marT="27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2722" marR="2722" marT="27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2722" marR="2722" marT="27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2722" marR="2722" marT="27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0" i="0" u="none" strike="noStrike">
                          <a:latin typeface="Arial"/>
                        </a:rPr>
                        <a:t>282,27</a:t>
                      </a:r>
                    </a:p>
                  </a:txBody>
                  <a:tcPr marL="2722" marR="2722" marT="27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0" i="0" u="none" strike="noStrike">
                          <a:latin typeface="Arial"/>
                        </a:rPr>
                        <a:t>282,27</a:t>
                      </a:r>
                    </a:p>
                  </a:txBody>
                  <a:tcPr marL="2722" marR="2722" marT="27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2722" marR="2722" marT="27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2722" marR="2722" marT="27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2722" marR="2722" marT="27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0" i="0" u="none" strike="noStrike">
                          <a:latin typeface="Arial"/>
                        </a:rPr>
                        <a:t>0,00</a:t>
                      </a:r>
                    </a:p>
                  </a:txBody>
                  <a:tcPr marL="2722" marR="2722" marT="27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2722" marR="2722" marT="27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2722" marR="2722" marT="27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0" i="0" u="none" strike="noStrike">
                          <a:latin typeface="Arial"/>
                        </a:rPr>
                        <a:t>7</a:t>
                      </a:r>
                    </a:p>
                  </a:txBody>
                  <a:tcPr marL="2722" marR="2722" marT="27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2722" marR="2722" marT="27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456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0" i="0" u="none" strike="noStrike">
                          <a:latin typeface="Arial"/>
                        </a:rPr>
                        <a:t>27</a:t>
                      </a:r>
                    </a:p>
                  </a:txBody>
                  <a:tcPr marL="2722" marR="2722" marT="27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1" i="0" u="sng" strike="noStrike">
                          <a:latin typeface="Arial"/>
                        </a:rPr>
                        <a:t>Проектируемое административное здание. Офисы.</a:t>
                      </a:r>
                    </a:p>
                  </a:txBody>
                  <a:tcPr marL="2722" marR="2722" marT="27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0" i="0" u="none" strike="noStrike">
                          <a:latin typeface="Arial"/>
                        </a:rPr>
                        <a:t>5</a:t>
                      </a:r>
                    </a:p>
                  </a:txBody>
                  <a:tcPr marL="2722" marR="2722" marT="27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2722" marR="2722" marT="27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2722" marR="2722" marT="27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2722" marR="2722" marT="27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0" i="0" u="none" strike="noStrike">
                          <a:latin typeface="Arial"/>
                        </a:rPr>
                        <a:t>958,65</a:t>
                      </a:r>
                    </a:p>
                  </a:txBody>
                  <a:tcPr marL="2722" marR="2722" marT="27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0" i="0" u="none" strike="noStrike">
                          <a:latin typeface="Arial"/>
                        </a:rPr>
                        <a:t>958,65</a:t>
                      </a:r>
                    </a:p>
                  </a:txBody>
                  <a:tcPr marL="2722" marR="2722" marT="27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0" i="0" u="none" strike="noStrike">
                          <a:latin typeface="Arial"/>
                        </a:rPr>
                        <a:t>3355,28</a:t>
                      </a:r>
                    </a:p>
                  </a:txBody>
                  <a:tcPr marL="2722" marR="2722" marT="27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0" i="0" u="none" strike="noStrike">
                          <a:latin typeface="Arial"/>
                        </a:rPr>
                        <a:t>3355,28</a:t>
                      </a:r>
                    </a:p>
                  </a:txBody>
                  <a:tcPr marL="2722" marR="2722" marT="27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0" i="0" u="none" strike="noStrike">
                          <a:latin typeface="Arial"/>
                        </a:rPr>
                        <a:t>14379,75</a:t>
                      </a:r>
                    </a:p>
                  </a:txBody>
                  <a:tcPr marL="2722" marR="2722" marT="27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0" i="0" u="none" strike="noStrike">
                          <a:latin typeface="Arial"/>
                        </a:rPr>
                        <a:t>14379,75</a:t>
                      </a:r>
                    </a:p>
                  </a:txBody>
                  <a:tcPr marL="2722" marR="2722" marT="27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0" i="0" u="none" strike="noStrike">
                          <a:latin typeface="Arial"/>
                        </a:rPr>
                        <a:t>336</a:t>
                      </a:r>
                    </a:p>
                  </a:txBody>
                  <a:tcPr marL="2722" marR="2722" marT="27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0" i="0" u="none" strike="noStrike">
                          <a:latin typeface="Arial"/>
                        </a:rPr>
                        <a:t>67</a:t>
                      </a:r>
                    </a:p>
                  </a:txBody>
                  <a:tcPr marL="2722" marR="2722" marT="27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0" i="0" u="none" strike="noStrike">
                          <a:latin typeface="Arial"/>
                        </a:rPr>
                        <a:t>67</a:t>
                      </a:r>
                    </a:p>
                  </a:txBody>
                  <a:tcPr marL="2722" marR="2722" marT="27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2722" marR="2722" marT="27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15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0" i="0" u="none" strike="noStrike">
                          <a:latin typeface="Arial"/>
                        </a:rPr>
                        <a:t>28</a:t>
                      </a:r>
                    </a:p>
                  </a:txBody>
                  <a:tcPr marL="2722" marR="2722" marT="27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1" i="0" u="sng" strike="noStrike">
                          <a:latin typeface="Arial"/>
                        </a:rPr>
                        <a:t>Проектируемый паркинг</a:t>
                      </a:r>
                    </a:p>
                  </a:txBody>
                  <a:tcPr marL="2722" marR="2722" marT="27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0" i="0" u="none" strike="noStrike">
                          <a:latin typeface="Arial"/>
                        </a:rPr>
                        <a:t>2</a:t>
                      </a:r>
                    </a:p>
                  </a:txBody>
                  <a:tcPr marL="2722" marR="2722" marT="27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2722" marR="2722" marT="27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2722" marR="2722" marT="27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2722" marR="2722" marT="27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0" i="0" u="none" strike="noStrike">
                          <a:latin typeface="Arial"/>
                        </a:rPr>
                        <a:t>1725,20</a:t>
                      </a:r>
                    </a:p>
                  </a:txBody>
                  <a:tcPr marL="2722" marR="2722" marT="27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0" i="0" u="none" strike="noStrike">
                          <a:latin typeface="Arial"/>
                        </a:rPr>
                        <a:t>1725,20</a:t>
                      </a:r>
                    </a:p>
                  </a:txBody>
                  <a:tcPr marL="2722" marR="2722" marT="27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0" i="0" u="none" strike="noStrike">
                          <a:latin typeface="Arial"/>
                        </a:rPr>
                        <a:t>2415,28</a:t>
                      </a:r>
                    </a:p>
                  </a:txBody>
                  <a:tcPr marL="2722" marR="2722" marT="27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0" i="0" u="none" strike="noStrike">
                          <a:latin typeface="Arial"/>
                        </a:rPr>
                        <a:t>2415,28</a:t>
                      </a:r>
                    </a:p>
                  </a:txBody>
                  <a:tcPr marL="2722" marR="2722" marT="27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0" i="0" u="none" strike="noStrike">
                          <a:latin typeface="Arial"/>
                        </a:rPr>
                        <a:t>10351,20</a:t>
                      </a:r>
                    </a:p>
                  </a:txBody>
                  <a:tcPr marL="2722" marR="2722" marT="27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0" i="0" u="none" strike="noStrike">
                          <a:latin typeface="Arial"/>
                        </a:rPr>
                        <a:t>10351,20</a:t>
                      </a:r>
                    </a:p>
                  </a:txBody>
                  <a:tcPr marL="2722" marR="2722" marT="27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2722" marR="2722" marT="27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2722" marR="2722" marT="27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0" i="0" u="none" strike="noStrike">
                          <a:latin typeface="Arial"/>
                        </a:rPr>
                        <a:t>210</a:t>
                      </a:r>
                    </a:p>
                  </a:txBody>
                  <a:tcPr marL="2722" marR="2722" marT="27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2722" marR="2722" marT="27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868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750" b="1" i="0" u="none" strike="noStrike">
                          <a:latin typeface="Arial"/>
                        </a:rPr>
                        <a:t>Всего по жилой застройки в квартале</a:t>
                      </a:r>
                    </a:p>
                  </a:txBody>
                  <a:tcPr marL="2722" marR="2722" marT="27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1" i="0" u="none" strike="noStrike">
                          <a:latin typeface="Arial"/>
                        </a:rPr>
                        <a:t>171</a:t>
                      </a:r>
                    </a:p>
                  </a:txBody>
                  <a:tcPr marL="2722" marR="2722" marT="27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1" i="0" u="none" strike="noStrike">
                          <a:latin typeface="Arial"/>
                        </a:rPr>
                        <a:t>11</a:t>
                      </a:r>
                    </a:p>
                  </a:txBody>
                  <a:tcPr marL="2722" marR="2722" marT="27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2722" marR="2722" marT="27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1" i="0" u="none" strike="noStrike">
                          <a:latin typeface="Arial"/>
                        </a:rPr>
                        <a:t>1742</a:t>
                      </a:r>
                    </a:p>
                  </a:txBody>
                  <a:tcPr marL="2722" marR="2722" marT="27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2722" marR="2722" marT="27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1" i="0" u="none" strike="noStrike">
                          <a:latin typeface="Arial"/>
                        </a:rPr>
                        <a:t>8111</a:t>
                      </a:r>
                    </a:p>
                  </a:txBody>
                  <a:tcPr marL="2722" marR="2722" marT="27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2722" marR="2722" marT="27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1" i="0" u="none" strike="noStrike">
                          <a:latin typeface="Arial"/>
                        </a:rPr>
                        <a:t>97189</a:t>
                      </a:r>
                    </a:p>
                  </a:txBody>
                  <a:tcPr marL="2722" marR="2722" marT="27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2722" marR="2722" marT="27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1" i="0" u="none" strike="noStrike">
                          <a:latin typeface="Arial"/>
                        </a:rPr>
                        <a:t>461661</a:t>
                      </a:r>
                    </a:p>
                  </a:txBody>
                  <a:tcPr marL="2722" marR="2722" marT="27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1" i="0" u="none" strike="noStrike" dirty="0">
                          <a:latin typeface="Arial"/>
                        </a:rPr>
                        <a:t>3069</a:t>
                      </a:r>
                    </a:p>
                  </a:txBody>
                  <a:tcPr marL="2722" marR="2722" marT="27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1" i="0" u="none" strike="noStrike">
                          <a:latin typeface="Arial"/>
                        </a:rPr>
                        <a:t>1089</a:t>
                      </a:r>
                    </a:p>
                  </a:txBody>
                  <a:tcPr marL="2722" marR="2722" marT="27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1" i="0" u="none" strike="noStrike">
                          <a:latin typeface="Arial"/>
                        </a:rPr>
                        <a:t>1221</a:t>
                      </a:r>
                    </a:p>
                  </a:txBody>
                  <a:tcPr marL="2722" marR="2722" marT="27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1" i="0" u="none" strike="noStrike">
                          <a:latin typeface="Arial"/>
                        </a:rPr>
                        <a:t>из них 1090м/м в новых подз. паркингах</a:t>
                      </a:r>
                    </a:p>
                  </a:txBody>
                  <a:tcPr marL="2722" marR="2722" marT="27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5264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750" b="1" i="0" u="none" strike="noStrike">
                          <a:latin typeface="Arial"/>
                        </a:rPr>
                        <a:t>Всего по кварталу</a:t>
                      </a:r>
                    </a:p>
                  </a:txBody>
                  <a:tcPr marL="2722" marR="2722" marT="27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1" i="0" u="none" strike="noStrike">
                          <a:latin typeface="Arial"/>
                        </a:rPr>
                        <a:t>255</a:t>
                      </a:r>
                    </a:p>
                  </a:txBody>
                  <a:tcPr marL="2722" marR="2722" marT="27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1" i="0" u="none" strike="noStrike">
                          <a:latin typeface="Arial"/>
                        </a:rPr>
                        <a:t>32</a:t>
                      </a:r>
                    </a:p>
                  </a:txBody>
                  <a:tcPr marL="2722" marR="2722" marT="27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2722" marR="2722" marT="27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1" i="0" u="none" strike="noStrike">
                          <a:latin typeface="Arial"/>
                        </a:rPr>
                        <a:t>1742</a:t>
                      </a:r>
                    </a:p>
                  </a:txBody>
                  <a:tcPr marL="2722" marR="2722" marT="27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2722" marR="2722" marT="27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1" i="0" u="none" strike="noStrike">
                          <a:latin typeface="Arial"/>
                        </a:rPr>
                        <a:t>63603,39</a:t>
                      </a:r>
                    </a:p>
                  </a:txBody>
                  <a:tcPr marL="2722" marR="2722" marT="27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2722" marR="2722" marT="27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1" i="0" u="none" strike="noStrike">
                          <a:latin typeface="Arial"/>
                        </a:rPr>
                        <a:t>239613,42</a:t>
                      </a:r>
                    </a:p>
                  </a:txBody>
                  <a:tcPr marL="2722" marR="2722" marT="27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2722" marR="2722" marT="27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1" i="0" u="none" strike="noStrike">
                          <a:latin typeface="Arial"/>
                        </a:rPr>
                        <a:t>1255336,71</a:t>
                      </a:r>
                    </a:p>
                  </a:txBody>
                  <a:tcPr marL="2722" marR="2722" marT="27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1" i="0" u="none" strike="noStrike">
                          <a:latin typeface="Arial"/>
                        </a:rPr>
                        <a:t>7427</a:t>
                      </a:r>
                    </a:p>
                  </a:txBody>
                  <a:tcPr marL="2722" marR="2722" marT="27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1" i="0" u="none" strike="noStrike">
                          <a:latin typeface="Arial"/>
                        </a:rPr>
                        <a:t>3880</a:t>
                      </a:r>
                    </a:p>
                  </a:txBody>
                  <a:tcPr marL="2722" marR="2722" marT="27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1" i="0" u="none" strike="noStrike">
                          <a:latin typeface="Arial"/>
                        </a:rPr>
                        <a:t>Иремель</a:t>
                      </a:r>
                    </a:p>
                  </a:txBody>
                  <a:tcPr marL="2722" marR="2722" marT="27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1" i="0" u="none" strike="noStrike" dirty="0">
                          <a:latin typeface="Arial"/>
                        </a:rPr>
                        <a:t>дефицит парковок существующего комплекса "</a:t>
                      </a:r>
                      <a:r>
                        <a:rPr lang="ru-RU" sz="750" b="1" i="0" u="none" strike="noStrike" dirty="0" err="1">
                          <a:latin typeface="Arial"/>
                        </a:rPr>
                        <a:t>Иремель</a:t>
                      </a:r>
                      <a:r>
                        <a:rPr lang="ru-RU" sz="750" b="1" i="0" u="none" strike="noStrike" dirty="0">
                          <a:latin typeface="Arial"/>
                        </a:rPr>
                        <a:t>", ХБК, строящегося </a:t>
                      </a:r>
                      <a:r>
                        <a:rPr lang="ru-RU" sz="750" b="1" i="0" u="none" strike="noStrike" dirty="0" err="1">
                          <a:latin typeface="Arial"/>
                        </a:rPr>
                        <a:t>Бизнес-центра</a:t>
                      </a:r>
                      <a:endParaRPr lang="ru-RU" sz="750" b="1" i="0" u="none" strike="noStrike" dirty="0">
                        <a:latin typeface="Arial"/>
                      </a:endParaRPr>
                    </a:p>
                  </a:txBody>
                  <a:tcPr marL="2722" marR="2722" marT="27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 descr="D:\Регина Халиуллина\18 больница\!!ГОТОВЫЕ ЧЕРТЕЖИ ПОСЛЕДНЕЕ\Альбом\!Самый новый\4.jpg"/>
          <p:cNvPicPr>
            <a:picLocks noChangeAspect="1" noChangeArrowheads="1"/>
          </p:cNvPicPr>
          <p:nvPr/>
        </p:nvPicPr>
        <p:blipFill>
          <a:blip r:embed="rId2" cstate="email"/>
          <a:stretch>
            <a:fillRect/>
          </a:stretch>
        </p:blipFill>
        <p:spPr bwMode="auto">
          <a:xfrm>
            <a:off x="49489" y="1300138"/>
            <a:ext cx="7565757" cy="7835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3" descr="D:\Регина Халиуллина\18 больница\!!ГОТОВЫЕ ЧЕРТЕЖИ ПОСЛЕДНЕЕ\Альбом\!Самый новый\7.jpg"/>
          <p:cNvPicPr>
            <a:picLocks noChangeAspect="1" noChangeArrowheads="1"/>
          </p:cNvPicPr>
          <p:nvPr/>
        </p:nvPicPr>
        <p:blipFill>
          <a:blip r:embed="rId3" cstate="email"/>
          <a:stretch>
            <a:fillRect/>
          </a:stretch>
        </p:blipFill>
        <p:spPr bwMode="auto">
          <a:xfrm>
            <a:off x="7543808" y="1116431"/>
            <a:ext cx="2643206" cy="5541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5" name="Text Box 1"/>
          <p:cNvSpPr txBox="1">
            <a:spLocks noChangeArrowheads="1"/>
          </p:cNvSpPr>
          <p:nvPr/>
        </p:nvSpPr>
        <p:spPr bwMode="auto">
          <a:xfrm>
            <a:off x="1" y="-57184"/>
            <a:ext cx="12801600" cy="979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41120" tIns="73382" rIns="141120" bIns="73382">
            <a:spAutoFit/>
          </a:bodyPr>
          <a:lstStyle/>
          <a:p>
            <a:pPr algn="ctr">
              <a:buSzPct val="100000"/>
              <a:tabLst>
                <a:tab pos="0" algn="l"/>
                <a:tab pos="701954" algn="l"/>
                <a:tab pos="1406399" algn="l"/>
                <a:tab pos="2110842" algn="l"/>
                <a:tab pos="2815286" algn="l"/>
                <a:tab pos="3519729" algn="l"/>
                <a:tab pos="4224173" algn="l"/>
                <a:tab pos="4928616" algn="l"/>
                <a:tab pos="5633060" algn="l"/>
                <a:tab pos="6337503" algn="l"/>
                <a:tab pos="7041948" algn="l"/>
                <a:tab pos="7746390" algn="l"/>
                <a:tab pos="8450835" algn="l"/>
                <a:tab pos="9155278" algn="l"/>
                <a:tab pos="9859722" algn="l"/>
                <a:tab pos="10564165" algn="l"/>
                <a:tab pos="11268609" algn="l"/>
                <a:tab pos="11973052" algn="l"/>
                <a:tab pos="12677496" algn="l"/>
                <a:tab pos="13381939" algn="l"/>
                <a:tab pos="14086384" algn="l"/>
              </a:tabLst>
            </a:pPr>
            <a:r>
              <a:rPr lang="ru-RU" altLang="ru-RU" sz="2700" b="1" dirty="0">
                <a:solidFill>
                  <a:schemeClr val="tx2"/>
                </a:solidFill>
                <a:latin typeface="Arial Cyr" pitchFamily="34" charset="-52"/>
                <a:ea typeface="Microsoft YaHei"/>
                <a:cs typeface="Microsoft YaHei"/>
              </a:rPr>
              <a:t>Схема </a:t>
            </a:r>
            <a:r>
              <a:rPr lang="ru-RU" altLang="ru-RU" sz="2700" b="1" dirty="0" smtClean="0">
                <a:solidFill>
                  <a:schemeClr val="tx2"/>
                </a:solidFill>
                <a:latin typeface="Arial Cyr" pitchFamily="34" charset="-52"/>
                <a:ea typeface="Microsoft YaHei"/>
                <a:cs typeface="Microsoft YaHei"/>
              </a:rPr>
              <a:t>организации улично-дорожной сети и схема движения транспорта</a:t>
            </a:r>
            <a:endParaRPr lang="ru-RU" altLang="ru-RU" sz="2700" b="1" dirty="0">
              <a:solidFill>
                <a:schemeClr val="tx2"/>
              </a:solidFill>
              <a:latin typeface="Arial Cyr" pitchFamily="34" charset="-52"/>
              <a:ea typeface="Microsoft YaHei"/>
              <a:cs typeface="Microsoft YaHei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9598979" y="8934451"/>
            <a:ext cx="2987041" cy="509693"/>
          </a:xfrm>
        </p:spPr>
        <p:txBody>
          <a:bodyPr/>
          <a:lstStyle/>
          <a:p>
            <a:pPr>
              <a:defRPr/>
            </a:pPr>
            <a:fld id="{AAD218AA-8E5E-4840-AFD5-21391F18C0DF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  <p:pic>
        <p:nvPicPr>
          <p:cNvPr id="21507" name="Picture 1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" y="800075"/>
            <a:ext cx="12806045" cy="210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C:\Users\dulatova.eo\Desktop\Катя\Шаблоны\север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329362" y="1300138"/>
            <a:ext cx="1143008" cy="1130506"/>
          </a:xfrm>
          <a:prstGeom prst="rect">
            <a:avLst/>
          </a:prstGeom>
          <a:noFill/>
        </p:spPr>
      </p:pic>
      <p:pic>
        <p:nvPicPr>
          <p:cNvPr id="10" name="Picture 3" descr="D:\Регина Халиуллина\18 больница\!!ГОТОВЫЕ ЧЕРТЕЖИ ПОСЛЕДНЕЕ\Альбом\!Самый новый\7.jpg"/>
          <p:cNvPicPr>
            <a:picLocks noChangeAspect="1" noChangeArrowheads="1"/>
          </p:cNvPicPr>
          <p:nvPr/>
        </p:nvPicPr>
        <p:blipFill>
          <a:blip r:embed="rId6" cstate="email"/>
          <a:stretch>
            <a:fillRect/>
          </a:stretch>
        </p:blipFill>
        <p:spPr bwMode="auto">
          <a:xfrm>
            <a:off x="9972700" y="1085824"/>
            <a:ext cx="2714644" cy="752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 descr="D:\Регина Халиуллина\18 больница\!!ГОТОВЫЕ ЧЕРТЕЖИ ПОСЛЕДНЕЕ\Альбом\!Самый новый\4.jpg"/>
          <p:cNvPicPr>
            <a:picLocks noChangeAspect="1" noChangeArrowheads="1"/>
          </p:cNvPicPr>
          <p:nvPr/>
        </p:nvPicPr>
        <p:blipFill>
          <a:blip r:embed="rId2" cstate="email"/>
          <a:stretch>
            <a:fillRect/>
          </a:stretch>
        </p:blipFill>
        <p:spPr bwMode="auto">
          <a:xfrm>
            <a:off x="49489" y="1300138"/>
            <a:ext cx="7565755" cy="7835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3" descr="D:\Регина Халиуллина\18 больница\!!ГОТОВЫЕ ЧЕРТЕЖИ ПОСЛЕДНЕЕ\Альбом\!Самый новый\7.jpg"/>
          <p:cNvPicPr>
            <a:picLocks noChangeAspect="1" noChangeArrowheads="1"/>
          </p:cNvPicPr>
          <p:nvPr/>
        </p:nvPicPr>
        <p:blipFill>
          <a:blip r:embed="rId3" cstate="email"/>
          <a:stretch>
            <a:fillRect/>
          </a:stretch>
        </p:blipFill>
        <p:spPr bwMode="auto">
          <a:xfrm>
            <a:off x="7543808" y="1116431"/>
            <a:ext cx="2643206" cy="5541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9598979" y="8934451"/>
            <a:ext cx="2987041" cy="509693"/>
          </a:xfrm>
        </p:spPr>
        <p:txBody>
          <a:bodyPr/>
          <a:lstStyle/>
          <a:p>
            <a:pPr>
              <a:defRPr/>
            </a:pPr>
            <a:fld id="{AAD218AA-8E5E-4840-AFD5-21391F18C0DF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  <p:pic>
        <p:nvPicPr>
          <p:cNvPr id="21507" name="Picture 1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" y="800075"/>
            <a:ext cx="12806045" cy="210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C:\Users\dulatova.eo\Desktop\Катя\Шаблоны\север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329362" y="1300138"/>
            <a:ext cx="1143008" cy="1130506"/>
          </a:xfrm>
          <a:prstGeom prst="rect">
            <a:avLst/>
          </a:prstGeom>
          <a:noFill/>
        </p:spPr>
      </p:pic>
      <p:sp>
        <p:nvSpPr>
          <p:cNvPr id="12" name="Text Box 1"/>
          <p:cNvSpPr txBox="1">
            <a:spLocks noChangeArrowheads="1"/>
          </p:cNvSpPr>
          <p:nvPr/>
        </p:nvSpPr>
        <p:spPr bwMode="auto">
          <a:xfrm>
            <a:off x="1" y="0"/>
            <a:ext cx="12801600" cy="732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41120" tIns="73382" rIns="141120" bIns="73382">
            <a:spAutoFit/>
          </a:bodyPr>
          <a:lstStyle/>
          <a:p>
            <a:pPr algn="ctr">
              <a:buSzPct val="100000"/>
              <a:tabLst>
                <a:tab pos="0" algn="l"/>
                <a:tab pos="701954" algn="l"/>
                <a:tab pos="1406399" algn="l"/>
                <a:tab pos="2110842" algn="l"/>
                <a:tab pos="2815286" algn="l"/>
                <a:tab pos="3519729" algn="l"/>
                <a:tab pos="4224173" algn="l"/>
                <a:tab pos="4928616" algn="l"/>
                <a:tab pos="5633060" algn="l"/>
                <a:tab pos="6337503" algn="l"/>
                <a:tab pos="7041948" algn="l"/>
                <a:tab pos="7746390" algn="l"/>
                <a:tab pos="8450835" algn="l"/>
                <a:tab pos="9155278" algn="l"/>
                <a:tab pos="9859722" algn="l"/>
                <a:tab pos="10564165" algn="l"/>
                <a:tab pos="11268609" algn="l"/>
                <a:tab pos="11973052" algn="l"/>
                <a:tab pos="12677496" algn="l"/>
                <a:tab pos="13381939" algn="l"/>
                <a:tab pos="14086384" algn="l"/>
              </a:tabLst>
            </a:pPr>
            <a:r>
              <a:rPr lang="ru-RU" altLang="ru-RU" sz="3800" b="1" dirty="0">
                <a:solidFill>
                  <a:schemeClr val="tx2"/>
                </a:solidFill>
                <a:latin typeface="Arial Cyr" pitchFamily="34" charset="-52"/>
                <a:ea typeface="Microsoft YaHei"/>
                <a:cs typeface="Microsoft YaHei"/>
              </a:rPr>
              <a:t>Схема </a:t>
            </a:r>
            <a:r>
              <a:rPr lang="ru-RU" altLang="ru-RU" sz="3800" b="1" dirty="0" smtClean="0">
                <a:solidFill>
                  <a:schemeClr val="tx2"/>
                </a:solidFill>
                <a:latin typeface="Arial Cyr" pitchFamily="34" charset="-52"/>
                <a:ea typeface="Microsoft YaHei"/>
                <a:cs typeface="Microsoft YaHei"/>
              </a:rPr>
              <a:t>обслуживания населения</a:t>
            </a:r>
            <a:endParaRPr lang="ru-RU" altLang="ru-RU" sz="3800" b="1" dirty="0">
              <a:solidFill>
                <a:schemeClr val="tx2"/>
              </a:solidFill>
              <a:latin typeface="Arial Cyr" pitchFamily="34" charset="-52"/>
              <a:ea typeface="Microsoft YaHei"/>
              <a:cs typeface="Microsoft YaHei"/>
            </a:endParaRPr>
          </a:p>
        </p:txBody>
      </p:sp>
      <p:pic>
        <p:nvPicPr>
          <p:cNvPr id="1026" name="Picture 2" descr="D:\work\Иремель\растры для альбома и презентации\для планшетов и альбом доработанный\схема обслуживания 1000 условники отдельно_1.bmp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115576" y="1585890"/>
            <a:ext cx="2377324" cy="64119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xt Box 1"/>
          <p:cNvSpPr txBox="1">
            <a:spLocks noChangeArrowheads="1"/>
          </p:cNvSpPr>
          <p:nvPr/>
        </p:nvSpPr>
        <p:spPr bwMode="auto">
          <a:xfrm>
            <a:off x="1" y="0"/>
            <a:ext cx="12801600" cy="732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41120" tIns="73382" rIns="141120" bIns="73382">
            <a:spAutoFit/>
          </a:bodyPr>
          <a:lstStyle/>
          <a:p>
            <a:pPr algn="ctr">
              <a:buSzPct val="100000"/>
              <a:tabLst>
                <a:tab pos="0" algn="l"/>
                <a:tab pos="701954" algn="l"/>
                <a:tab pos="1406399" algn="l"/>
                <a:tab pos="2110842" algn="l"/>
                <a:tab pos="2815286" algn="l"/>
                <a:tab pos="3519729" algn="l"/>
                <a:tab pos="4224173" algn="l"/>
                <a:tab pos="4928616" algn="l"/>
                <a:tab pos="5633060" algn="l"/>
                <a:tab pos="6337503" algn="l"/>
                <a:tab pos="7041948" algn="l"/>
                <a:tab pos="7746390" algn="l"/>
                <a:tab pos="8450835" algn="l"/>
                <a:tab pos="9155278" algn="l"/>
                <a:tab pos="9859722" algn="l"/>
                <a:tab pos="10564165" algn="l"/>
                <a:tab pos="11268609" algn="l"/>
                <a:tab pos="11973052" algn="l"/>
                <a:tab pos="12677496" algn="l"/>
                <a:tab pos="13381939" algn="l"/>
                <a:tab pos="14086384" algn="l"/>
              </a:tabLst>
            </a:pPr>
            <a:r>
              <a:rPr lang="ru-RU" altLang="ru-RU" sz="3800" b="1" dirty="0">
                <a:solidFill>
                  <a:schemeClr val="tx2"/>
                </a:solidFill>
                <a:latin typeface="Arial Cyr" pitchFamily="34" charset="-52"/>
                <a:ea typeface="Microsoft YaHei"/>
                <a:cs typeface="Microsoft YaHei"/>
              </a:rPr>
              <a:t>Разбивочный план межевания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9598979" y="8934451"/>
            <a:ext cx="2987041" cy="509693"/>
          </a:xfrm>
        </p:spPr>
        <p:txBody>
          <a:bodyPr/>
          <a:lstStyle/>
          <a:p>
            <a:pPr>
              <a:defRPr/>
            </a:pPr>
            <a:fld id="{55DB9495-8E7F-4CCE-A0E1-BA3AD595FD56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  <p:pic>
        <p:nvPicPr>
          <p:cNvPr id="22531" name="Picture 1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4444" y="800075"/>
            <a:ext cx="12806045" cy="210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 descr="D:\Регина Халиуллина\18 больница\!!ГОТОВЫЕ ЧЕРТЕЖИ ПОСЛЕДНЕЕ\Альбом\!Самый новый\4.jpg"/>
          <p:cNvPicPr>
            <a:picLocks noChangeAspect="1" noChangeArrowheads="1"/>
          </p:cNvPicPr>
          <p:nvPr/>
        </p:nvPicPr>
        <p:blipFill>
          <a:blip r:embed="rId3" cstate="email"/>
          <a:stretch>
            <a:fillRect/>
          </a:stretch>
        </p:blipFill>
        <p:spPr bwMode="auto">
          <a:xfrm>
            <a:off x="139797" y="1257320"/>
            <a:ext cx="7835718" cy="811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C:\Users\dulatova.eo\Desktop\Катя\Шаблоны\север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14322" y="1514452"/>
            <a:ext cx="827212" cy="818164"/>
          </a:xfrm>
          <a:prstGeom prst="rect">
            <a:avLst/>
          </a:prstGeom>
          <a:noFill/>
        </p:spPr>
      </p:pic>
      <p:pic>
        <p:nvPicPr>
          <p:cNvPr id="22532" name="Picture 3" descr="D:\Регина Халиуллина\18 больница\!!ГОТОВЫЕ ЧЕРТЕЖИ ПОСЛЕДНЕЕ\Альбом\!Самый новый\13.jpg"/>
          <p:cNvPicPr>
            <a:picLocks noChangeAspect="1" noChangeArrowheads="1"/>
          </p:cNvPicPr>
          <p:nvPr/>
        </p:nvPicPr>
        <p:blipFill>
          <a:blip r:embed="rId5" cstate="email"/>
          <a:stretch>
            <a:fillRect/>
          </a:stretch>
        </p:blipFill>
        <p:spPr bwMode="auto">
          <a:xfrm>
            <a:off x="8095347" y="1085824"/>
            <a:ext cx="2448857" cy="2676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xt Box 1"/>
          <p:cNvSpPr txBox="1">
            <a:spLocks noChangeArrowheads="1"/>
          </p:cNvSpPr>
          <p:nvPr/>
        </p:nvSpPr>
        <p:spPr bwMode="auto">
          <a:xfrm>
            <a:off x="1" y="85692"/>
            <a:ext cx="12801600" cy="64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41120" tIns="73382" rIns="141120" bIns="73382">
            <a:spAutoFit/>
          </a:bodyPr>
          <a:lstStyle/>
          <a:p>
            <a:pPr algn="ctr">
              <a:buSzPct val="100000"/>
              <a:tabLst>
                <a:tab pos="0" algn="l"/>
                <a:tab pos="701954" algn="l"/>
                <a:tab pos="1406399" algn="l"/>
                <a:tab pos="2110842" algn="l"/>
                <a:tab pos="2815286" algn="l"/>
                <a:tab pos="3519729" algn="l"/>
                <a:tab pos="4224173" algn="l"/>
                <a:tab pos="4928616" algn="l"/>
                <a:tab pos="5633060" algn="l"/>
                <a:tab pos="6337503" algn="l"/>
                <a:tab pos="7041948" algn="l"/>
                <a:tab pos="7746390" algn="l"/>
                <a:tab pos="8450835" algn="l"/>
                <a:tab pos="9155278" algn="l"/>
                <a:tab pos="9859722" algn="l"/>
                <a:tab pos="10564165" algn="l"/>
                <a:tab pos="11268609" algn="l"/>
                <a:tab pos="11973052" algn="l"/>
                <a:tab pos="12677496" algn="l"/>
                <a:tab pos="13381939" algn="l"/>
                <a:tab pos="14086384" algn="l"/>
              </a:tabLst>
            </a:pPr>
            <a:r>
              <a:rPr lang="ru-RU" altLang="ru-RU" sz="3200" b="1" dirty="0" smtClean="0">
                <a:solidFill>
                  <a:schemeClr val="tx2"/>
                </a:solidFill>
                <a:latin typeface="Arial Cyr" pitchFamily="34" charset="-52"/>
                <a:ea typeface="Microsoft YaHei"/>
                <a:cs typeface="Microsoft YaHei"/>
              </a:rPr>
              <a:t>План границ земельных участков с оценкой изъятия земель</a:t>
            </a:r>
            <a:endParaRPr lang="ru-RU" altLang="ru-RU" sz="3200" b="1" dirty="0">
              <a:solidFill>
                <a:schemeClr val="tx2"/>
              </a:solidFill>
              <a:latin typeface="Arial Cyr" pitchFamily="34" charset="-52"/>
              <a:ea typeface="Microsoft YaHei"/>
              <a:cs typeface="Microsoft YaHei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9598979" y="8934451"/>
            <a:ext cx="2987041" cy="509693"/>
          </a:xfrm>
        </p:spPr>
        <p:txBody>
          <a:bodyPr/>
          <a:lstStyle/>
          <a:p>
            <a:pPr>
              <a:defRPr/>
            </a:pPr>
            <a:fld id="{55DB9495-8E7F-4CCE-A0E1-BA3AD595FD56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  <p:pic>
        <p:nvPicPr>
          <p:cNvPr id="22531" name="Picture 1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4444" y="800075"/>
            <a:ext cx="12806045" cy="210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 descr="D:\Регина Халиуллина\18 больница\!!ГОТОВЫЕ ЧЕРТЕЖИ ПОСЛЕДНЕЕ\Альбом\!Самый новый\4.jpg"/>
          <p:cNvPicPr>
            <a:picLocks noChangeAspect="1" noChangeArrowheads="1"/>
          </p:cNvPicPr>
          <p:nvPr/>
        </p:nvPicPr>
        <p:blipFill>
          <a:blip r:embed="rId3" cstate="email"/>
          <a:stretch>
            <a:fillRect/>
          </a:stretch>
        </p:blipFill>
        <p:spPr bwMode="auto">
          <a:xfrm>
            <a:off x="140178" y="1257715"/>
            <a:ext cx="7834956" cy="8114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C:\Users\dulatova.eo\Desktop\Катя\Шаблоны\север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14322" y="1514452"/>
            <a:ext cx="827212" cy="818164"/>
          </a:xfrm>
          <a:prstGeom prst="rect">
            <a:avLst/>
          </a:prstGeom>
          <a:noFill/>
        </p:spPr>
      </p:pic>
      <p:pic>
        <p:nvPicPr>
          <p:cNvPr id="11" name="Picture 3" descr="D:\Регина Халиуллина\18 больница\!!ГОТОВЫЕ ЧЕРТЕЖИ ПОСЛЕДНЕЕ\Альбом\!Самый новый\13.jpg"/>
          <p:cNvPicPr>
            <a:picLocks noChangeAspect="1" noChangeArrowheads="1"/>
          </p:cNvPicPr>
          <p:nvPr/>
        </p:nvPicPr>
        <p:blipFill>
          <a:blip r:embed="rId5" cstate="email"/>
          <a:stretch>
            <a:fillRect/>
          </a:stretch>
        </p:blipFill>
        <p:spPr bwMode="auto">
          <a:xfrm>
            <a:off x="8095347" y="1085824"/>
            <a:ext cx="2377419" cy="2676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D:\work\Иремель\растры для альбома и презентации\для планшетов и альбом доработанный\условные обозначения.bmp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115312" y="2443146"/>
            <a:ext cx="2357454" cy="23452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Zased_W_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12537</TotalTime>
  <Words>1314</Words>
  <Application>Microsoft Office PowerPoint</Application>
  <PresentationFormat>A3 (297x420 мм)</PresentationFormat>
  <Paragraphs>793</Paragraphs>
  <Slides>14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Zased_W_</vt:lpstr>
      <vt:lpstr>ПРОЕКТ ПЛАНИРОВКИ И ПРОЕКТ МЕЖЕВАНИЯ ТЕРРИТОРИИ, ОГРАНИЧЕННОЙ УЛИЦАМИ БАКАЛИНСКОЙ, МЕНДЕЛЕЕВА, КАРАИДЕЛЬСКОЙ, СТЕПАНА ЗЛОБИНА В КИРОВСКОМ РАЙОНЕ ГО  ГОРОД  УФА  РЕСПУБЛИКИ  БАШКОРТОСТАН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Пестрецов Андрей Анатольевич</dc:creator>
  <cp:lastModifiedBy>dulatova.eo</cp:lastModifiedBy>
  <cp:revision>935</cp:revision>
  <cp:lastPrinted>2016-09-26T12:49:14Z</cp:lastPrinted>
  <dcterms:created xsi:type="dcterms:W3CDTF">2014-06-03T04:33:56Z</dcterms:created>
  <dcterms:modified xsi:type="dcterms:W3CDTF">2018-05-14T04:00:49Z</dcterms:modified>
</cp:coreProperties>
</file>